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6" r:id="rId1"/>
  </p:sldMasterIdLst>
  <p:notesMasterIdLst>
    <p:notesMasterId r:id="rId42"/>
  </p:notesMasterIdLst>
  <p:sldIdLst>
    <p:sldId id="510" r:id="rId2"/>
    <p:sldId id="424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508" r:id="rId24"/>
    <p:sldId id="509" r:id="rId25"/>
    <p:sldId id="470" r:id="rId26"/>
    <p:sldId id="474" r:id="rId27"/>
    <p:sldId id="475" r:id="rId28"/>
    <p:sldId id="476" r:id="rId29"/>
    <p:sldId id="477" r:id="rId30"/>
    <p:sldId id="478" r:id="rId31"/>
    <p:sldId id="479" r:id="rId32"/>
    <p:sldId id="480" r:id="rId33"/>
    <p:sldId id="481" r:id="rId34"/>
    <p:sldId id="482" r:id="rId35"/>
    <p:sldId id="483" r:id="rId36"/>
    <p:sldId id="484" r:id="rId37"/>
    <p:sldId id="485" r:id="rId38"/>
    <p:sldId id="486" r:id="rId39"/>
    <p:sldId id="487" r:id="rId40"/>
    <p:sldId id="471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65" autoAdjust="0"/>
    <p:restoredTop sz="90929"/>
  </p:normalViewPr>
  <p:slideViewPr>
    <p:cSldViewPr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3AE58E-C50B-4542-A021-9A8A1D01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17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53806B5-338A-4C2A-AD54-1172950E209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137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46B516-8750-4BE1-972F-D724561CB6E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574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DBB21D7-7B85-44CC-9278-D2C6631C440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82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E5EFFE5-F28C-48B8-A4CD-7E9A76B6F128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6861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6861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695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3ED0071-7C91-4558-95CA-BFFEEC2C3E0E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20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7E4F143-CC67-4671-B827-C5450BD0FE39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20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9BA2D8E-F390-4651-A383-35AD616A680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4813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456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D150B5A-D13D-4551-8C48-4D71AB98D9D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0181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5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5A4FFD1-FCF3-46D0-B552-E57EB30162F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222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5223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25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2DC681D-90D0-4C4A-BC56-E42929FF286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4277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4278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84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2FC53DB-7B6E-4B04-81D0-EFAF8E11F20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>
                <a:latin typeface="Times New Roman" panose="02020603050405020304" pitchFamily="18" charset="0"/>
              </a:rPr>
              <a:t>Transparency Master 1.2</a:t>
            </a:r>
          </a:p>
        </p:txBody>
      </p:sp>
      <p:sp>
        <p:nvSpPr>
          <p:cNvPr id="57349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5735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348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8055385-A03E-41E9-B79A-1F6DD2F777DF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587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35865C5-AAF4-499F-9B52-B3B36A5D01C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52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8633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6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476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97DAA-5A57-404A-AECC-119C718D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73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0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0443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95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7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0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7296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2472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2859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1-</a:t>
            </a:r>
            <a:fld id="{AFB322EB-36C0-41F2-A1B7-53B4CBD709EA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>
                <a:latin typeface="Arial" panose="020B0604020202020204" pitchFamily="34" charset="0"/>
              </a:rPr>
              <a:t>Risk in Our Society (Continued)</a:t>
            </a:r>
          </a:p>
        </p:txBody>
      </p:sp>
      <p:sp>
        <p:nvSpPr>
          <p:cNvPr id="4505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b="1" i="1" u="sng"/>
              <a:t>Lecture No. 2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Major Personal Risks and Commercial Risks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458200" cy="4800600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sz="2400" u="sng" smtClean="0"/>
              <a:t>Property risks</a:t>
            </a:r>
            <a:r>
              <a:rPr lang="en-US" sz="2400" smtClean="0"/>
              <a:t> involve the possibility of losses associated with the destruction or theft of property: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000" smtClean="0"/>
              <a:t>Physical damage to home and personal property from fire, tornado, vandalism, or other causes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Direct loss vs. indirect loss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smtClean="0"/>
              <a:t>A </a:t>
            </a:r>
            <a:r>
              <a:rPr lang="en-US" sz="1800" u="sng" smtClean="0"/>
              <a:t>direct loss</a:t>
            </a:r>
            <a:r>
              <a:rPr lang="en-US" sz="1800" smtClean="0"/>
              <a:t> is a financial loss that results from the physical damage, destruction, or theft of the property, such as fire damage to a home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smtClean="0"/>
              <a:t>An </a:t>
            </a:r>
            <a:r>
              <a:rPr lang="en-US" sz="1800" u="sng" smtClean="0"/>
              <a:t>indirect loss</a:t>
            </a:r>
            <a:r>
              <a:rPr lang="en-US" sz="1800" smtClean="0"/>
              <a:t> results indirectly from the occurrence of a direct physical damage or theft loss, such as the additional living expenses after a fire to a home. These additional expenses would be a </a:t>
            </a:r>
            <a:r>
              <a:rPr lang="en-US" sz="1800" u="sng" smtClean="0"/>
              <a:t>consequential loss</a:t>
            </a:r>
            <a:r>
              <a:rPr lang="en-US" sz="1800" smtClean="0"/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Major Personal Risks and Commercial Risks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sz="2400" u="sng" smtClean="0"/>
              <a:t>Liability risks</a:t>
            </a:r>
            <a:r>
              <a:rPr lang="en-US" sz="2400" smtClean="0"/>
              <a:t> involve the possibility of being held liable for bodily injury or property damage to someone else</a:t>
            </a:r>
          </a:p>
          <a:p>
            <a:pPr lvl="1" eaLnBrk="1" hangingPunct="1"/>
            <a:r>
              <a:rPr lang="en-US" sz="2000" smtClean="0"/>
              <a:t>There is no maximum upper limit with respect to the amount of the loss</a:t>
            </a:r>
          </a:p>
          <a:p>
            <a:pPr lvl="1" eaLnBrk="1" hangingPunct="1"/>
            <a:r>
              <a:rPr lang="en-US" sz="2000" smtClean="0"/>
              <a:t>A lien can be placed on your income and financial assets</a:t>
            </a:r>
          </a:p>
          <a:p>
            <a:pPr lvl="1" eaLnBrk="1" hangingPunct="1"/>
            <a:r>
              <a:rPr lang="en-US" sz="2000" smtClean="0"/>
              <a:t>Defense costs can be enormous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Major Personal Risks and Commercial Risks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752600"/>
            <a:ext cx="8534400" cy="4572000"/>
          </a:xfrm>
        </p:spPr>
        <p:txBody>
          <a:bodyPr rIns="91440"/>
          <a:lstStyle/>
          <a:p>
            <a:pPr eaLnBrk="1" hangingPunct="1"/>
            <a:r>
              <a:rPr lang="en-US" sz="2400" smtClean="0"/>
              <a:t>Commercial Risks</a:t>
            </a:r>
          </a:p>
          <a:p>
            <a:pPr lvl="1" eaLnBrk="1" hangingPunct="1"/>
            <a:r>
              <a:rPr lang="en-US" sz="2000" smtClean="0"/>
              <a:t>Firms face a variety of pure risks that can have serious financial consequences if a loss occurs:</a:t>
            </a:r>
          </a:p>
          <a:p>
            <a:pPr lvl="2" eaLnBrk="1" hangingPunct="1"/>
            <a:r>
              <a:rPr lang="en-US" sz="1800" u="sng" smtClean="0"/>
              <a:t>Property risks</a:t>
            </a:r>
            <a:r>
              <a:rPr lang="en-US" sz="1800" smtClean="0"/>
              <a:t>, such as damage to buildings, furniture and office equipment</a:t>
            </a:r>
          </a:p>
          <a:p>
            <a:pPr lvl="2" eaLnBrk="1" hangingPunct="1"/>
            <a:r>
              <a:rPr lang="en-US" sz="1800" u="sng" smtClean="0"/>
              <a:t>Liability risks</a:t>
            </a:r>
            <a:r>
              <a:rPr lang="en-US" sz="1800" smtClean="0"/>
              <a:t>, such as suits for defective products, pollution of the environment, and sexual harassment</a:t>
            </a:r>
          </a:p>
          <a:p>
            <a:pPr lvl="2" eaLnBrk="1" hangingPunct="1"/>
            <a:r>
              <a:rPr lang="en-US" sz="1800" u="sng" smtClean="0"/>
              <a:t>Loss of business income</a:t>
            </a:r>
            <a:r>
              <a:rPr lang="en-US" sz="1800" smtClean="0"/>
              <a:t>, when the firm must shut down for some time after a physical damage loss</a:t>
            </a:r>
          </a:p>
          <a:p>
            <a:pPr lvl="2" eaLnBrk="1" hangingPunct="1"/>
            <a:r>
              <a:rPr lang="en-US" sz="1800" u="sng" smtClean="0"/>
              <a:t>Other risks </a:t>
            </a:r>
            <a:r>
              <a:rPr lang="en-US" sz="1800" smtClean="0"/>
              <a:t>to firms include crime exposures, human resource exposures, foreign loss exposures, intangible property exposures, and government exposures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Burden of Risk on Society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The presence of risk results in three major burdens on society:</a:t>
            </a:r>
          </a:p>
          <a:p>
            <a:pPr lvl="1" eaLnBrk="1" hangingPunct="1"/>
            <a:r>
              <a:rPr lang="en-US" smtClean="0"/>
              <a:t>In the absence of insurance, individuals would have to maintain large emergency funds </a:t>
            </a:r>
          </a:p>
          <a:p>
            <a:pPr lvl="1" eaLnBrk="1" hangingPunct="1"/>
            <a:r>
              <a:rPr lang="en-US" smtClean="0"/>
              <a:t>The risk of a liability lawsuit may discourage innovation, depriving society of certain goods and services</a:t>
            </a:r>
          </a:p>
          <a:p>
            <a:pPr lvl="1" eaLnBrk="1" hangingPunct="1"/>
            <a:r>
              <a:rPr lang="en-US" smtClean="0"/>
              <a:t>Risk causes worry and fear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Techniques for Managing Risk</a:t>
            </a:r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44958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are five major methods for managing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Avoidance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Loss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u="sng" smtClean="0"/>
              <a:t>Loss prevention</a:t>
            </a:r>
            <a:r>
              <a:rPr lang="en-US" sz="1600" smtClean="0"/>
              <a:t> refers to activities to reduce the frequency of losses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u="sng" smtClean="0"/>
              <a:t>Loss reduction</a:t>
            </a:r>
            <a:r>
              <a:rPr lang="en-US" sz="1600" smtClean="0"/>
              <a:t> refers to activities to reduce the severity of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Retention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An individual or firm retains all or part of a given risk</a:t>
            </a:r>
            <a:endParaRPr lang="en-US" sz="1600" u="sng" smtClean="0"/>
          </a:p>
          <a:p>
            <a:pPr lvl="2" eaLnBrk="1" hangingPunct="1">
              <a:lnSpc>
                <a:spcPct val="90000"/>
              </a:lnSpc>
            </a:pPr>
            <a:r>
              <a:rPr lang="en-US" sz="1600" u="sng" smtClean="0"/>
              <a:t>Active retention</a:t>
            </a:r>
            <a:r>
              <a:rPr lang="en-US" sz="1600" smtClean="0"/>
              <a:t> means that an individual is consciously aware of the risk and deliberately plans to retain all or part of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u="sng" smtClean="0"/>
              <a:t>Passive retention</a:t>
            </a:r>
            <a:r>
              <a:rPr lang="en-US" sz="1600" smtClean="0"/>
              <a:t> means risks may be unknowingly retained because of ignorance, indifference, or laziness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u="sng" smtClean="0"/>
              <a:t>Self Insurance</a:t>
            </a:r>
            <a:r>
              <a:rPr lang="en-US" sz="1600" smtClean="0"/>
              <a:t> is a special form of planned retention by which part or all of a given loss exposure is retained by the firm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Techniques for Managing Risk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smtClean="0"/>
              <a:t>Noninsurance transfers</a:t>
            </a:r>
          </a:p>
          <a:p>
            <a:pPr lvl="1" eaLnBrk="1" hangingPunct="1"/>
            <a:r>
              <a:rPr lang="en-US" sz="1800" smtClean="0"/>
              <a:t>A risk may be transferred to another party by several methods:</a:t>
            </a:r>
          </a:p>
          <a:p>
            <a:pPr lvl="1" eaLnBrk="1" hangingPunct="1"/>
            <a:r>
              <a:rPr lang="en-US" sz="1800" smtClean="0"/>
              <a:t>A transfer of risk by contract, such as through a service contract or a </a:t>
            </a:r>
            <a:r>
              <a:rPr lang="en-US" sz="1800" u="sng" smtClean="0"/>
              <a:t>hold-harmless clause</a:t>
            </a:r>
            <a:r>
              <a:rPr lang="en-US" sz="1800" smtClean="0"/>
              <a:t> in a contract</a:t>
            </a:r>
          </a:p>
          <a:p>
            <a:pPr lvl="1" eaLnBrk="1" hangingPunct="1"/>
            <a:r>
              <a:rPr lang="en-US" sz="1800" u="sng" smtClean="0"/>
              <a:t>Hedging</a:t>
            </a:r>
            <a:r>
              <a:rPr lang="en-US" sz="1800" smtClean="0"/>
              <a:t> is a technique for transferring the risk of unfavorable price fluctuations to a speculator by purchasing and selling futures contracts on an organized exchange</a:t>
            </a:r>
          </a:p>
          <a:p>
            <a:pPr lvl="1" eaLnBrk="1" hangingPunct="1"/>
            <a:r>
              <a:rPr lang="en-US" sz="1800" smtClean="0"/>
              <a:t>Incorporation of a business firm transfers to the creditors the risk of having insufficient assets to pay business debts</a:t>
            </a:r>
          </a:p>
          <a:p>
            <a:pPr eaLnBrk="1" hangingPunct="1"/>
            <a:r>
              <a:rPr lang="en-US" sz="2000" smtClean="0"/>
              <a:t>Insurance</a:t>
            </a:r>
          </a:p>
          <a:p>
            <a:pPr lvl="1" eaLnBrk="1" hangingPunct="1"/>
            <a:r>
              <a:rPr lang="en-US" sz="1800" smtClean="0"/>
              <a:t>For most people, insurance is the most practical method for handling a major risk</a:t>
            </a:r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and Insurance as Powerful Forces in Our Economy and Society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course seeks to understand the full role of advanced risk management in our economy and society</a:t>
            </a:r>
          </a:p>
          <a:p>
            <a:pPr eaLnBrk="1" hangingPunct="1"/>
            <a:r>
              <a:rPr lang="en-US" smtClean="0"/>
              <a:t>Finance, insurance, some public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Fundamental Role of Risk Management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manner of enterprise involves risk</a:t>
            </a:r>
          </a:p>
          <a:p>
            <a:pPr eaLnBrk="1" hangingPunct="1"/>
            <a:r>
              <a:rPr lang="en-US" smtClean="0"/>
              <a:t>Difficulties in quantifying</a:t>
            </a:r>
          </a:p>
          <a:p>
            <a:pPr eaLnBrk="1" hangingPunct="1"/>
            <a:r>
              <a:rPr lang="en-US" smtClean="0"/>
              <a:t>Judgment </a:t>
            </a:r>
          </a:p>
          <a:p>
            <a:pPr eaLnBrk="1" hangingPunct="1"/>
            <a:r>
              <a:rPr lang="en-US" smtClean="0"/>
              <a:t>Financial theory provides an understanding of these risks</a:t>
            </a:r>
          </a:p>
          <a:p>
            <a:pPr eaLnBrk="1" hangingPunct="1"/>
            <a:r>
              <a:rPr lang="en-US" smtClean="0"/>
              <a:t>Financial institutions provide a framework for applying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Moral Hazard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burning down a house to collect on fire insurance</a:t>
            </a:r>
          </a:p>
          <a:p>
            <a:pPr eaLnBrk="1" hangingPunct="1"/>
            <a:r>
              <a:rPr lang="en-US" smtClean="0"/>
              <a:t>Ubiquity of moral hazard problems</a:t>
            </a:r>
          </a:p>
          <a:p>
            <a:pPr eaLnBrk="1" hangingPunct="1"/>
            <a:r>
              <a:rPr lang="en-US" smtClean="0"/>
              <a:t>Practical finance has developed institutions to promote risk management while dealing with moral hazard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Financial Sectors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Securities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Banks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Insurance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Social Insurance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All of these have a long history of promoting risk management and dealing with moral hazard. They are fundamental elements of our successful modern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610600" cy="3962400"/>
          </a:xfrm>
        </p:spPr>
        <p:txBody>
          <a:bodyPr rIns="91440"/>
          <a:lstStyle/>
          <a:p>
            <a:pPr eaLnBrk="1" hangingPunct="1"/>
            <a:r>
              <a:rPr lang="en-US" smtClean="0"/>
              <a:t>Different Definitions of Risk</a:t>
            </a:r>
          </a:p>
          <a:p>
            <a:pPr eaLnBrk="1" hangingPunct="1"/>
            <a:r>
              <a:rPr lang="en-US" smtClean="0"/>
              <a:t>Chance of Loss</a:t>
            </a:r>
          </a:p>
          <a:p>
            <a:pPr eaLnBrk="1" hangingPunct="1"/>
            <a:r>
              <a:rPr lang="en-US" smtClean="0"/>
              <a:t>Peril and Hazard</a:t>
            </a:r>
          </a:p>
          <a:p>
            <a:pPr eaLnBrk="1" hangingPunct="1"/>
            <a:r>
              <a:rPr lang="en-US" smtClean="0"/>
              <a:t>Classification of Risk</a:t>
            </a:r>
          </a:p>
          <a:p>
            <a:pPr eaLnBrk="1" hangingPunct="1"/>
            <a:r>
              <a:rPr lang="en-US" smtClean="0"/>
              <a:t>Major Personal Risks and Commercial Risks</a:t>
            </a:r>
          </a:p>
          <a:p>
            <a:pPr eaLnBrk="1" hangingPunct="1"/>
            <a:r>
              <a:rPr lang="en-US" smtClean="0"/>
              <a:t>Burden of Risk on Society</a:t>
            </a:r>
          </a:p>
          <a:p>
            <a:pPr eaLnBrk="1" hangingPunct="1"/>
            <a:r>
              <a:rPr lang="en-US" smtClean="0"/>
              <a:t>Techniques for Managing Risk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Radical Financial Innovation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 not easily conceptualized</a:t>
            </a:r>
          </a:p>
          <a:p>
            <a:pPr eaLnBrk="1" hangingPunct="1"/>
            <a:r>
              <a:rPr lang="en-US" smtClean="0"/>
              <a:t>Public resistance to risk management</a:t>
            </a:r>
          </a:p>
          <a:p>
            <a:pPr eaLnBrk="1" hangingPunct="1"/>
            <a:r>
              <a:rPr lang="en-US" smtClean="0"/>
              <a:t>Each major risk category requires difficult institutional innovations to manage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Democratization of Finance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Trend over the centuries has been to apply financial and insurance principles to a broader and broader segment of population</a:t>
            </a:r>
          </a:p>
          <a:p>
            <a:pPr eaLnBrk="1" hangingPunct="1"/>
            <a:r>
              <a:rPr lang="en-US" smtClean="0"/>
              <a:t>Advance of information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Finance and Psychology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Behavioral Finance Revolution</a:t>
            </a:r>
          </a:p>
          <a:p>
            <a:pPr eaLnBrk="1" hangingPunct="1"/>
            <a:r>
              <a:rPr lang="en-US" smtClean="0"/>
              <a:t>NBER-Sage Seminars on Behavioral Finance, with Richard Thaler, starting 1991 http://www.econ.yale.edu/~shiller</a:t>
            </a:r>
          </a:p>
          <a:p>
            <a:pPr eaLnBrk="1" hangingPunct="1"/>
            <a:r>
              <a:rPr lang="en-US" smtClean="0"/>
              <a:t>A Revolution in the finance profession. But not everyone has been captured by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Finance and Management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central discipline for managers is finance</a:t>
            </a:r>
          </a:p>
          <a:p>
            <a:pPr eaLnBrk="1" hangingPunct="1"/>
            <a:r>
              <a:rPr lang="en-US" smtClean="0"/>
              <a:t>Integration into all aspects of business management, including accounting, corporate strategy, industrial organization</a:t>
            </a:r>
          </a:p>
          <a:p>
            <a:pPr eaLnBrk="1" hangingPunct="1"/>
            <a:r>
              <a:rPr lang="en-US" smtClean="0"/>
              <a:t>Integration into government finance as well</a:t>
            </a:r>
          </a:p>
          <a:p>
            <a:pPr eaLnBrk="1" hangingPunct="1"/>
            <a:r>
              <a:rPr lang="en-US" smtClean="0"/>
              <a:t>Integration growing through time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Finance and Law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Lawyers are often financial inventors</a:t>
            </a:r>
          </a:p>
          <a:p>
            <a:pPr marL="609600" indent="-609600" eaLnBrk="1" hangingPunct="1"/>
            <a:r>
              <a:rPr lang="en-US" smtClean="0"/>
              <a:t>Often government role in process</a:t>
            </a:r>
          </a:p>
          <a:p>
            <a:pPr marL="609600" indent="-609600" eaLnBrk="1" hangingPunct="1"/>
            <a:r>
              <a:rPr lang="en-US" smtClean="0"/>
              <a:t>Law schools deal with all the minutiae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Memoriam: Brad Hoorn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Economics 252b Spring 2001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Graduated Yale 2001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Worked Fred Alger Management, 93d Floor, World Trade Center, North Tower, Research Associate, Investment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35 of the 38 Alger employees at WTC were lost.</a:t>
            </a:r>
          </a:p>
        </p:txBody>
      </p:sp>
      <p:pic>
        <p:nvPicPr>
          <p:cNvPr id="79876" name="Picture 6" descr="C:\1\classroo\econ252\BradHoorn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33975" y="1981200"/>
            <a:ext cx="2838450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7DAA-5A57-404A-AECC-119C718DA6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4352C0F-F3AE-441A-B65D-AE3827260685}" type="slidenum">
              <a:rPr lang="en-US"/>
              <a:pPr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regarding the possibility of loss can be especially problematic</a:t>
            </a:r>
          </a:p>
          <a:p>
            <a:pPr eaLnBrk="1" hangingPunct="1"/>
            <a:r>
              <a:rPr lang="en-US" smtClean="0"/>
              <a:t>If a loss is certain to occur</a:t>
            </a:r>
          </a:p>
          <a:p>
            <a:pPr lvl="1" eaLnBrk="1" hangingPunct="1"/>
            <a:r>
              <a:rPr lang="en-US" smtClean="0"/>
              <a:t>It may be planned for in advance and treated as a definite, known expense</a:t>
            </a:r>
          </a:p>
          <a:p>
            <a:pPr eaLnBrk="1" hangingPunct="1"/>
            <a:r>
              <a:rPr lang="en-US" smtClean="0"/>
              <a:t>When there is uncertainty about the occurrence of a loss </a:t>
            </a:r>
          </a:p>
          <a:p>
            <a:pPr lvl="1" eaLnBrk="1" hangingPunct="1"/>
            <a:r>
              <a:rPr lang="en-US" smtClean="0"/>
              <a:t>Risk becomes an important problem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D7B7A55-ECF9-4B4E-AB4A-FDBE5F50699D}" type="slidenum">
              <a:rPr lang="en-US"/>
              <a:pPr/>
              <a:t>27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Burden of Risk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Some risks involve only the possibility of loss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Risks surrounding potential losses create significant economic burdens for businesses, government, and individuals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Billions of dollars are spent each year to finance potential losses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But when losses are not planned for in advance they may cost even more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Risk of loss may deprive society of services judged to be too risky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For instance, without malpractice insurance many physicians would refuse to practice medicine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DA488EC-FA02-4AC8-8BC3-DA717857A14E}" type="slidenum">
              <a:rPr lang="en-US"/>
              <a:pPr/>
              <a:t>28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Burden of Risk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Businesses may try to either avoid risk of loss or to reduce its negative consequences </a:t>
            </a:r>
          </a:p>
          <a:p>
            <a:pPr eaLnBrk="1" hangingPunct="1"/>
            <a:r>
              <a:rPr lang="en-US" smtClean="0"/>
              <a:t>An entity’s cost of risk is the sum of </a:t>
            </a:r>
          </a:p>
          <a:p>
            <a:pPr lvl="1" eaLnBrk="1" hangingPunct="1"/>
            <a:r>
              <a:rPr lang="en-US" smtClean="0"/>
              <a:t>Expenses of strategies to finance potential losses </a:t>
            </a:r>
          </a:p>
          <a:p>
            <a:pPr lvl="1" eaLnBrk="1" hangingPunct="1"/>
            <a:r>
              <a:rPr lang="en-US" smtClean="0"/>
              <a:t>The cost of unreimbursed losses </a:t>
            </a:r>
          </a:p>
          <a:p>
            <a:pPr lvl="1" eaLnBrk="1" hangingPunct="1"/>
            <a:r>
              <a:rPr lang="en-US" smtClean="0"/>
              <a:t>Outlays to reduce risks </a:t>
            </a:r>
          </a:p>
          <a:p>
            <a:pPr lvl="1" eaLnBrk="1" hangingPunct="1"/>
            <a:r>
              <a:rPr lang="en-US" smtClean="0"/>
              <a:t>Opportunity cost of activities forgone due to risk considerations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EB1C57A-1A8B-4329-8C64-5B06F3329E87}" type="slidenum">
              <a:rPr lang="en-US"/>
              <a:pPr/>
              <a:t>29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FIGURE 1-1 Types of Risk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" y="2309813"/>
            <a:ext cx="87249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Different Definitions of Risk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52600"/>
            <a:ext cx="8458200" cy="4648200"/>
          </a:xfrm>
        </p:spPr>
        <p:txBody>
          <a:bodyPr rIns="91440"/>
          <a:lstStyle/>
          <a:p>
            <a:pPr eaLnBrk="1" hangingPunct="1">
              <a:lnSpc>
                <a:spcPct val="110000"/>
              </a:lnSpc>
            </a:pPr>
            <a:r>
              <a:rPr lang="en-US" sz="2000" u="sng" smtClean="0"/>
              <a:t>Risk</a:t>
            </a:r>
            <a:r>
              <a:rPr lang="en-US" sz="2000" smtClean="0"/>
              <a:t>: Uncertainty concerning the occurrence of a loss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u="sng" smtClean="0"/>
              <a:t>Loss Exposure</a:t>
            </a:r>
            <a:r>
              <a:rPr lang="en-US" sz="2000" smtClean="0"/>
              <a:t>: Any situation or circumstance in which a loss is possible, regardless of whether a loss occurs.</a:t>
            </a:r>
          </a:p>
          <a:p>
            <a:pPr eaLnBrk="1" hangingPunct="1">
              <a:lnSpc>
                <a:spcPct val="110000"/>
              </a:lnSpc>
            </a:pPr>
            <a:endParaRPr lang="en-US" sz="2000" smtClean="0"/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Objective Risk vs. Subjective Risk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u="sng" smtClean="0"/>
              <a:t>Objective risk</a:t>
            </a:r>
            <a:r>
              <a:rPr lang="en-US" sz="1800" smtClean="0"/>
              <a:t> is defined as the relative variation of actual loss from expected loss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It can be statistically calculated using a measure of dispersion, such as the standard deviation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u="sng" smtClean="0"/>
              <a:t>Subjective risk</a:t>
            </a:r>
            <a:r>
              <a:rPr lang="en-US" sz="1800" smtClean="0"/>
              <a:t> is defined as uncertainty based on a person’s mental condition or state of mind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Two persons in the same situation may have different perceptions of risk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High subjective risk often results in conservative behavior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6142E0C-26B8-4492-B09E-936D47E91B6E}" type="slidenum">
              <a:rPr lang="en-US"/>
              <a:pPr/>
              <a:t>30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Pure vs Speculative Risk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Pure risk exists when there is uncertainty as to whether loss will occur</a:t>
            </a:r>
          </a:p>
          <a:p>
            <a:pPr lvl="2" eaLnBrk="1" hangingPunct="1"/>
            <a:r>
              <a:rPr lang="en-US" smtClean="0"/>
              <a:t>No possibility of gain is presented</a:t>
            </a:r>
            <a:r>
              <a:rPr lang="en-US" smtClean="0">
                <a:sym typeface="Symbol" panose="05050102010706020507" pitchFamily="18" charset="2"/>
              </a:rPr>
              <a:t></a:t>
            </a:r>
            <a:r>
              <a:rPr lang="en-US" smtClean="0"/>
              <a:t>only the potential for loss </a:t>
            </a:r>
          </a:p>
          <a:p>
            <a:pPr eaLnBrk="1" hangingPunct="1"/>
            <a:r>
              <a:rPr lang="en-US" smtClean="0"/>
              <a:t>Speculative risk exists when there is uncertainty about an event that can produce either a profit or a loss </a:t>
            </a:r>
          </a:p>
          <a:p>
            <a:pPr eaLnBrk="1" hangingPunct="1"/>
            <a:r>
              <a:rPr lang="en-US" smtClean="0"/>
              <a:t>Both pure and speculative risks may be present in some situations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2D3D711-B24F-4CE7-A3D8-30DD93774C57}" type="slidenum">
              <a:rPr lang="en-US"/>
              <a:pPr/>
              <a:t>31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Subjective vs Objective Risk 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Subjective risk refers to the mental state of an individual who experiences doubt or worry as to the outcome of a given event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is essentially the psychological uncertainty that arises from an individual’s mental attitude or state of mind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Objective risk differs from subjective risk in the sense that it is more precisely observable and therefore measurable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is the probable variation of actual from expected experience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C563A79-9151-4091-8538-028DAD68D48E}" type="slidenum">
              <a:rPr lang="en-US"/>
              <a:pPr/>
              <a:t>32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Risk 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Property risks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Risk that property may be damaged, destroyed or stolen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For example, lightning, tornadoes, hurricanes, explosions, riots, collisions, falling objects, floods, earthquakes, freezing, </a:t>
            </a:r>
            <a:r>
              <a:rPr lang="en-US" i="1" smtClean="0"/>
              <a:t>etc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Liability risks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Legal judgments may result in payments made to compensate injured parties as well as to punish those responsible for the injuries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Even if the individual is absolved of liability the expenses involved in the defense may be substantial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individuals who own or use real property are susceptible to liability losses if others are injured on their premises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8162E9F-4D16-45FD-8DB1-6E5DBCD2A5B0}" type="slidenum">
              <a:rPr lang="en-US"/>
              <a:pPr/>
              <a:t>33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Risk 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and health and loss of income risks </a:t>
            </a:r>
          </a:p>
          <a:p>
            <a:pPr lvl="1" eaLnBrk="1" hangingPunct="1"/>
            <a:r>
              <a:rPr lang="en-US" smtClean="0"/>
              <a:t>The possibility of the untimely death of a star salesperson </a:t>
            </a:r>
          </a:p>
          <a:p>
            <a:pPr lvl="1" eaLnBrk="1" hangingPunct="1"/>
            <a:r>
              <a:rPr lang="en-US" smtClean="0"/>
              <a:t>The potential death of a parent with young children </a:t>
            </a:r>
          </a:p>
          <a:p>
            <a:pPr lvl="1" eaLnBrk="1" hangingPunct="1"/>
            <a:r>
              <a:rPr lang="en-US" smtClean="0"/>
              <a:t>Employees who become ill or injured in accidents </a:t>
            </a:r>
          </a:p>
          <a:p>
            <a:pPr eaLnBrk="1" hangingPunct="1"/>
            <a:r>
              <a:rPr lang="en-US" smtClean="0"/>
              <a:t>Financial risk </a:t>
            </a:r>
          </a:p>
          <a:p>
            <a:pPr lvl="1" eaLnBrk="1" hangingPunct="1"/>
            <a:r>
              <a:rPr lang="en-US" smtClean="0"/>
              <a:t>Include credit risk, foreign exchange risk, commodity risk, and interest rate risk </a:t>
            </a:r>
          </a:p>
          <a:p>
            <a:pPr lvl="1" eaLnBrk="1" hangingPunct="1"/>
            <a:r>
              <a:rPr lang="en-US" smtClean="0"/>
              <a:t>These risks must be identified and assessed in order for the firm to achieve its business goals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9480AB5-1202-4698-BE2F-2FE0B8A46CF1}" type="slidenum">
              <a:rPr lang="en-US"/>
              <a:pPr/>
              <a:t>34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Risk 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Chance of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long term chance of occurrence, or relative frequency of loss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Meaningful only when applied to the chance of loss occurring among a large number of possible of events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Expressed as the ratio of the number of losses that are likely to occur compared to the larger number of possible losses in a given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Specific contingency that may cause a loss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Hazards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Conditions that exist which either increase the chance of a loss for a particular peril or tend to make the loss more severe once the peril has occurred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F2853CD-A5F3-40A2-86F0-464BBFB616B1}" type="slidenum">
              <a:rPr lang="en-US"/>
              <a:pPr/>
              <a:t>35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Hazards 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Physical hazard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condition stemming from the material characteristics of an object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An icy street makes the occurrence of collision more likely to occur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The icy street is the hazard and the collision is the peril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Moral hazard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Stems from an individual’s mental attitude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Associated with intentional actions designed either to cause a loss or to increase its severity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Also describes the change in attitude that can occur when insurance is available to pay for loss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Such as the tendency for individuals to consume more health care if the costs are covered by insurance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Morale hazard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mental attitude of a careless or accident-prone person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B47F42-975E-4F58-98FB-6417D3772759}" type="slidenum">
              <a:rPr lang="en-US"/>
              <a:pPr/>
              <a:t>36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Degree of Risk 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Amount of objective risk present in a situation</a:t>
            </a:r>
          </a:p>
          <a:p>
            <a:pPr eaLnBrk="1" hangingPunct="1"/>
            <a:r>
              <a:rPr lang="en-US" smtClean="0"/>
              <a:t>Relative variation of actual from expected losses </a:t>
            </a:r>
          </a:p>
          <a:p>
            <a:pPr eaLnBrk="1" hangingPunct="1"/>
            <a:r>
              <a:rPr lang="en-US" smtClean="0"/>
              <a:t>Range of variability around the expected losses </a:t>
            </a:r>
          </a:p>
          <a:p>
            <a:pPr lvl="1" eaLnBrk="1" hangingPunct="1"/>
            <a:r>
              <a:rPr lang="en-US" smtClean="0"/>
              <a:t>Objective risk = probable variation of actual from expected losses </a:t>
            </a:r>
            <a:r>
              <a:rPr lang="en-US" smtClean="0">
                <a:cs typeface="Arial" panose="020B0604020202020204" pitchFamily="34" charset="0"/>
              </a:rPr>
              <a:t>÷ expected losses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A272D08-EB2F-4236-8E37-4D04EFA5EC84}" type="slidenum">
              <a:rPr lang="en-US"/>
              <a:pPr/>
              <a:t>37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Degree of Risk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a loss has already occurred the probable variation of actual from expected losses is zero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Therefore the degree of risk is zero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it is impossible for loss to occur the probable variation is also zero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measuring the degree of risk, results are meaningful only in terms of a group large enough to analyze statistically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7293302-9E47-42A5-B6A0-A88B37793468}" type="slidenum">
              <a:rPr lang="en-US"/>
              <a:pPr/>
              <a:t>38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of risk 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Risk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Process used to systematically manage risk exposures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Integrated risk management and enterprise risk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Intent to manage all forms of risk, regardless of type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Many businesses have special departments charged with overseeing the firm’s risk management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head of such a department often is called a risk manager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firms have formed risk management committees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 firms have created the position of chief risk officer to coordinate the firm’s risk management activities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AA02FDE-4AF2-4B38-B7F9-35AA5B06FFA2}" type="slidenum">
              <a:rPr lang="en-US"/>
              <a:pPr/>
              <a:t>39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 Process 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risks </a:t>
            </a:r>
          </a:p>
          <a:p>
            <a:pPr eaLnBrk="1" hangingPunct="1"/>
            <a:r>
              <a:rPr lang="en-US" smtClean="0"/>
              <a:t>Evaluate risks </a:t>
            </a:r>
          </a:p>
          <a:p>
            <a:pPr eaLnBrk="1" hangingPunct="1"/>
            <a:r>
              <a:rPr lang="en-US" smtClean="0"/>
              <a:t>Select risk management techniques </a:t>
            </a:r>
          </a:p>
          <a:p>
            <a:pPr eaLnBrk="1" hangingPunct="1"/>
            <a:r>
              <a:rPr lang="en-US" smtClean="0"/>
              <a:t>Implement and review decisions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Chance of Loss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382000" cy="4724400"/>
          </a:xfrm>
        </p:spPr>
        <p:txBody>
          <a:bodyPr rIns="91440"/>
          <a:lstStyle/>
          <a:p>
            <a:pPr eaLnBrk="1" hangingPunct="1"/>
            <a:r>
              <a:rPr lang="en-US" sz="2000" u="sng" smtClean="0"/>
              <a:t>Chance of loss</a:t>
            </a:r>
            <a:r>
              <a:rPr lang="en-US" sz="2000" smtClean="0"/>
              <a:t>: The probability that an event will occur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Objective Probability vs. Subjective Probability</a:t>
            </a:r>
          </a:p>
          <a:p>
            <a:pPr lvl="1" eaLnBrk="1" hangingPunct="1"/>
            <a:r>
              <a:rPr lang="en-US" sz="1800" u="sng" smtClean="0"/>
              <a:t>Objective probability</a:t>
            </a:r>
            <a:r>
              <a:rPr lang="en-US" sz="1800" smtClean="0"/>
              <a:t> refers to the long-run relative frequency of an event assuming an infinite number of observations and no change in the underlying conditions</a:t>
            </a:r>
          </a:p>
          <a:p>
            <a:pPr lvl="2" eaLnBrk="1" hangingPunct="1"/>
            <a:r>
              <a:rPr lang="en-US" sz="1600" smtClean="0"/>
              <a:t>It can be determined by deductive or inductive reasoning</a:t>
            </a:r>
          </a:p>
          <a:p>
            <a:pPr lvl="1" eaLnBrk="1" hangingPunct="1"/>
            <a:r>
              <a:rPr lang="en-US" sz="1800" u="sng" smtClean="0"/>
              <a:t>Subjective probability</a:t>
            </a:r>
            <a:r>
              <a:rPr lang="en-US" sz="1800" smtClean="0"/>
              <a:t> is the individual’s personal estimate of the chance of loss </a:t>
            </a:r>
          </a:p>
          <a:p>
            <a:pPr lvl="2" eaLnBrk="1" hangingPunct="1"/>
            <a:r>
              <a:rPr lang="en-US" sz="1600" smtClean="0"/>
              <a:t>A person’s perception of the chance of loss may differ from the objective probability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>
                <a:latin typeface="Arial" panose="020B0604020202020204" pitchFamily="34" charset="0"/>
              </a:rPr>
              <a:t>End of Lecture No. 2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Peril and Hazard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534400" cy="4876800"/>
          </a:xfrm>
        </p:spPr>
        <p:txBody>
          <a:bodyPr rIns="91440"/>
          <a:lstStyle/>
          <a:p>
            <a:pPr eaLnBrk="1" hangingPunct="1"/>
            <a:r>
              <a:rPr lang="en-US" sz="2000" smtClean="0"/>
              <a:t>A </a:t>
            </a:r>
            <a:r>
              <a:rPr lang="en-US" sz="2000" u="sng" smtClean="0"/>
              <a:t>peril</a:t>
            </a:r>
            <a:r>
              <a:rPr lang="en-US" sz="2000" smtClean="0"/>
              <a:t> is defined as the cause of the loss</a:t>
            </a:r>
          </a:p>
          <a:p>
            <a:pPr lvl="1" eaLnBrk="1" hangingPunct="1"/>
            <a:r>
              <a:rPr lang="en-US" sz="1800" smtClean="0"/>
              <a:t>In an auto accident, the collision is the peril</a:t>
            </a:r>
          </a:p>
          <a:p>
            <a:pPr eaLnBrk="1" hangingPunct="1"/>
            <a:r>
              <a:rPr lang="en-US" sz="2000" smtClean="0"/>
              <a:t>A </a:t>
            </a:r>
            <a:r>
              <a:rPr lang="en-US" sz="2000" u="sng" smtClean="0"/>
              <a:t>hazard</a:t>
            </a:r>
            <a:r>
              <a:rPr lang="en-US" sz="2000" smtClean="0"/>
              <a:t> is a condition that increases the chance of loss </a:t>
            </a:r>
          </a:p>
          <a:p>
            <a:pPr lvl="1" eaLnBrk="1" hangingPunct="1"/>
            <a:r>
              <a:rPr lang="en-US" sz="1800" u="sng" smtClean="0"/>
              <a:t>Physical hazards</a:t>
            </a:r>
            <a:r>
              <a:rPr lang="en-US" sz="1800" smtClean="0"/>
              <a:t> are physical conditions that increase the chance of loss (icy roads, defective wiring)</a:t>
            </a:r>
          </a:p>
          <a:p>
            <a:pPr lvl="1" eaLnBrk="1" hangingPunct="1"/>
            <a:r>
              <a:rPr lang="en-US" sz="1800" u="sng" smtClean="0"/>
              <a:t>Moral hazard</a:t>
            </a:r>
            <a:r>
              <a:rPr lang="en-US" sz="1800" smtClean="0"/>
              <a:t> is dishonesty or character defects in an individual, that increase the chance of loss (faking accidents, inflating claim amounts) </a:t>
            </a:r>
          </a:p>
          <a:p>
            <a:pPr lvl="1" eaLnBrk="1" hangingPunct="1"/>
            <a:r>
              <a:rPr lang="en-US" sz="1800" u="sng" smtClean="0"/>
              <a:t>Attitudinal Hazard (Morale Hazard)</a:t>
            </a:r>
            <a:r>
              <a:rPr lang="en-US" sz="1800" smtClean="0"/>
              <a:t> is carelessness or indifference to a loss, which increases the frequency or severity of a loss (leaving keys in an unlocked car)</a:t>
            </a:r>
          </a:p>
          <a:p>
            <a:pPr lvl="1" eaLnBrk="1" hangingPunct="1"/>
            <a:r>
              <a:rPr lang="en-US" sz="1800" u="sng" smtClean="0"/>
              <a:t>Legal Hazard</a:t>
            </a:r>
            <a:r>
              <a:rPr lang="en-US" sz="1800" smtClean="0"/>
              <a:t> refers to characteristics of the legal system or regulatory environment that increase the chance of loss (large damage awards in liability lawsuits)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Classification of Risk</a:t>
            </a:r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610600" cy="4267200"/>
          </a:xfrm>
        </p:spPr>
        <p:txBody>
          <a:bodyPr rIns="91440"/>
          <a:lstStyle/>
          <a:p>
            <a:pPr eaLnBrk="1" hangingPunct="1"/>
            <a:r>
              <a:rPr lang="en-US" sz="2000" smtClean="0"/>
              <a:t>Pure and Speculative Risk</a:t>
            </a:r>
          </a:p>
          <a:p>
            <a:pPr lvl="1" eaLnBrk="1" hangingPunct="1"/>
            <a:r>
              <a:rPr lang="en-US" sz="1800" smtClean="0"/>
              <a:t>A </a:t>
            </a:r>
            <a:r>
              <a:rPr lang="en-US" sz="1800" u="sng" smtClean="0"/>
              <a:t>pure risk</a:t>
            </a:r>
            <a:r>
              <a:rPr lang="en-US" sz="1800" smtClean="0"/>
              <a:t> is one in which there are only the possibilities of loss or no loss (earthquake)</a:t>
            </a:r>
          </a:p>
          <a:p>
            <a:pPr lvl="1" eaLnBrk="1" hangingPunct="1"/>
            <a:r>
              <a:rPr lang="en-US" sz="1800" smtClean="0"/>
              <a:t>A </a:t>
            </a:r>
            <a:r>
              <a:rPr lang="en-US" sz="1800" u="sng" smtClean="0"/>
              <a:t>speculative risk</a:t>
            </a:r>
            <a:r>
              <a:rPr lang="en-US" sz="1800" smtClean="0"/>
              <a:t> is one in which both profit or loss are possible (gambling)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smtClean="0"/>
              <a:t>Diversifiable Risk and Nondiversifiable Risk</a:t>
            </a:r>
          </a:p>
          <a:p>
            <a:pPr lvl="1" eaLnBrk="1" hangingPunct="1"/>
            <a:r>
              <a:rPr lang="en-US" sz="1800" smtClean="0"/>
              <a:t>A </a:t>
            </a:r>
            <a:r>
              <a:rPr lang="en-US" sz="1800" u="sng" smtClean="0"/>
              <a:t>diversifiable risk</a:t>
            </a:r>
            <a:r>
              <a:rPr lang="en-US" sz="1800" smtClean="0"/>
              <a:t> affects only individuals or small groups (car theft). It is also called nonsystematic or particular risk.</a:t>
            </a:r>
          </a:p>
          <a:p>
            <a:pPr lvl="1" eaLnBrk="1" hangingPunct="1"/>
            <a:r>
              <a:rPr lang="en-US" sz="1800" smtClean="0"/>
              <a:t>A </a:t>
            </a:r>
            <a:r>
              <a:rPr lang="en-US" sz="1800" u="sng" smtClean="0"/>
              <a:t>nondiversifiable risk</a:t>
            </a:r>
            <a:r>
              <a:rPr lang="en-US" sz="1800" smtClean="0"/>
              <a:t> affects the entire economy or large numbers of persons or groups within the economy (hurricane). It is also called systematic risk or fundamental risk.</a:t>
            </a:r>
          </a:p>
          <a:p>
            <a:pPr lvl="1" eaLnBrk="1" hangingPunct="1"/>
            <a:r>
              <a:rPr lang="en-US" sz="1800" smtClean="0"/>
              <a:t>Government assistance may be necessary to insure nondiversifiable risks.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Classification of Risk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u="sng" smtClean="0"/>
              <a:t>Enterprise risk</a:t>
            </a:r>
            <a:r>
              <a:rPr lang="en-US" sz="2000" smtClean="0"/>
              <a:t> encompasses all major risks faced by a business firm, which include: pure risk, speculative risk, strategic risk, operational risk, and financial risk</a:t>
            </a:r>
          </a:p>
          <a:p>
            <a:pPr lvl="1" eaLnBrk="1" hangingPunct="1"/>
            <a:r>
              <a:rPr lang="en-US" sz="1800" u="sng" smtClean="0"/>
              <a:t>Financial Risk </a:t>
            </a:r>
            <a:r>
              <a:rPr lang="en-US" sz="1800" smtClean="0"/>
              <a:t>refers to the uncertainty of loss because of adverse changes in commodity prices, interest rates, foreign exchange rates, and the value of money.</a:t>
            </a:r>
          </a:p>
          <a:p>
            <a:pPr eaLnBrk="1" hangingPunct="1"/>
            <a:r>
              <a:rPr lang="en-US" sz="2000" u="sng" smtClean="0"/>
              <a:t>Enterprise Risk Management </a:t>
            </a:r>
            <a:r>
              <a:rPr lang="en-US" sz="2000" smtClean="0"/>
              <a:t>combines into a single unified treatment program all major risks faced by the firm:</a:t>
            </a:r>
          </a:p>
          <a:p>
            <a:pPr lvl="1" eaLnBrk="1" hangingPunct="1"/>
            <a:r>
              <a:rPr lang="en-US" sz="1800" smtClean="0"/>
              <a:t>Pure risk</a:t>
            </a:r>
          </a:p>
          <a:p>
            <a:pPr lvl="1" eaLnBrk="1" hangingPunct="1"/>
            <a:r>
              <a:rPr lang="en-US" sz="1800" smtClean="0"/>
              <a:t>Speculative risk</a:t>
            </a:r>
          </a:p>
          <a:p>
            <a:pPr lvl="1" eaLnBrk="1" hangingPunct="1"/>
            <a:r>
              <a:rPr lang="en-US" sz="1800" smtClean="0"/>
              <a:t>Strategic risk</a:t>
            </a:r>
          </a:p>
          <a:p>
            <a:pPr lvl="1" eaLnBrk="1" hangingPunct="1"/>
            <a:r>
              <a:rPr lang="en-US" sz="1800" smtClean="0"/>
              <a:t>Operational risk</a:t>
            </a:r>
          </a:p>
          <a:p>
            <a:pPr lvl="1" eaLnBrk="1" hangingPunct="1"/>
            <a:r>
              <a:rPr lang="en-US" sz="1800" smtClean="0"/>
              <a:t>Financial risk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3152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Major Personal Risks and Commercial Risks</a:t>
            </a:r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u="sng" smtClean="0"/>
              <a:t>Personal risks</a:t>
            </a:r>
            <a:r>
              <a:rPr lang="en-US" smtClean="0"/>
              <a:t> involve the possibility of a loss or reduction in income, extra expenses or depletion of financial assets: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/>
              <a:t>Premature death of family head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/>
              <a:t>Insufficient income during retirement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mtClean="0"/>
              <a:t>Most workers are not saving enough for a comfortable retirement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/>
              <a:t>Poor health (catastrophic medical bills and loss of earned income)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/>
              <a:t>Involuntary unemployment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05800" cy="1143000"/>
          </a:xfrm>
        </p:spPr>
        <p:txBody>
          <a:bodyPr anchor="ctr"/>
          <a:lstStyle/>
          <a:p>
            <a:pPr eaLnBrk="1" hangingPunct="1"/>
            <a:r>
              <a:rPr lang="en-US" sz="2600" smtClean="0"/>
              <a:t>Exhibit 1.1  </a:t>
            </a:r>
            <a:r>
              <a:rPr lang="en-US" sz="2600" b="0" smtClean="0"/>
              <a:t>Reported Total Savings and Investments among Those Responding, by Age</a:t>
            </a:r>
            <a:endParaRPr lang="en-US" sz="2600" smtClean="0"/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381000" y="5943600"/>
            <a:ext cx="6069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600">
                <a:latin typeface="Arial" panose="020B0604020202020204" pitchFamily="34" charset="0"/>
              </a:rPr>
              <a:t>(not including value of primary residence or defined benefit plans)</a:t>
            </a:r>
          </a:p>
        </p:txBody>
      </p:sp>
      <p:pic>
        <p:nvPicPr>
          <p:cNvPr id="58372" name="Picture 6" descr="ex01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22960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681</TotalTime>
  <Words>2432</Words>
  <Application>Microsoft Office PowerPoint</Application>
  <PresentationFormat>On-screen Show (4:3)</PresentationFormat>
  <Paragraphs>276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M00_REJDA_6117643_11_RMI_C00</vt:lpstr>
      <vt:lpstr>Slide 1</vt:lpstr>
      <vt:lpstr>Objectives</vt:lpstr>
      <vt:lpstr>Different Definitions of Risk</vt:lpstr>
      <vt:lpstr>Chance of Loss</vt:lpstr>
      <vt:lpstr>Peril and Hazard</vt:lpstr>
      <vt:lpstr>Classification of Risk</vt:lpstr>
      <vt:lpstr>Classification of Risk</vt:lpstr>
      <vt:lpstr>Major Personal Risks and Commercial Risks</vt:lpstr>
      <vt:lpstr>Exhibit 1.1  Reported Total Savings and Investments among Those Responding, by Age</vt:lpstr>
      <vt:lpstr>Major Personal Risks and Commercial Risks</vt:lpstr>
      <vt:lpstr>Major Personal Risks and Commercial Risks</vt:lpstr>
      <vt:lpstr>Major Personal Risks and Commercial Risks</vt:lpstr>
      <vt:lpstr>Burden of Risk on Society</vt:lpstr>
      <vt:lpstr>Techniques for Managing Risk</vt:lpstr>
      <vt:lpstr>Techniques for Managing Risk</vt:lpstr>
      <vt:lpstr>Financial and Insurance as Powerful Forces in Our Economy and Society</vt:lpstr>
      <vt:lpstr>The Fundamental Role of Risk Management</vt:lpstr>
      <vt:lpstr>Moral Hazard</vt:lpstr>
      <vt:lpstr>Major Financial Sectors</vt:lpstr>
      <vt:lpstr>Radical Financial Innovation</vt:lpstr>
      <vt:lpstr>Democratization of Finance</vt:lpstr>
      <vt:lpstr>Finance and Psychology</vt:lpstr>
      <vt:lpstr>Finance and Management</vt:lpstr>
      <vt:lpstr>Finance and Law</vt:lpstr>
      <vt:lpstr>In Memoriam: Brad Hoorn </vt:lpstr>
      <vt:lpstr>Risk</vt:lpstr>
      <vt:lpstr>The Burden of Risk</vt:lpstr>
      <vt:lpstr>The Burden of Risk</vt:lpstr>
      <vt:lpstr>FIGURE 1-1 Types of Risk</vt:lpstr>
      <vt:lpstr>Pure vs Speculative Risk</vt:lpstr>
      <vt:lpstr>Subjective vs Objective Risk </vt:lpstr>
      <vt:lpstr>Sources of Risk </vt:lpstr>
      <vt:lpstr>Sources of Risk </vt:lpstr>
      <vt:lpstr>Measurement of Risk </vt:lpstr>
      <vt:lpstr>Hazards </vt:lpstr>
      <vt:lpstr>Degree of Risk </vt:lpstr>
      <vt:lpstr>Degree of Risk</vt:lpstr>
      <vt:lpstr>Management of risk </vt:lpstr>
      <vt:lpstr>Risk Management Process </vt:lpstr>
      <vt:lpstr>Slide 40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Risk in Our Society</dc:subject>
  <dc:creator>George E. Rejda</dc:creator>
  <cp:keywords/>
  <dc:description/>
  <cp:lastModifiedBy>Administrator</cp:lastModifiedBy>
  <cp:revision>98</cp:revision>
  <dcterms:created xsi:type="dcterms:W3CDTF">2004-08-04T08:00:35Z</dcterms:created>
  <dcterms:modified xsi:type="dcterms:W3CDTF">2014-06-16T11:12:01Z</dcterms:modified>
  <cp:category/>
</cp:coreProperties>
</file>