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9" r:id="rId1"/>
  </p:sldMasterIdLst>
  <p:notesMasterIdLst>
    <p:notesMasterId r:id="rId46"/>
  </p:notesMasterIdLst>
  <p:sldIdLst>
    <p:sldId id="490" r:id="rId2"/>
    <p:sldId id="447" r:id="rId3"/>
    <p:sldId id="448" r:id="rId4"/>
    <p:sldId id="449" r:id="rId5"/>
    <p:sldId id="450" r:id="rId6"/>
    <p:sldId id="451" r:id="rId7"/>
    <p:sldId id="452" r:id="rId8"/>
    <p:sldId id="453" r:id="rId9"/>
    <p:sldId id="454" r:id="rId10"/>
    <p:sldId id="455" r:id="rId11"/>
    <p:sldId id="456" r:id="rId12"/>
    <p:sldId id="457" r:id="rId13"/>
    <p:sldId id="458" r:id="rId14"/>
    <p:sldId id="459" r:id="rId15"/>
    <p:sldId id="460" r:id="rId16"/>
    <p:sldId id="461" r:id="rId17"/>
    <p:sldId id="462" r:id="rId18"/>
    <p:sldId id="463" r:id="rId19"/>
    <p:sldId id="464" r:id="rId20"/>
    <p:sldId id="465" r:id="rId21"/>
    <p:sldId id="466" r:id="rId22"/>
    <p:sldId id="467" r:id="rId23"/>
    <p:sldId id="468" r:id="rId24"/>
    <p:sldId id="469" r:id="rId25"/>
    <p:sldId id="470" r:id="rId26"/>
    <p:sldId id="471" r:id="rId27"/>
    <p:sldId id="472" r:id="rId28"/>
    <p:sldId id="473" r:id="rId29"/>
    <p:sldId id="474" r:id="rId30"/>
    <p:sldId id="475" r:id="rId31"/>
    <p:sldId id="476" r:id="rId32"/>
    <p:sldId id="477" r:id="rId33"/>
    <p:sldId id="478" r:id="rId34"/>
    <p:sldId id="479" r:id="rId35"/>
    <p:sldId id="480" r:id="rId36"/>
    <p:sldId id="481" r:id="rId37"/>
    <p:sldId id="482" r:id="rId38"/>
    <p:sldId id="483" r:id="rId39"/>
    <p:sldId id="484" r:id="rId40"/>
    <p:sldId id="485" r:id="rId41"/>
    <p:sldId id="486" r:id="rId42"/>
    <p:sldId id="487" r:id="rId43"/>
    <p:sldId id="488" r:id="rId44"/>
    <p:sldId id="491" r:id="rId4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E6DAA5"/>
    <a:srgbClr val="780F24"/>
    <a:srgbClr val="FAF199"/>
    <a:srgbClr val="00997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530" autoAdjust="0"/>
    <p:restoredTop sz="94849" autoAdjust="0"/>
  </p:normalViewPr>
  <p:slideViewPr>
    <p:cSldViewPr>
      <p:cViewPr varScale="1">
        <p:scale>
          <a:sx n="65" d="100"/>
          <a:sy n="65" d="100"/>
        </p:scale>
        <p:origin x="-169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49"/>
    </p:cViewPr>
  </p:sorterViewPr>
  <p:notesViewPr>
    <p:cSldViewPr>
      <p:cViewPr varScale="1">
        <p:scale>
          <a:sx n="94" d="100"/>
          <a:sy n="94" d="100"/>
        </p:scale>
        <p:origin x="-2128" y="-10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02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02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10597418-8D9C-445F-A9E0-22304AAF6148}" type="slidenum">
              <a:rPr lang="en-US"/>
              <a:pPr>
                <a:defRPr/>
              </a:pPr>
              <a:t>‹#›</a:t>
            </a:fld>
            <a:endParaRPr lang="en-US"/>
          </a:p>
        </p:txBody>
      </p:sp>
    </p:spTree>
    <p:extLst>
      <p:ext uri="{BB962C8B-B14F-4D97-AF65-F5344CB8AC3E}">
        <p14:creationId xmlns:p14="http://schemas.microsoft.com/office/powerpoint/2010/main" xmlns="" val="3483166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70D4FD74-AA3E-411A-B006-CDD6A5B3413E}" type="slidenum">
              <a:rPr lang="en-US" sz="1200"/>
              <a:pPr/>
              <a:t>1</a:t>
            </a:fld>
            <a:endParaRPr lang="en-US" sz="120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Tree>
    <p:extLst>
      <p:ext uri="{BB962C8B-B14F-4D97-AF65-F5344CB8AC3E}">
        <p14:creationId xmlns:p14="http://schemas.microsoft.com/office/powerpoint/2010/main" xmlns="" val="3947741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E6F7D38-7729-4451-91A3-51A7F15FF46D}" type="slidenum">
              <a:rPr lang="en-US" sz="1200"/>
              <a:pPr/>
              <a:t>44</a:t>
            </a:fld>
            <a:endParaRPr lang="en-US" sz="1200"/>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Tree>
    <p:extLst>
      <p:ext uri="{BB962C8B-B14F-4D97-AF65-F5344CB8AC3E}">
        <p14:creationId xmlns:p14="http://schemas.microsoft.com/office/powerpoint/2010/main" xmlns="" val="28301184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1"/>
          <p:cNvSpPr>
            <a:spLocks noChangeArrowheads="1"/>
          </p:cNvSpPr>
          <p:nvPr/>
        </p:nvSpPr>
        <p:spPr bwMode="auto">
          <a:xfrm>
            <a:off x="1066800" y="6240463"/>
            <a:ext cx="5638800" cy="457200"/>
          </a:xfrm>
          <a:prstGeom prst="rect">
            <a:avLst/>
          </a:prstGeom>
          <a:noFill/>
          <a:ln w="9525">
            <a:noFill/>
            <a:miter lim="800000"/>
            <a:headEnd/>
            <a:tailEnd/>
          </a:ln>
          <a:effectLst/>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defRPr/>
            </a:pPr>
            <a:r>
              <a:rPr lang="en-US" sz="800" smtClean="0">
                <a:latin typeface="Arial" panose="020B0604020202020204" pitchFamily="34" charset="0"/>
              </a:rPr>
              <a:t>Copyright © 2011 Pearson Prentice Hall. All rights reserved.</a:t>
            </a:r>
          </a:p>
        </p:txBody>
      </p:sp>
      <p:pic>
        <p:nvPicPr>
          <p:cNvPr id="3" name="Picture 9" descr="pearson_brand_logo_aug2008a"/>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 y="6062663"/>
            <a:ext cx="823913" cy="5826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1028" descr="Rejda-013611702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267200" y="533400"/>
            <a:ext cx="4479925"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332356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567056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303213"/>
            <a:ext cx="2152650"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03213"/>
            <a:ext cx="6305550"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420782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826040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xmlns="" val="2933454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600200"/>
            <a:ext cx="407035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27550" y="1600200"/>
            <a:ext cx="4071938"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122400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953725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1459267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242129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xmlns="" val="4012661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xmlns="" val="2765063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303213"/>
            <a:ext cx="8610600" cy="9921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600200"/>
            <a:ext cx="8294688" cy="457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CC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11"/>
          <p:cNvSpPr>
            <a:spLocks noChangeArrowheads="1"/>
          </p:cNvSpPr>
          <p:nvPr/>
        </p:nvSpPr>
        <p:spPr bwMode="auto">
          <a:xfrm flipH="1">
            <a:off x="8229600" y="6172200"/>
            <a:ext cx="914400" cy="685800"/>
          </a:xfrm>
          <a:prstGeom prst="rect">
            <a:avLst/>
          </a:prstGeom>
          <a:solidFill>
            <a:srgbClr val="FFF5B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hangingPunct="1"/>
            <a:endParaRPr lang="en-US">
              <a:latin typeface="Tahoma" panose="020B0604030504040204" pitchFamily="34" charset="0"/>
            </a:endParaRPr>
          </a:p>
        </p:txBody>
      </p:sp>
      <p:sp>
        <p:nvSpPr>
          <p:cNvPr id="1029" name="Rectangle 5"/>
          <p:cNvSpPr>
            <a:spLocks noChangeArrowheads="1"/>
          </p:cNvSpPr>
          <p:nvPr/>
        </p:nvSpPr>
        <p:spPr bwMode="auto">
          <a:xfrm>
            <a:off x="0" y="0"/>
            <a:ext cx="9144000" cy="228600"/>
          </a:xfrm>
          <a:prstGeom prst="rect">
            <a:avLst/>
          </a:prstGeom>
          <a:solidFill>
            <a:srgbClr val="FFF5B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p>
        </p:txBody>
      </p:sp>
      <p:sp>
        <p:nvSpPr>
          <p:cNvPr id="1030" name="Rectangle 6"/>
          <p:cNvSpPr>
            <a:spLocks noChangeArrowheads="1"/>
          </p:cNvSpPr>
          <p:nvPr/>
        </p:nvSpPr>
        <p:spPr bwMode="auto">
          <a:xfrm>
            <a:off x="8991600" y="0"/>
            <a:ext cx="152400" cy="6705600"/>
          </a:xfrm>
          <a:prstGeom prst="rect">
            <a:avLst/>
          </a:prstGeom>
          <a:solidFill>
            <a:srgbClr val="FFF5B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p>
        </p:txBody>
      </p:sp>
      <p:sp>
        <p:nvSpPr>
          <p:cNvPr id="12" name="Rectangle 11"/>
          <p:cNvSpPr/>
          <p:nvPr/>
        </p:nvSpPr>
        <p:spPr>
          <a:xfrm>
            <a:off x="303213" y="6459538"/>
            <a:ext cx="4572000" cy="244475"/>
          </a:xfrm>
          <a:prstGeom prst="rect">
            <a:avLst/>
          </a:prstGeom>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defRPr/>
            </a:pPr>
            <a:r>
              <a:rPr lang="en-US" sz="1000" smtClean="0">
                <a:solidFill>
                  <a:srgbClr val="1C1C1C"/>
                </a:solidFill>
                <a:latin typeface="Arial" panose="020B0604020202020204" pitchFamily="34" charset="0"/>
              </a:rPr>
              <a:t>Copyright © 2011 Pearson Prentice Hall. All rights reserved.</a:t>
            </a:r>
          </a:p>
        </p:txBody>
      </p:sp>
      <p:sp>
        <p:nvSpPr>
          <p:cNvPr id="1032" name="Text Box 8"/>
          <p:cNvSpPr txBox="1">
            <a:spLocks noChangeArrowheads="1"/>
          </p:cNvSpPr>
          <p:nvPr/>
        </p:nvSpPr>
        <p:spPr bwMode="auto">
          <a:xfrm>
            <a:off x="8305800" y="6324600"/>
            <a:ext cx="8382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r>
              <a:rPr lang="en-US" sz="1400" b="1">
                <a:latin typeface="Tahoma" panose="020B0604030504040204" pitchFamily="34" charset="0"/>
              </a:rPr>
              <a:t>10-</a:t>
            </a:r>
            <a:fld id="{E6865D2B-519B-489C-915E-871336EFF6A9}" type="slidenum">
              <a:rPr lang="en-US" sz="1400" b="1">
                <a:latin typeface="Tahoma" panose="020B0604030504040204" pitchFamily="34" charset="0"/>
              </a:rPr>
              <a:pPr eaLnBrk="1" hangingPunct="1"/>
              <a:t>‹#›</a:t>
            </a:fld>
            <a:endParaRPr lang="en-US" sz="1800">
              <a:latin typeface="Verdana" panose="020B0604030504040204" pitchFamily="34" charset="0"/>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algn="l" rtl="0" eaLnBrk="0" fontAlgn="base" hangingPunct="0">
        <a:spcBef>
          <a:spcPct val="0"/>
        </a:spcBef>
        <a:spcAft>
          <a:spcPct val="0"/>
        </a:spcAft>
        <a:defRPr sz="3200" b="1" kern="1200">
          <a:solidFill>
            <a:schemeClr val="tx1"/>
          </a:solidFill>
          <a:latin typeface="+mj-lt"/>
          <a:ea typeface="+mj-ea"/>
          <a:cs typeface="+mj-cs"/>
        </a:defRPr>
      </a:lvl1pPr>
      <a:lvl2pPr algn="l" rtl="0" eaLnBrk="0" fontAlgn="base" hangingPunct="0">
        <a:spcBef>
          <a:spcPct val="0"/>
        </a:spcBef>
        <a:spcAft>
          <a:spcPct val="0"/>
        </a:spcAft>
        <a:defRPr sz="3200" b="1">
          <a:solidFill>
            <a:schemeClr val="tx1"/>
          </a:solidFill>
          <a:latin typeface="Verdana" panose="020B0604030504040204" pitchFamily="34" charset="0"/>
        </a:defRPr>
      </a:lvl2pPr>
      <a:lvl3pPr algn="l" rtl="0" eaLnBrk="0" fontAlgn="base" hangingPunct="0">
        <a:spcBef>
          <a:spcPct val="0"/>
        </a:spcBef>
        <a:spcAft>
          <a:spcPct val="0"/>
        </a:spcAft>
        <a:defRPr sz="3200" b="1">
          <a:solidFill>
            <a:schemeClr val="tx1"/>
          </a:solidFill>
          <a:latin typeface="Verdana" panose="020B0604030504040204" pitchFamily="34" charset="0"/>
        </a:defRPr>
      </a:lvl3pPr>
      <a:lvl4pPr algn="l" rtl="0" eaLnBrk="0" fontAlgn="base" hangingPunct="0">
        <a:spcBef>
          <a:spcPct val="0"/>
        </a:spcBef>
        <a:spcAft>
          <a:spcPct val="0"/>
        </a:spcAft>
        <a:defRPr sz="3200" b="1">
          <a:solidFill>
            <a:schemeClr val="tx1"/>
          </a:solidFill>
          <a:latin typeface="Verdana" panose="020B0604030504040204" pitchFamily="34" charset="0"/>
        </a:defRPr>
      </a:lvl4pPr>
      <a:lvl5pPr algn="l" rtl="0" eaLnBrk="0" fontAlgn="base" hangingPunct="0">
        <a:spcBef>
          <a:spcPct val="0"/>
        </a:spcBef>
        <a:spcAft>
          <a:spcPct val="0"/>
        </a:spcAft>
        <a:defRPr sz="3200" b="1">
          <a:solidFill>
            <a:schemeClr val="tx1"/>
          </a:solidFill>
          <a:latin typeface="Verdana" panose="020B0604030504040204" pitchFamily="34" charset="0"/>
        </a:defRPr>
      </a:lvl5pPr>
      <a:lvl6pPr marL="457200" algn="l" rtl="0" fontAlgn="base">
        <a:spcBef>
          <a:spcPct val="0"/>
        </a:spcBef>
        <a:spcAft>
          <a:spcPct val="0"/>
        </a:spcAft>
        <a:defRPr sz="3200" b="1">
          <a:solidFill>
            <a:schemeClr val="tx1"/>
          </a:solidFill>
          <a:latin typeface="Verdana" panose="020B0604030504040204" pitchFamily="34" charset="0"/>
        </a:defRPr>
      </a:lvl6pPr>
      <a:lvl7pPr marL="914400" algn="l" rtl="0" fontAlgn="base">
        <a:spcBef>
          <a:spcPct val="0"/>
        </a:spcBef>
        <a:spcAft>
          <a:spcPct val="0"/>
        </a:spcAft>
        <a:defRPr sz="3200" b="1">
          <a:solidFill>
            <a:schemeClr val="tx1"/>
          </a:solidFill>
          <a:latin typeface="Verdana" panose="020B0604030504040204" pitchFamily="34" charset="0"/>
        </a:defRPr>
      </a:lvl7pPr>
      <a:lvl8pPr marL="1371600" algn="l" rtl="0" fontAlgn="base">
        <a:spcBef>
          <a:spcPct val="0"/>
        </a:spcBef>
        <a:spcAft>
          <a:spcPct val="0"/>
        </a:spcAft>
        <a:defRPr sz="3200" b="1">
          <a:solidFill>
            <a:schemeClr val="tx1"/>
          </a:solidFill>
          <a:latin typeface="Verdana" panose="020B0604030504040204" pitchFamily="34" charset="0"/>
        </a:defRPr>
      </a:lvl8pPr>
      <a:lvl9pPr marL="1828800" algn="l" rtl="0" fontAlgn="base">
        <a:spcBef>
          <a:spcPct val="0"/>
        </a:spcBef>
        <a:spcAft>
          <a:spcPct val="0"/>
        </a:spcAft>
        <a:defRPr sz="3200" b="1">
          <a:solidFill>
            <a:schemeClr val="tx1"/>
          </a:solidFill>
          <a:latin typeface="Verdana" panose="020B0604030504040204" pitchFamily="34"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5.v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6.v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7.v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8.v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9.v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0.v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1.v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2.v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3.v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4.v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5.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6.v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27.v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8.v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9.v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Rectangle 6"/>
          <p:cNvSpPr>
            <a:spLocks noGrp="1" noChangeArrowheads="1"/>
          </p:cNvSpPr>
          <p:nvPr>
            <p:ph type="subTitle" idx="4294967295"/>
          </p:nvPr>
        </p:nvSpPr>
        <p:spPr>
          <a:xfrm>
            <a:off x="990600" y="3124200"/>
            <a:ext cx="6705600" cy="914400"/>
          </a:xfrm>
          <a:solidFill>
            <a:srgbClr val="00B050"/>
          </a:solidFill>
        </p:spPr>
        <p:txBody>
          <a:bodyPr anchor="ctr"/>
          <a:lstStyle/>
          <a:p>
            <a:pPr marL="0" indent="0" eaLnBrk="1" hangingPunct="1">
              <a:spcBef>
                <a:spcPct val="30000"/>
              </a:spcBef>
              <a:buClr>
                <a:schemeClr val="tx1"/>
              </a:buClr>
              <a:buFont typeface="Times" panose="02020603050405020304" pitchFamily="18" charset="0"/>
              <a:buNone/>
            </a:pPr>
            <a:r>
              <a:rPr lang="en-US" b="1" smtClean="0"/>
              <a:t>Analysis of Insurance Contracts</a:t>
            </a:r>
          </a:p>
        </p:txBody>
      </p:sp>
      <p:sp>
        <p:nvSpPr>
          <p:cNvPr id="69635" name="TextBox 1"/>
          <p:cNvSpPr txBox="1">
            <a:spLocks noChangeArrowheads="1"/>
          </p:cNvSpPr>
          <p:nvPr/>
        </p:nvSpPr>
        <p:spPr bwMode="auto">
          <a:xfrm>
            <a:off x="914400" y="2209800"/>
            <a:ext cx="22098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Verdana" panose="020B0604030504040204" pitchFamily="34" charset="0"/>
              </a:defRPr>
            </a:lvl1pPr>
            <a:lvl2pPr marL="742950" indent="-285750">
              <a:spcBef>
                <a:spcPct val="20000"/>
              </a:spcBef>
              <a:buChar char="–"/>
              <a:defRPr sz="2400">
                <a:solidFill>
                  <a:schemeClr val="tx1"/>
                </a:solidFill>
                <a:latin typeface="Verdana" panose="020B0604030504040204" pitchFamily="34" charset="0"/>
              </a:defRPr>
            </a:lvl2pPr>
            <a:lvl3pPr marL="1143000" indent="-228600">
              <a:spcBef>
                <a:spcPct val="20000"/>
              </a:spcBef>
              <a:buChar char="•"/>
              <a:defRPr sz="2000">
                <a:solidFill>
                  <a:schemeClr val="tx1"/>
                </a:solidFill>
                <a:latin typeface="Verdana" panose="020B0604030504040204" pitchFamily="34" charset="0"/>
              </a:defRPr>
            </a:lvl3pPr>
            <a:lvl4pPr marL="1600200" indent="-228600">
              <a:spcBef>
                <a:spcPct val="20000"/>
              </a:spcBef>
              <a:buChar char="–"/>
              <a:defRPr>
                <a:solidFill>
                  <a:schemeClr val="tx1"/>
                </a:solidFill>
                <a:latin typeface="Verdana" panose="020B0604030504040204" pitchFamily="34" charset="0"/>
              </a:defRPr>
            </a:lvl4pPr>
            <a:lvl5pPr marL="2057400" indent="-228600">
              <a:spcBef>
                <a:spcPct val="20000"/>
              </a:spcBef>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a:solidFill>
                  <a:schemeClr val="tx1"/>
                </a:solidFill>
                <a:latin typeface="Verdana" panose="020B0604030504040204" pitchFamily="34" charset="0"/>
              </a:defRPr>
            </a:lvl9pPr>
          </a:lstStyle>
          <a:p>
            <a:pPr>
              <a:spcBef>
                <a:spcPct val="0"/>
              </a:spcBef>
              <a:buFontTx/>
              <a:buNone/>
            </a:pPr>
            <a:r>
              <a:rPr lang="en-US" sz="2400" b="1" i="1" u="sng">
                <a:latin typeface="Times" panose="02020603050405020304" pitchFamily="18" charset="0"/>
              </a:rPr>
              <a:t>Lecture No. 20 </a:t>
            </a:r>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3EBEF51D-1F83-4571-843B-F49139E99036}" type="slidenum">
              <a:rPr lang="en-US"/>
              <a:pPr/>
              <a:t>10</a:t>
            </a:fld>
            <a:endParaRPr lang="en-US"/>
          </a:p>
        </p:txBody>
      </p:sp>
      <p:sp>
        <p:nvSpPr>
          <p:cNvPr id="79875" name="Rectangle 2"/>
          <p:cNvSpPr>
            <a:spLocks noGrp="1" noChangeArrowheads="1"/>
          </p:cNvSpPr>
          <p:nvPr>
            <p:ph type="title"/>
          </p:nvPr>
        </p:nvSpPr>
        <p:spPr/>
        <p:txBody>
          <a:bodyPr/>
          <a:lstStyle/>
          <a:p>
            <a:pPr eaLnBrk="1" hangingPunct="1"/>
            <a:r>
              <a:rPr lang="en-US" smtClean="0"/>
              <a:t>Ocean Transportation Insurance</a:t>
            </a:r>
          </a:p>
        </p:txBody>
      </p:sp>
      <p:sp>
        <p:nvSpPr>
          <p:cNvPr id="79876" name="Rectangle 3"/>
          <p:cNvSpPr>
            <a:spLocks noGrp="1" noChangeArrowheads="1"/>
          </p:cNvSpPr>
          <p:nvPr>
            <p:ph type="body" idx="1"/>
          </p:nvPr>
        </p:nvSpPr>
        <p:spPr/>
        <p:txBody>
          <a:bodyPr/>
          <a:lstStyle/>
          <a:p>
            <a:pPr eaLnBrk="1" hangingPunct="1"/>
            <a:r>
              <a:rPr lang="en-US" smtClean="0"/>
              <a:t>Warehouse-to-warehouse clause </a:t>
            </a:r>
          </a:p>
          <a:p>
            <a:pPr lvl="1" eaLnBrk="1" hangingPunct="1"/>
            <a:r>
              <a:rPr lang="en-US" smtClean="0"/>
              <a:t>Protection afforded under the insuring agreement extends from the time the goods leave the warehouse of the shipper </a:t>
            </a:r>
          </a:p>
          <a:p>
            <a:pPr lvl="2" eaLnBrk="1" hangingPunct="1"/>
            <a:r>
              <a:rPr lang="en-US" smtClean="0"/>
              <a:t>Until they reach the warehouse of the consignee </a:t>
            </a:r>
          </a:p>
          <a:p>
            <a:pPr eaLnBrk="1" hangingPunct="1"/>
            <a:r>
              <a:rPr lang="en-US" smtClean="0"/>
              <a:t>Coinsurance </a:t>
            </a:r>
          </a:p>
          <a:p>
            <a:pPr lvl="1" eaLnBrk="1" hangingPunct="1"/>
            <a:r>
              <a:rPr lang="en-US" smtClean="0"/>
              <a:t>Losses are settled as though each contract contained a 100 percent coinsurance clause </a:t>
            </a:r>
          </a:p>
          <a:p>
            <a:pPr eaLnBrk="1" hangingPunct="1"/>
            <a:endParaRPr lang="en-US" smtClean="0"/>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C0C9A826-AAC0-45F2-AF0C-135C4239A685}" type="slidenum">
              <a:rPr lang="en-US"/>
              <a:pPr/>
              <a:t>11</a:t>
            </a:fld>
            <a:endParaRPr lang="en-US"/>
          </a:p>
        </p:txBody>
      </p:sp>
      <p:sp>
        <p:nvSpPr>
          <p:cNvPr id="80899" name="Rectangle 2"/>
          <p:cNvSpPr>
            <a:spLocks noGrp="1" noChangeArrowheads="1"/>
          </p:cNvSpPr>
          <p:nvPr>
            <p:ph type="title"/>
          </p:nvPr>
        </p:nvSpPr>
        <p:spPr/>
        <p:txBody>
          <a:bodyPr/>
          <a:lstStyle/>
          <a:p>
            <a:pPr eaLnBrk="1" hangingPunct="1"/>
            <a:r>
              <a:rPr lang="en-US" sz="4000" smtClean="0"/>
              <a:t>Warranties in Ocean Marine Insurance </a:t>
            </a:r>
          </a:p>
        </p:txBody>
      </p:sp>
      <p:sp>
        <p:nvSpPr>
          <p:cNvPr id="80900" name="Rectangle 3"/>
          <p:cNvSpPr>
            <a:spLocks noGrp="1" noChangeArrowheads="1"/>
          </p:cNvSpPr>
          <p:nvPr>
            <p:ph type="body" idx="1"/>
          </p:nvPr>
        </p:nvSpPr>
        <p:spPr/>
        <p:txBody>
          <a:bodyPr/>
          <a:lstStyle/>
          <a:p>
            <a:pPr eaLnBrk="1" hangingPunct="1"/>
            <a:r>
              <a:rPr lang="en-US" smtClean="0"/>
              <a:t>Express warranties </a:t>
            </a:r>
          </a:p>
          <a:p>
            <a:pPr lvl="1" eaLnBrk="1" hangingPunct="1"/>
            <a:r>
              <a:rPr lang="en-US" smtClean="0"/>
              <a:t>Written into the contract and become a condition of the coverage relating to potential causes of an insured event </a:t>
            </a:r>
          </a:p>
          <a:p>
            <a:pPr eaLnBrk="1" hangingPunct="1"/>
            <a:r>
              <a:rPr lang="en-US" smtClean="0"/>
              <a:t>Implied warranties </a:t>
            </a:r>
          </a:p>
          <a:p>
            <a:pPr lvl="1" eaLnBrk="1" hangingPunct="1"/>
            <a:r>
              <a:rPr lang="en-US" smtClean="0"/>
              <a:t>Not written into the policy but become a part of it by custom </a:t>
            </a: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2"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7C38B62-1B60-4927-95FE-7FD1E5D70387}" type="slidenum">
              <a:rPr lang="en-US"/>
              <a:pPr/>
              <a:t>12</a:t>
            </a:fld>
            <a:endParaRPr lang="en-US"/>
          </a:p>
        </p:txBody>
      </p:sp>
      <p:sp>
        <p:nvSpPr>
          <p:cNvPr id="81923" name="Rectangle 2"/>
          <p:cNvSpPr>
            <a:spLocks noGrp="1" noChangeArrowheads="1"/>
          </p:cNvSpPr>
          <p:nvPr>
            <p:ph type="title"/>
          </p:nvPr>
        </p:nvSpPr>
        <p:spPr/>
        <p:txBody>
          <a:bodyPr/>
          <a:lstStyle/>
          <a:p>
            <a:pPr eaLnBrk="1" hangingPunct="1"/>
            <a:r>
              <a:rPr lang="en-US" smtClean="0"/>
              <a:t>Express Warranties </a:t>
            </a:r>
          </a:p>
        </p:txBody>
      </p:sp>
      <p:sp>
        <p:nvSpPr>
          <p:cNvPr id="81924" name="Rectangle 3"/>
          <p:cNvSpPr>
            <a:spLocks noGrp="1" noChangeArrowheads="1"/>
          </p:cNvSpPr>
          <p:nvPr>
            <p:ph type="body" idx="1"/>
          </p:nvPr>
        </p:nvSpPr>
        <p:spPr/>
        <p:txBody>
          <a:bodyPr/>
          <a:lstStyle/>
          <a:p>
            <a:pPr eaLnBrk="1" hangingPunct="1">
              <a:lnSpc>
                <a:spcPct val="80000"/>
              </a:lnSpc>
            </a:pPr>
            <a:r>
              <a:rPr lang="en-US" sz="2000" smtClean="0"/>
              <a:t>FC&amp;S warranty </a:t>
            </a:r>
          </a:p>
          <a:p>
            <a:pPr lvl="1" eaLnBrk="1" hangingPunct="1">
              <a:lnSpc>
                <a:spcPct val="80000"/>
              </a:lnSpc>
            </a:pPr>
            <a:r>
              <a:rPr lang="en-US" sz="1800" smtClean="0"/>
              <a:t>Both parties agree that there should be no coverage in the case of loss from such perils as capture, seizure, confiscation, weapons of war, revolution, insurrection, civil war, or piracy </a:t>
            </a:r>
          </a:p>
          <a:p>
            <a:pPr eaLnBrk="1" hangingPunct="1">
              <a:lnSpc>
                <a:spcPct val="80000"/>
              </a:lnSpc>
            </a:pPr>
            <a:r>
              <a:rPr lang="en-US" sz="2000" smtClean="0"/>
              <a:t>SR&amp;CC warranty </a:t>
            </a:r>
          </a:p>
          <a:p>
            <a:pPr lvl="1" eaLnBrk="1" hangingPunct="1">
              <a:lnSpc>
                <a:spcPct val="80000"/>
              </a:lnSpc>
            </a:pPr>
            <a:r>
              <a:rPr lang="en-US" sz="1800" smtClean="0"/>
              <a:t>Agreed that the insurer pay no loss due to strikes, lockouts, riots, or other labor disturbances </a:t>
            </a:r>
          </a:p>
          <a:p>
            <a:pPr lvl="2" eaLnBrk="1" hangingPunct="1">
              <a:lnSpc>
                <a:spcPct val="80000"/>
              </a:lnSpc>
            </a:pPr>
            <a:r>
              <a:rPr lang="en-US" sz="1600" smtClean="0"/>
              <a:t>An endorsement is available to add coverage for these exposures </a:t>
            </a:r>
          </a:p>
          <a:p>
            <a:pPr eaLnBrk="1" hangingPunct="1">
              <a:lnSpc>
                <a:spcPct val="80000"/>
              </a:lnSpc>
            </a:pPr>
            <a:r>
              <a:rPr lang="en-US" sz="2000" smtClean="0"/>
              <a:t>Delay warranty </a:t>
            </a:r>
          </a:p>
          <a:p>
            <a:pPr lvl="1" eaLnBrk="1" hangingPunct="1">
              <a:lnSpc>
                <a:spcPct val="80000"/>
              </a:lnSpc>
            </a:pPr>
            <a:r>
              <a:rPr lang="en-US" sz="1800" smtClean="0"/>
              <a:t>Insurer excludes loss traceable to delay of the voyage for any reason </a:t>
            </a:r>
          </a:p>
          <a:p>
            <a:pPr lvl="2" eaLnBrk="1" hangingPunct="1">
              <a:lnSpc>
                <a:spcPct val="80000"/>
              </a:lnSpc>
            </a:pPr>
            <a:r>
              <a:rPr lang="en-US" sz="1600" smtClean="0"/>
              <a:t>Unless such liability is assumed in writing </a:t>
            </a:r>
          </a:p>
          <a:p>
            <a:pPr eaLnBrk="1" hangingPunct="1">
              <a:lnSpc>
                <a:spcPct val="80000"/>
              </a:lnSpc>
            </a:pPr>
            <a:r>
              <a:rPr lang="en-US" sz="2000" smtClean="0"/>
              <a:t>Trading warranty </a:t>
            </a:r>
          </a:p>
          <a:p>
            <a:pPr lvl="1" eaLnBrk="1" hangingPunct="1">
              <a:lnSpc>
                <a:spcPct val="80000"/>
              </a:lnSpc>
            </a:pPr>
            <a:r>
              <a:rPr lang="en-US" sz="1800" smtClean="0"/>
              <a:t>Examples include those </a:t>
            </a:r>
          </a:p>
          <a:p>
            <a:pPr lvl="2" eaLnBrk="1" hangingPunct="1">
              <a:lnSpc>
                <a:spcPct val="80000"/>
              </a:lnSpc>
            </a:pPr>
            <a:r>
              <a:rPr lang="en-US" sz="1600" smtClean="0"/>
              <a:t>Restricting the operation of the ship to a given area </a:t>
            </a:r>
          </a:p>
          <a:p>
            <a:pPr lvl="2" eaLnBrk="1" hangingPunct="1">
              <a:lnSpc>
                <a:spcPct val="80000"/>
              </a:lnSpc>
            </a:pPr>
            <a:r>
              <a:rPr lang="en-US" sz="1600" smtClean="0"/>
              <a:t>Specifying that the insurance issued represents the true value of the ship or other interests </a:t>
            </a:r>
          </a:p>
          <a:p>
            <a:pPr lvl="2" eaLnBrk="1" hangingPunct="1">
              <a:lnSpc>
                <a:spcPct val="80000"/>
              </a:lnSpc>
            </a:pPr>
            <a:r>
              <a:rPr lang="en-US" sz="1600" smtClean="0"/>
              <a:t>Restricting the time during which the ship may operate </a:t>
            </a: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900A5288-4D67-4757-A711-4731EE93367E}" type="slidenum">
              <a:rPr lang="en-US"/>
              <a:pPr/>
              <a:t>13</a:t>
            </a:fld>
            <a:endParaRPr lang="en-US"/>
          </a:p>
        </p:txBody>
      </p:sp>
      <p:sp>
        <p:nvSpPr>
          <p:cNvPr id="82947" name="Rectangle 2"/>
          <p:cNvSpPr>
            <a:spLocks noGrp="1" noChangeArrowheads="1"/>
          </p:cNvSpPr>
          <p:nvPr>
            <p:ph type="title"/>
          </p:nvPr>
        </p:nvSpPr>
        <p:spPr/>
        <p:txBody>
          <a:bodyPr/>
          <a:lstStyle/>
          <a:p>
            <a:pPr eaLnBrk="1" hangingPunct="1"/>
            <a:r>
              <a:rPr lang="en-US" smtClean="0"/>
              <a:t>Implied Warranties </a:t>
            </a:r>
          </a:p>
        </p:txBody>
      </p:sp>
      <p:sp>
        <p:nvSpPr>
          <p:cNvPr id="82948" name="Rectangle 3"/>
          <p:cNvSpPr>
            <a:spLocks noGrp="1" noChangeArrowheads="1"/>
          </p:cNvSpPr>
          <p:nvPr>
            <p:ph type="body" idx="1"/>
          </p:nvPr>
        </p:nvSpPr>
        <p:spPr/>
        <p:txBody>
          <a:bodyPr/>
          <a:lstStyle/>
          <a:p>
            <a:pPr eaLnBrk="1" hangingPunct="1">
              <a:lnSpc>
                <a:spcPct val="90000"/>
              </a:lnSpc>
            </a:pPr>
            <a:r>
              <a:rPr lang="en-US" smtClean="0"/>
              <a:t>Seaworthiness </a:t>
            </a:r>
          </a:p>
          <a:p>
            <a:pPr lvl="1" eaLnBrk="1" hangingPunct="1">
              <a:lnSpc>
                <a:spcPct val="90000"/>
              </a:lnSpc>
            </a:pPr>
            <a:r>
              <a:rPr lang="en-US" smtClean="0"/>
              <a:t>If the ship leaves port without being in safe condition </a:t>
            </a:r>
          </a:p>
          <a:p>
            <a:pPr lvl="2" eaLnBrk="1" hangingPunct="1">
              <a:lnSpc>
                <a:spcPct val="90000"/>
              </a:lnSpc>
            </a:pPr>
            <a:r>
              <a:rPr lang="en-US" smtClean="0"/>
              <a:t>The implied warranty as to seaworthiness has been breached </a:t>
            </a:r>
          </a:p>
          <a:p>
            <a:pPr lvl="3" eaLnBrk="1" hangingPunct="1">
              <a:lnSpc>
                <a:spcPct val="90000"/>
              </a:lnSpc>
            </a:pPr>
            <a:r>
              <a:rPr lang="en-US" smtClean="0"/>
              <a:t>The entire coverage is immediately void 		</a:t>
            </a:r>
          </a:p>
          <a:p>
            <a:pPr lvl="1" eaLnBrk="1" hangingPunct="1">
              <a:lnSpc>
                <a:spcPct val="90000"/>
              </a:lnSpc>
            </a:pPr>
            <a:r>
              <a:rPr lang="en-US" smtClean="0"/>
              <a:t>If the ship leaves port seaworthy but became unseaworthy later on </a:t>
            </a:r>
          </a:p>
          <a:p>
            <a:pPr lvl="2" eaLnBrk="1" hangingPunct="1">
              <a:lnSpc>
                <a:spcPct val="90000"/>
              </a:lnSpc>
            </a:pPr>
            <a:r>
              <a:rPr lang="en-US" smtClean="0"/>
              <a:t>The warranty is not breached </a:t>
            </a:r>
          </a:p>
          <a:p>
            <a:pPr lvl="1" eaLnBrk="1" hangingPunct="1">
              <a:lnSpc>
                <a:spcPct val="90000"/>
              </a:lnSpc>
            </a:pPr>
            <a:r>
              <a:rPr lang="en-US" smtClean="0"/>
              <a:t>Involves such factors as having a sound hull, engines in good running order, a qualified captain and crew, proper supplies for the voyage to be undertaken, and sufficient fuel </a:t>
            </a: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0"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AA08DC7E-E2DF-4F7F-93D7-CB2AC607675B}" type="slidenum">
              <a:rPr lang="en-US"/>
              <a:pPr/>
              <a:t>14</a:t>
            </a:fld>
            <a:endParaRPr lang="en-US"/>
          </a:p>
        </p:txBody>
      </p:sp>
      <p:sp>
        <p:nvSpPr>
          <p:cNvPr id="83971" name="Rectangle 2"/>
          <p:cNvSpPr>
            <a:spLocks noGrp="1" noChangeArrowheads="1"/>
          </p:cNvSpPr>
          <p:nvPr>
            <p:ph type="title"/>
          </p:nvPr>
        </p:nvSpPr>
        <p:spPr/>
        <p:txBody>
          <a:bodyPr/>
          <a:lstStyle/>
          <a:p>
            <a:pPr eaLnBrk="1" hangingPunct="1"/>
            <a:r>
              <a:rPr lang="en-US" smtClean="0"/>
              <a:t>Implied Warranties</a:t>
            </a:r>
          </a:p>
        </p:txBody>
      </p:sp>
      <p:sp>
        <p:nvSpPr>
          <p:cNvPr id="83972" name="Rectangle 3"/>
          <p:cNvSpPr>
            <a:spLocks noGrp="1" noChangeArrowheads="1"/>
          </p:cNvSpPr>
          <p:nvPr>
            <p:ph type="body" idx="1"/>
          </p:nvPr>
        </p:nvSpPr>
        <p:spPr/>
        <p:txBody>
          <a:bodyPr/>
          <a:lstStyle/>
          <a:p>
            <a:pPr eaLnBrk="1" hangingPunct="1">
              <a:lnSpc>
                <a:spcPct val="90000"/>
              </a:lnSpc>
            </a:pPr>
            <a:r>
              <a:rPr lang="en-US" sz="2400" smtClean="0"/>
              <a:t>Deviation </a:t>
            </a:r>
          </a:p>
          <a:p>
            <a:pPr lvl="1" eaLnBrk="1" hangingPunct="1">
              <a:lnSpc>
                <a:spcPct val="90000"/>
              </a:lnSpc>
            </a:pPr>
            <a:r>
              <a:rPr lang="en-US" sz="2000" smtClean="0"/>
              <a:t>Breached when a vessel, without good and sufficient reason, departs from the prescribed course of the voyage </a:t>
            </a:r>
          </a:p>
          <a:p>
            <a:pPr lvl="2" eaLnBrk="1" hangingPunct="1">
              <a:lnSpc>
                <a:spcPct val="90000"/>
              </a:lnSpc>
            </a:pPr>
            <a:r>
              <a:rPr lang="en-US" sz="1800" smtClean="0"/>
              <a:t>But without the intention of abandoning the voyage originally contemplated </a:t>
            </a:r>
          </a:p>
          <a:p>
            <a:pPr lvl="1" eaLnBrk="1" hangingPunct="1">
              <a:lnSpc>
                <a:spcPct val="90000"/>
              </a:lnSpc>
            </a:pPr>
            <a:r>
              <a:rPr lang="en-US" sz="2000" smtClean="0"/>
              <a:t>Liability of the insurer ceases the moment the ship departs from its course </a:t>
            </a:r>
          </a:p>
          <a:p>
            <a:pPr lvl="1" eaLnBrk="1" hangingPunct="1">
              <a:lnSpc>
                <a:spcPct val="90000"/>
              </a:lnSpc>
            </a:pPr>
            <a:r>
              <a:rPr lang="en-US" sz="2000" smtClean="0"/>
              <a:t>Undue delay may constitute a deviation </a:t>
            </a:r>
          </a:p>
          <a:p>
            <a:pPr lvl="1" eaLnBrk="1" hangingPunct="1">
              <a:lnSpc>
                <a:spcPct val="90000"/>
              </a:lnSpc>
            </a:pPr>
            <a:r>
              <a:rPr lang="en-US" sz="2000" smtClean="0"/>
              <a:t>Even if the ship later resumes course and then suffers a loss </a:t>
            </a:r>
          </a:p>
          <a:p>
            <a:pPr lvl="2" eaLnBrk="1" hangingPunct="1">
              <a:lnSpc>
                <a:spcPct val="90000"/>
              </a:lnSpc>
            </a:pPr>
            <a:r>
              <a:rPr lang="en-US" sz="1800" smtClean="0"/>
              <a:t>No coverage is available unless later negotiations with the insurer have restored the insurance </a:t>
            </a:r>
          </a:p>
          <a:p>
            <a:pPr lvl="1" eaLnBrk="1" hangingPunct="1">
              <a:lnSpc>
                <a:spcPct val="90000"/>
              </a:lnSpc>
            </a:pPr>
            <a:r>
              <a:rPr lang="en-US" sz="2000" smtClean="0"/>
              <a:t>Unavoidable necessity and aiding in saving human life may excuse a deviation that has not been authorized by contract </a:t>
            </a: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4"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F8294F9-0D52-4AED-A1D5-FE8E6F23069F}" type="slidenum">
              <a:rPr lang="en-US"/>
              <a:pPr/>
              <a:t>15</a:t>
            </a:fld>
            <a:endParaRPr lang="en-US"/>
          </a:p>
        </p:txBody>
      </p:sp>
      <p:sp>
        <p:nvSpPr>
          <p:cNvPr id="84995" name="Rectangle 2"/>
          <p:cNvSpPr>
            <a:spLocks noGrp="1" noChangeArrowheads="1"/>
          </p:cNvSpPr>
          <p:nvPr>
            <p:ph type="title"/>
          </p:nvPr>
        </p:nvSpPr>
        <p:spPr/>
        <p:txBody>
          <a:bodyPr/>
          <a:lstStyle/>
          <a:p>
            <a:pPr eaLnBrk="1" hangingPunct="1"/>
            <a:r>
              <a:rPr lang="en-US" smtClean="0"/>
              <a:t>Implied Warranties</a:t>
            </a:r>
          </a:p>
        </p:txBody>
      </p:sp>
      <p:sp>
        <p:nvSpPr>
          <p:cNvPr id="84996" name="Rectangle 3"/>
          <p:cNvSpPr>
            <a:spLocks noGrp="1" noChangeArrowheads="1"/>
          </p:cNvSpPr>
          <p:nvPr>
            <p:ph type="body" idx="1"/>
          </p:nvPr>
        </p:nvSpPr>
        <p:spPr/>
        <p:txBody>
          <a:bodyPr/>
          <a:lstStyle/>
          <a:p>
            <a:pPr eaLnBrk="1" hangingPunct="1"/>
            <a:r>
              <a:rPr lang="en-US" smtClean="0"/>
              <a:t>Legality </a:t>
            </a:r>
          </a:p>
          <a:p>
            <a:pPr lvl="1" eaLnBrk="1" hangingPunct="1"/>
            <a:r>
              <a:rPr lang="en-US" smtClean="0"/>
              <a:t>One that is never waived </a:t>
            </a:r>
          </a:p>
          <a:p>
            <a:pPr lvl="1" eaLnBrk="1" hangingPunct="1"/>
            <a:r>
              <a:rPr lang="en-US" smtClean="0"/>
              <a:t>If the voyage is illegal under the laws of the country under whose dominion the ship operates </a:t>
            </a:r>
          </a:p>
          <a:p>
            <a:pPr lvl="2" eaLnBrk="1" hangingPunct="1"/>
            <a:r>
              <a:rPr lang="en-US" smtClean="0"/>
              <a:t>The insurance is void </a:t>
            </a: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8"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0C6A9CBC-F84E-4335-9D98-83CB280796B2}" type="slidenum">
              <a:rPr lang="en-US"/>
              <a:pPr/>
              <a:t>16</a:t>
            </a:fld>
            <a:endParaRPr lang="en-US"/>
          </a:p>
        </p:txBody>
      </p:sp>
      <p:sp>
        <p:nvSpPr>
          <p:cNvPr id="86019" name="Rectangle 2"/>
          <p:cNvSpPr>
            <a:spLocks noGrp="1" noChangeArrowheads="1"/>
          </p:cNvSpPr>
          <p:nvPr>
            <p:ph type="title"/>
          </p:nvPr>
        </p:nvSpPr>
        <p:spPr/>
        <p:txBody>
          <a:bodyPr/>
          <a:lstStyle/>
          <a:p>
            <a:pPr eaLnBrk="1" hangingPunct="1"/>
            <a:r>
              <a:rPr lang="en-US" smtClean="0"/>
              <a:t>Land Transportation Insurance </a:t>
            </a:r>
          </a:p>
        </p:txBody>
      </p:sp>
      <p:sp>
        <p:nvSpPr>
          <p:cNvPr id="86020" name="Rectangle 3"/>
          <p:cNvSpPr>
            <a:spLocks noGrp="1" noChangeArrowheads="1"/>
          </p:cNvSpPr>
          <p:nvPr>
            <p:ph type="body" idx="1"/>
          </p:nvPr>
        </p:nvSpPr>
        <p:spPr/>
        <p:txBody>
          <a:bodyPr/>
          <a:lstStyle/>
          <a:p>
            <a:pPr eaLnBrk="1" hangingPunct="1">
              <a:lnSpc>
                <a:spcPct val="90000"/>
              </a:lnSpc>
            </a:pPr>
            <a:r>
              <a:rPr lang="en-US" sz="2400" smtClean="0"/>
              <a:t>With the growth of inland centers of commerce </a:t>
            </a:r>
          </a:p>
          <a:p>
            <a:pPr lvl="1" eaLnBrk="1" hangingPunct="1">
              <a:lnSpc>
                <a:spcPct val="90000"/>
              </a:lnSpc>
            </a:pPr>
            <a:r>
              <a:rPr lang="en-US" sz="2000" smtClean="0"/>
              <a:t>Pressure grew for an extension of the ocean marine contract to cover the perils of land transportation </a:t>
            </a:r>
          </a:p>
          <a:p>
            <a:pPr lvl="1" eaLnBrk="1" hangingPunct="1">
              <a:lnSpc>
                <a:spcPct val="90000"/>
              </a:lnSpc>
            </a:pPr>
            <a:r>
              <a:rPr lang="en-US" sz="2000" smtClean="0"/>
              <a:t>The warehouse-to-warehouse clause was developed to meet this need </a:t>
            </a:r>
          </a:p>
          <a:p>
            <a:pPr eaLnBrk="1" hangingPunct="1">
              <a:lnSpc>
                <a:spcPct val="90000"/>
              </a:lnSpc>
            </a:pPr>
            <a:r>
              <a:rPr lang="en-US" sz="2400" smtClean="0"/>
              <a:t>The marine definition </a:t>
            </a:r>
          </a:p>
          <a:p>
            <a:pPr lvl="1" eaLnBrk="1" hangingPunct="1">
              <a:lnSpc>
                <a:spcPct val="90000"/>
              </a:lnSpc>
            </a:pPr>
            <a:r>
              <a:rPr lang="en-US" sz="2000" smtClean="0"/>
              <a:t>Inland marine insurance is defined by criteria known as the nationwide marine definition of the National Association of Insurance Commissioners </a:t>
            </a:r>
          </a:p>
          <a:p>
            <a:pPr lvl="2" eaLnBrk="1" hangingPunct="1">
              <a:lnSpc>
                <a:spcPct val="90000"/>
              </a:lnSpc>
            </a:pPr>
            <a:r>
              <a:rPr lang="en-US" sz="1800" smtClean="0"/>
              <a:t>Does not distinguish between inland or ocean marine insurance </a:t>
            </a:r>
          </a:p>
          <a:p>
            <a:pPr lvl="2" eaLnBrk="1" hangingPunct="1">
              <a:lnSpc>
                <a:spcPct val="90000"/>
              </a:lnSpc>
            </a:pPr>
            <a:r>
              <a:rPr lang="en-US" sz="1800" smtClean="0"/>
              <a:t>Permits insurance on certain classes of goods and contains a section of prohibited risks </a:t>
            </a:r>
          </a:p>
          <a:p>
            <a:pPr lvl="3" eaLnBrk="1" hangingPunct="1">
              <a:lnSpc>
                <a:spcPct val="90000"/>
              </a:lnSpc>
            </a:pPr>
            <a:r>
              <a:rPr lang="en-US" sz="1600" smtClean="0"/>
              <a:t>Mobility is the basis for differentiating between permitted risks and prohibited risks </a:t>
            </a:r>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2"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9F30C7D3-D61F-4AF8-8BC7-BB34DFAC911C}" type="slidenum">
              <a:rPr lang="en-US"/>
              <a:pPr/>
              <a:t>17</a:t>
            </a:fld>
            <a:endParaRPr lang="en-US"/>
          </a:p>
        </p:txBody>
      </p:sp>
      <p:sp>
        <p:nvSpPr>
          <p:cNvPr id="87043" name="Rectangle 2"/>
          <p:cNvSpPr>
            <a:spLocks noGrp="1" noChangeArrowheads="1"/>
          </p:cNvSpPr>
          <p:nvPr>
            <p:ph type="title"/>
          </p:nvPr>
        </p:nvSpPr>
        <p:spPr/>
        <p:txBody>
          <a:bodyPr/>
          <a:lstStyle/>
          <a:p>
            <a:pPr eaLnBrk="1" hangingPunct="1"/>
            <a:r>
              <a:rPr lang="en-US" smtClean="0"/>
              <a:t>Land Transportation Insurance</a:t>
            </a:r>
          </a:p>
        </p:txBody>
      </p:sp>
      <p:sp>
        <p:nvSpPr>
          <p:cNvPr id="87044" name="Rectangle 3"/>
          <p:cNvSpPr>
            <a:spLocks noGrp="1" noChangeArrowheads="1"/>
          </p:cNvSpPr>
          <p:nvPr>
            <p:ph type="body" idx="1"/>
          </p:nvPr>
        </p:nvSpPr>
        <p:spPr/>
        <p:txBody>
          <a:bodyPr/>
          <a:lstStyle/>
          <a:p>
            <a:pPr eaLnBrk="1" hangingPunct="1">
              <a:lnSpc>
                <a:spcPct val="80000"/>
              </a:lnSpc>
            </a:pPr>
            <a:r>
              <a:rPr lang="en-US" sz="2400" smtClean="0"/>
              <a:t>Inland transit policy </a:t>
            </a:r>
          </a:p>
          <a:p>
            <a:pPr lvl="1" eaLnBrk="1" hangingPunct="1">
              <a:lnSpc>
                <a:spcPct val="80000"/>
              </a:lnSpc>
            </a:pPr>
            <a:r>
              <a:rPr lang="en-US" sz="2000" smtClean="0"/>
              <a:t>A basic contract covering domestic shipments that are shipped primarily by land transportation systems </a:t>
            </a:r>
          </a:p>
          <a:p>
            <a:pPr lvl="1" eaLnBrk="1" hangingPunct="1">
              <a:lnSpc>
                <a:spcPct val="80000"/>
              </a:lnSpc>
            </a:pPr>
            <a:r>
              <a:rPr lang="en-US" sz="2000" smtClean="0"/>
              <a:t>Sometimes called the annual transit floater </a:t>
            </a:r>
          </a:p>
          <a:p>
            <a:pPr lvl="1" eaLnBrk="1" hangingPunct="1">
              <a:lnSpc>
                <a:spcPct val="80000"/>
              </a:lnSpc>
            </a:pPr>
            <a:r>
              <a:rPr lang="en-US" sz="2000" smtClean="0"/>
              <a:t>Designed for manufacturers, retailers, wholesalers, and others who ship or receive a substantial volume of goods </a:t>
            </a:r>
          </a:p>
          <a:p>
            <a:pPr lvl="1" eaLnBrk="1" hangingPunct="1">
              <a:lnSpc>
                <a:spcPct val="80000"/>
              </a:lnSpc>
            </a:pPr>
            <a:r>
              <a:rPr lang="en-US" sz="2000" smtClean="0"/>
              <a:t>Usually cover shipments by rail and railway express and by public truckers </a:t>
            </a:r>
          </a:p>
          <a:p>
            <a:pPr eaLnBrk="1" hangingPunct="1">
              <a:lnSpc>
                <a:spcPct val="80000"/>
              </a:lnSpc>
            </a:pPr>
            <a:r>
              <a:rPr lang="en-US" sz="2400" smtClean="0"/>
              <a:t>Trip transit insurance </a:t>
            </a:r>
          </a:p>
          <a:p>
            <a:pPr lvl="1" eaLnBrk="1" hangingPunct="1">
              <a:lnSpc>
                <a:spcPct val="80000"/>
              </a:lnSpc>
            </a:pPr>
            <a:r>
              <a:rPr lang="en-US" sz="2000" smtClean="0"/>
              <a:t>Covers on a named-perils basis and is written for a specific shipment of goods between named locations </a:t>
            </a:r>
          </a:p>
          <a:p>
            <a:pPr lvl="1" eaLnBrk="1" hangingPunct="1">
              <a:lnSpc>
                <a:spcPct val="80000"/>
              </a:lnSpc>
            </a:pPr>
            <a:r>
              <a:rPr lang="en-US" sz="2000" smtClean="0"/>
              <a:t>Especially applicable for the individual or business firm that makes only an occasional shipment </a:t>
            </a:r>
          </a:p>
          <a:p>
            <a:pPr lvl="1" eaLnBrk="1" hangingPunct="1">
              <a:lnSpc>
                <a:spcPct val="80000"/>
              </a:lnSpc>
            </a:pPr>
            <a:r>
              <a:rPr lang="en-US" sz="2000" smtClean="0"/>
              <a:t>It is used commonly to insure household furniture, merchandise, machinery, or livestock under trip transit insurance contracts </a:t>
            </a:r>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6"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E4EB7A3E-D6DC-4FAB-92EE-2B724ABF3FE1}" type="slidenum">
              <a:rPr lang="en-US"/>
              <a:pPr/>
              <a:t>18</a:t>
            </a:fld>
            <a:endParaRPr lang="en-US"/>
          </a:p>
        </p:txBody>
      </p:sp>
      <p:sp>
        <p:nvSpPr>
          <p:cNvPr id="88067" name="Rectangle 2"/>
          <p:cNvSpPr>
            <a:spLocks noGrp="1" noChangeArrowheads="1"/>
          </p:cNvSpPr>
          <p:nvPr>
            <p:ph type="title"/>
          </p:nvPr>
        </p:nvSpPr>
        <p:spPr/>
        <p:txBody>
          <a:bodyPr/>
          <a:lstStyle/>
          <a:p>
            <a:pPr eaLnBrk="1" hangingPunct="1"/>
            <a:r>
              <a:rPr lang="en-US" smtClean="0"/>
              <a:t>Floater Contracts </a:t>
            </a:r>
          </a:p>
        </p:txBody>
      </p:sp>
      <p:sp>
        <p:nvSpPr>
          <p:cNvPr id="88068" name="Rectangle 3"/>
          <p:cNvSpPr>
            <a:spLocks noGrp="1" noChangeArrowheads="1"/>
          </p:cNvSpPr>
          <p:nvPr>
            <p:ph type="body" idx="1"/>
          </p:nvPr>
        </p:nvSpPr>
        <p:spPr/>
        <p:txBody>
          <a:bodyPr/>
          <a:lstStyle/>
          <a:p>
            <a:pPr eaLnBrk="1" hangingPunct="1"/>
            <a:r>
              <a:rPr lang="en-US" smtClean="0"/>
              <a:t>The practice of insuring property at a fixed location or while it is being transported by common carrier is well established </a:t>
            </a:r>
          </a:p>
          <a:p>
            <a:pPr eaLnBrk="1" hangingPunct="1"/>
            <a:r>
              <a:rPr lang="en-US" smtClean="0"/>
              <a:t>The need for coverage is universally recognized </a:t>
            </a:r>
          </a:p>
          <a:p>
            <a:pPr lvl="1" eaLnBrk="1" hangingPunct="1"/>
            <a:r>
              <a:rPr lang="en-US" smtClean="0"/>
              <a:t>Owners of such goods rely on fairly standard contracts to protect them </a:t>
            </a:r>
          </a:p>
          <a:p>
            <a:pPr eaLnBrk="1" hangingPunct="1"/>
            <a:r>
              <a:rPr lang="en-US" smtClean="0"/>
              <a:t>A more difficult insurance problem </a:t>
            </a:r>
          </a:p>
          <a:p>
            <a:pPr lvl="1" eaLnBrk="1" hangingPunct="1"/>
            <a:r>
              <a:rPr lang="en-US" smtClean="0"/>
              <a:t>The risk of loss associated with property that is either not at a fixed location or not being transported by a common carrier </a:t>
            </a:r>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090"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26D8BEA-F69A-482D-92D9-BBECC51E3C48}" type="slidenum">
              <a:rPr lang="en-US"/>
              <a:pPr/>
              <a:t>19</a:t>
            </a:fld>
            <a:endParaRPr lang="en-US"/>
          </a:p>
        </p:txBody>
      </p:sp>
      <p:sp>
        <p:nvSpPr>
          <p:cNvPr id="89091" name="Rectangle 2"/>
          <p:cNvSpPr>
            <a:spLocks noGrp="1" noChangeArrowheads="1"/>
          </p:cNvSpPr>
          <p:nvPr>
            <p:ph type="title"/>
          </p:nvPr>
        </p:nvSpPr>
        <p:spPr/>
        <p:txBody>
          <a:bodyPr/>
          <a:lstStyle/>
          <a:p>
            <a:pPr eaLnBrk="1" hangingPunct="1"/>
            <a:r>
              <a:rPr lang="en-US" smtClean="0"/>
              <a:t>Floater Contracts</a:t>
            </a:r>
          </a:p>
        </p:txBody>
      </p:sp>
      <p:sp>
        <p:nvSpPr>
          <p:cNvPr id="89092" name="Rectangle 3"/>
          <p:cNvSpPr>
            <a:spLocks noGrp="1" noChangeArrowheads="1"/>
          </p:cNvSpPr>
          <p:nvPr>
            <p:ph type="body" idx="1"/>
          </p:nvPr>
        </p:nvSpPr>
        <p:spPr/>
        <p:txBody>
          <a:bodyPr/>
          <a:lstStyle/>
          <a:p>
            <a:pPr eaLnBrk="1" hangingPunct="1"/>
            <a:r>
              <a:rPr lang="en-US" smtClean="0"/>
              <a:t>Floater policy </a:t>
            </a:r>
          </a:p>
          <a:p>
            <a:pPr lvl="1" eaLnBrk="1" hangingPunct="1"/>
            <a:r>
              <a:rPr lang="en-US" smtClean="0"/>
              <a:t>Has never been satisfactorily defined </a:t>
            </a:r>
          </a:p>
          <a:p>
            <a:pPr lvl="1" eaLnBrk="1" hangingPunct="1"/>
            <a:r>
              <a:rPr lang="en-US" smtClean="0"/>
              <a:t>But is generally understood to be a contract of property insurance that satisfies these requirements </a:t>
            </a:r>
          </a:p>
          <a:p>
            <a:pPr lvl="2" eaLnBrk="1" hangingPunct="1"/>
            <a:r>
              <a:rPr lang="en-US" smtClean="0"/>
              <a:t>Under its terms, the property may be moved at any time </a:t>
            </a:r>
          </a:p>
          <a:p>
            <a:pPr lvl="2" eaLnBrk="1" hangingPunct="1"/>
            <a:r>
              <a:rPr lang="en-US" smtClean="0"/>
              <a:t>The property is subject to being moved </a:t>
            </a:r>
          </a:p>
          <a:p>
            <a:pPr lvl="3" eaLnBrk="1" hangingPunct="1"/>
            <a:r>
              <a:rPr lang="en-US" smtClean="0"/>
              <a:t>The property is not at some location where it is expected to remain permanently </a:t>
            </a:r>
          </a:p>
          <a:p>
            <a:pPr lvl="2" eaLnBrk="1" hangingPunct="1"/>
            <a:r>
              <a:rPr lang="en-US" smtClean="0"/>
              <a:t>The contract insures the goods while they’re being moved from one location to another </a:t>
            </a: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C84E1856-CAB4-4116-8A7D-2C8C662DE1D7}" type="slidenum">
              <a:rPr lang="en-US"/>
              <a:pPr/>
              <a:t>2</a:t>
            </a:fld>
            <a:endParaRPr lang="en-US"/>
          </a:p>
        </p:txBody>
      </p:sp>
      <p:sp>
        <p:nvSpPr>
          <p:cNvPr id="71683" name="Rectangle 2"/>
          <p:cNvSpPr>
            <a:spLocks noGrp="1" noChangeArrowheads="1"/>
          </p:cNvSpPr>
          <p:nvPr>
            <p:ph type="title"/>
          </p:nvPr>
        </p:nvSpPr>
        <p:spPr/>
        <p:txBody>
          <a:bodyPr/>
          <a:lstStyle/>
          <a:p>
            <a:pPr eaLnBrk="1" hangingPunct="1"/>
            <a:r>
              <a:rPr lang="en-US" smtClean="0"/>
              <a:t>Major Types of Coverage </a:t>
            </a:r>
          </a:p>
        </p:txBody>
      </p:sp>
      <p:sp>
        <p:nvSpPr>
          <p:cNvPr id="71684" name="Rectangle 3"/>
          <p:cNvSpPr>
            <a:spLocks noGrp="1" noChangeArrowheads="1"/>
          </p:cNvSpPr>
          <p:nvPr>
            <p:ph type="body" idx="1"/>
          </p:nvPr>
        </p:nvSpPr>
        <p:spPr/>
        <p:txBody>
          <a:bodyPr/>
          <a:lstStyle/>
          <a:p>
            <a:pPr eaLnBrk="1" hangingPunct="1"/>
            <a:r>
              <a:rPr lang="en-US" smtClean="0"/>
              <a:t>Chief interests to be insured on ocean voyage </a:t>
            </a:r>
          </a:p>
          <a:p>
            <a:pPr lvl="1" eaLnBrk="1" hangingPunct="1"/>
            <a:r>
              <a:rPr lang="en-US" smtClean="0"/>
              <a:t>The vessel, or the hull </a:t>
            </a:r>
          </a:p>
          <a:p>
            <a:pPr lvl="1" eaLnBrk="1" hangingPunct="1"/>
            <a:r>
              <a:rPr lang="en-US" smtClean="0"/>
              <a:t>The cargo </a:t>
            </a:r>
          </a:p>
          <a:p>
            <a:pPr lvl="1" eaLnBrk="1" hangingPunct="1"/>
            <a:r>
              <a:rPr lang="en-US" smtClean="0"/>
              <a:t>The shipping revenue or the freight received by the ship owners </a:t>
            </a:r>
          </a:p>
          <a:p>
            <a:pPr lvl="1" eaLnBrk="1" hangingPunct="1"/>
            <a:r>
              <a:rPr lang="en-US" smtClean="0"/>
              <a:t>Legal liability for proved negligence </a:t>
            </a: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0114"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314694A1-D874-4A31-A775-B384D7D5CCE8}" type="slidenum">
              <a:rPr lang="en-US"/>
              <a:pPr/>
              <a:t>20</a:t>
            </a:fld>
            <a:endParaRPr lang="en-US"/>
          </a:p>
        </p:txBody>
      </p:sp>
      <p:sp>
        <p:nvSpPr>
          <p:cNvPr id="90115" name="Rectangle 2"/>
          <p:cNvSpPr>
            <a:spLocks noGrp="1" noChangeArrowheads="1"/>
          </p:cNvSpPr>
          <p:nvPr>
            <p:ph type="title"/>
          </p:nvPr>
        </p:nvSpPr>
        <p:spPr/>
        <p:txBody>
          <a:bodyPr/>
          <a:lstStyle/>
          <a:p>
            <a:pPr eaLnBrk="1" hangingPunct="1"/>
            <a:r>
              <a:rPr lang="en-US" smtClean="0"/>
              <a:t>Bailed Property </a:t>
            </a:r>
          </a:p>
        </p:txBody>
      </p:sp>
      <p:sp>
        <p:nvSpPr>
          <p:cNvPr id="90116" name="Rectangle 3"/>
          <p:cNvSpPr>
            <a:spLocks noGrp="1" noChangeArrowheads="1"/>
          </p:cNvSpPr>
          <p:nvPr>
            <p:ph type="body" idx="1"/>
          </p:nvPr>
        </p:nvSpPr>
        <p:spPr/>
        <p:txBody>
          <a:bodyPr/>
          <a:lstStyle/>
          <a:p>
            <a:pPr eaLnBrk="1" hangingPunct="1">
              <a:lnSpc>
                <a:spcPct val="80000"/>
              </a:lnSpc>
            </a:pPr>
            <a:r>
              <a:rPr lang="en-US" smtClean="0"/>
              <a:t>A bailment exists when one has entrusted personal property to another </a:t>
            </a:r>
          </a:p>
          <a:p>
            <a:pPr lvl="1" eaLnBrk="1" hangingPunct="1">
              <a:lnSpc>
                <a:spcPct val="80000"/>
              </a:lnSpc>
            </a:pPr>
            <a:r>
              <a:rPr lang="en-US" smtClean="0"/>
              <a:t>Such as in the case of laundries, repair establishments, and garages </a:t>
            </a:r>
          </a:p>
          <a:p>
            <a:pPr eaLnBrk="1" hangingPunct="1">
              <a:lnSpc>
                <a:spcPct val="80000"/>
              </a:lnSpc>
            </a:pPr>
            <a:r>
              <a:rPr lang="en-US" smtClean="0"/>
              <a:t>Special forms of insurance are available to some bailees </a:t>
            </a:r>
          </a:p>
          <a:p>
            <a:pPr lvl="1" eaLnBrk="1" hangingPunct="1">
              <a:lnSpc>
                <a:spcPct val="80000"/>
              </a:lnSpc>
            </a:pPr>
            <a:r>
              <a:rPr lang="en-US" smtClean="0"/>
              <a:t>To cover loss to bailed goods for which they might be liable </a:t>
            </a:r>
          </a:p>
          <a:p>
            <a:pPr eaLnBrk="1" hangingPunct="1">
              <a:lnSpc>
                <a:spcPct val="80000"/>
              </a:lnSpc>
            </a:pPr>
            <a:r>
              <a:rPr lang="en-US" smtClean="0"/>
              <a:t>Homeowners forms also cover such losses </a:t>
            </a:r>
          </a:p>
          <a:p>
            <a:pPr lvl="1" eaLnBrk="1" hangingPunct="1">
              <a:lnSpc>
                <a:spcPct val="80000"/>
              </a:lnSpc>
            </a:pPr>
            <a:r>
              <a:rPr lang="en-US" smtClean="0"/>
              <a:t>But only with respect to the bailor’s interest </a:t>
            </a:r>
          </a:p>
          <a:p>
            <a:pPr eaLnBrk="1" hangingPunct="1">
              <a:lnSpc>
                <a:spcPct val="80000"/>
              </a:lnSpc>
            </a:pPr>
            <a:r>
              <a:rPr lang="en-US" smtClean="0"/>
              <a:t>Other bailees use floater policies to cover losses to bailed property </a:t>
            </a:r>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38"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FFC81AF-ED61-4BDF-995B-84C4AFBA61A8}" type="slidenum">
              <a:rPr lang="en-US"/>
              <a:pPr/>
              <a:t>21</a:t>
            </a:fld>
            <a:endParaRPr lang="en-US"/>
          </a:p>
        </p:txBody>
      </p:sp>
      <p:sp>
        <p:nvSpPr>
          <p:cNvPr id="91139" name="Rectangle 2"/>
          <p:cNvSpPr>
            <a:spLocks noGrp="1" noChangeArrowheads="1"/>
          </p:cNvSpPr>
          <p:nvPr>
            <p:ph type="title"/>
          </p:nvPr>
        </p:nvSpPr>
        <p:spPr/>
        <p:txBody>
          <a:bodyPr/>
          <a:lstStyle/>
          <a:p>
            <a:pPr eaLnBrk="1" hangingPunct="1"/>
            <a:r>
              <a:rPr lang="en-US" smtClean="0"/>
              <a:t>Business Floater Policies </a:t>
            </a:r>
          </a:p>
        </p:txBody>
      </p:sp>
      <p:sp>
        <p:nvSpPr>
          <p:cNvPr id="91140" name="Rectangle 3"/>
          <p:cNvSpPr>
            <a:spLocks noGrp="1" noChangeArrowheads="1"/>
          </p:cNvSpPr>
          <p:nvPr>
            <p:ph type="body" idx="1"/>
          </p:nvPr>
        </p:nvSpPr>
        <p:spPr/>
        <p:txBody>
          <a:bodyPr/>
          <a:lstStyle/>
          <a:p>
            <a:pPr eaLnBrk="1" hangingPunct="1"/>
            <a:r>
              <a:rPr lang="en-US" smtClean="0"/>
              <a:t>Block policies </a:t>
            </a:r>
          </a:p>
          <a:p>
            <a:pPr lvl="1" eaLnBrk="1" hangingPunct="1"/>
            <a:r>
              <a:rPr lang="en-US" smtClean="0"/>
              <a:t>In insurance language the term block connotes the general idea of a contract that is somewhat broader than the traditional form of inland marine or fire insurance </a:t>
            </a:r>
          </a:p>
          <a:p>
            <a:pPr lvl="1" eaLnBrk="1" hangingPunct="1"/>
            <a:r>
              <a:rPr lang="en-US" smtClean="0"/>
              <a:t>A block policy covers en bloc, on an all-risk basis, the stock in trade or the equipment belonging to a business firm </a:t>
            </a:r>
          </a:p>
          <a:p>
            <a:pPr lvl="2" eaLnBrk="1" hangingPunct="1"/>
            <a:r>
              <a:rPr lang="en-US" smtClean="0"/>
              <a:t>No matter where the property is located </a:t>
            </a:r>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2"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16BACAC-C1F1-4407-B407-C141600D4D59}" type="slidenum">
              <a:rPr lang="en-US"/>
              <a:pPr/>
              <a:t>22</a:t>
            </a:fld>
            <a:endParaRPr lang="en-US"/>
          </a:p>
        </p:txBody>
      </p:sp>
      <p:sp>
        <p:nvSpPr>
          <p:cNvPr id="92163" name="Rectangle 2"/>
          <p:cNvSpPr>
            <a:spLocks noGrp="1" noChangeArrowheads="1"/>
          </p:cNvSpPr>
          <p:nvPr>
            <p:ph type="title"/>
          </p:nvPr>
        </p:nvSpPr>
        <p:spPr/>
        <p:txBody>
          <a:bodyPr/>
          <a:lstStyle/>
          <a:p>
            <a:pPr eaLnBrk="1" hangingPunct="1"/>
            <a:r>
              <a:rPr lang="en-US" smtClean="0"/>
              <a:t>Business Floater Policies</a:t>
            </a:r>
          </a:p>
        </p:txBody>
      </p:sp>
      <p:sp>
        <p:nvSpPr>
          <p:cNvPr id="92164" name="Rectangle 3"/>
          <p:cNvSpPr>
            <a:spLocks noGrp="1" noChangeArrowheads="1"/>
          </p:cNvSpPr>
          <p:nvPr>
            <p:ph type="body" idx="1"/>
          </p:nvPr>
        </p:nvSpPr>
        <p:spPr/>
        <p:txBody>
          <a:bodyPr/>
          <a:lstStyle/>
          <a:p>
            <a:pPr eaLnBrk="1" hangingPunct="1">
              <a:lnSpc>
                <a:spcPct val="90000"/>
              </a:lnSpc>
            </a:pPr>
            <a:r>
              <a:rPr lang="en-US" smtClean="0"/>
              <a:t>Jewelers’ block policy </a:t>
            </a:r>
          </a:p>
          <a:p>
            <a:pPr lvl="1" eaLnBrk="1" hangingPunct="1">
              <a:lnSpc>
                <a:spcPct val="90000"/>
              </a:lnSpc>
            </a:pPr>
            <a:r>
              <a:rPr lang="en-US" smtClean="0"/>
              <a:t>Written to insure all the stock in the trade of the typical jeweler on an all-risk basis </a:t>
            </a:r>
          </a:p>
          <a:p>
            <a:pPr lvl="1" eaLnBrk="1" hangingPunct="1">
              <a:lnSpc>
                <a:spcPct val="90000"/>
              </a:lnSpc>
            </a:pPr>
            <a:r>
              <a:rPr lang="en-US" smtClean="0"/>
              <a:t>Items are covered whether they belong to the jeweler or to a customer </a:t>
            </a:r>
          </a:p>
          <a:p>
            <a:pPr lvl="1" eaLnBrk="1" hangingPunct="1">
              <a:lnSpc>
                <a:spcPct val="90000"/>
              </a:lnSpc>
            </a:pPr>
            <a:r>
              <a:rPr lang="en-US" smtClean="0"/>
              <a:t>Items are covered if they belong to another firm and are in the store on consignment so that the jeweler is legally liable for their safety or has a financial interest in them </a:t>
            </a:r>
          </a:p>
          <a:p>
            <a:pPr lvl="1" eaLnBrk="1" hangingPunct="1">
              <a:lnSpc>
                <a:spcPct val="90000"/>
              </a:lnSpc>
            </a:pPr>
            <a:r>
              <a:rPr lang="en-US" smtClean="0"/>
              <a:t>Covers not only property belonging to the jeweler as an owner but also property of the customer bailor </a:t>
            </a:r>
          </a:p>
          <a:p>
            <a:pPr lvl="1" eaLnBrk="1" hangingPunct="1">
              <a:lnSpc>
                <a:spcPct val="90000"/>
              </a:lnSpc>
            </a:pPr>
            <a:r>
              <a:rPr lang="en-US" smtClean="0"/>
              <a:t>An example of a bailee liability insurance </a:t>
            </a:r>
          </a:p>
          <a:p>
            <a:pPr lvl="1" eaLnBrk="1" hangingPunct="1">
              <a:lnSpc>
                <a:spcPct val="90000"/>
              </a:lnSpc>
            </a:pPr>
            <a:endParaRPr lang="en-US" smtClean="0"/>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3186"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1D7B4B69-E34C-4446-998F-4990FAD6BD33}" type="slidenum">
              <a:rPr lang="en-US"/>
              <a:pPr/>
              <a:t>23</a:t>
            </a:fld>
            <a:endParaRPr lang="en-US"/>
          </a:p>
        </p:txBody>
      </p:sp>
      <p:sp>
        <p:nvSpPr>
          <p:cNvPr id="93187" name="Rectangle 2"/>
          <p:cNvSpPr>
            <a:spLocks noGrp="1" noChangeArrowheads="1"/>
          </p:cNvSpPr>
          <p:nvPr>
            <p:ph type="title"/>
          </p:nvPr>
        </p:nvSpPr>
        <p:spPr/>
        <p:txBody>
          <a:bodyPr/>
          <a:lstStyle/>
          <a:p>
            <a:pPr eaLnBrk="1" hangingPunct="1"/>
            <a:r>
              <a:rPr lang="en-US" sz="4000" smtClean="0"/>
              <a:t>Scheduled Property Floater Risks </a:t>
            </a:r>
          </a:p>
        </p:txBody>
      </p:sp>
      <p:sp>
        <p:nvSpPr>
          <p:cNvPr id="93188" name="Rectangle 3"/>
          <p:cNvSpPr>
            <a:spLocks noGrp="1" noChangeArrowheads="1"/>
          </p:cNvSpPr>
          <p:nvPr>
            <p:ph type="body" idx="1"/>
          </p:nvPr>
        </p:nvSpPr>
        <p:spPr/>
        <p:txBody>
          <a:bodyPr/>
          <a:lstStyle/>
          <a:p>
            <a:pPr eaLnBrk="1" hangingPunct="1">
              <a:lnSpc>
                <a:spcPct val="80000"/>
              </a:lnSpc>
            </a:pPr>
            <a:r>
              <a:rPr lang="en-US" sz="1800" smtClean="0"/>
              <a:t>Scheduled property floater</a:t>
            </a:r>
          </a:p>
          <a:p>
            <a:pPr lvl="1" eaLnBrk="1" hangingPunct="1">
              <a:lnSpc>
                <a:spcPct val="80000"/>
              </a:lnSpc>
            </a:pPr>
            <a:r>
              <a:rPr lang="en-US" sz="1600" smtClean="0"/>
              <a:t>A general or skeleton form to which is attached an endorsement describing specific types of property and the conditions under which they are insured </a:t>
            </a:r>
          </a:p>
          <a:p>
            <a:pPr eaLnBrk="1" hangingPunct="1">
              <a:lnSpc>
                <a:spcPct val="80000"/>
              </a:lnSpc>
            </a:pPr>
            <a:r>
              <a:rPr lang="en-US" sz="1800" smtClean="0"/>
              <a:t>Contractors’ equipment floater </a:t>
            </a:r>
          </a:p>
          <a:p>
            <a:pPr lvl="1" eaLnBrk="1" hangingPunct="1">
              <a:lnSpc>
                <a:spcPct val="80000"/>
              </a:lnSpc>
            </a:pPr>
            <a:r>
              <a:rPr lang="en-US" sz="1600" smtClean="0"/>
              <a:t>Typical of most floaters on scheduled property </a:t>
            </a:r>
          </a:p>
          <a:p>
            <a:pPr lvl="1" eaLnBrk="1" hangingPunct="1">
              <a:lnSpc>
                <a:spcPct val="80000"/>
              </a:lnSpc>
            </a:pPr>
            <a:r>
              <a:rPr lang="en-US" sz="1600" smtClean="0"/>
              <a:t>Contractors have a special need for protection against the many perils that can cause loss to movable equipment </a:t>
            </a:r>
          </a:p>
          <a:p>
            <a:pPr lvl="1" eaLnBrk="1" hangingPunct="1">
              <a:lnSpc>
                <a:spcPct val="80000"/>
              </a:lnSpc>
            </a:pPr>
            <a:r>
              <a:rPr lang="en-US" sz="1600" smtClean="0"/>
              <a:t>Large sums are often invested in a single piece of equipment that is used under basically dangerous conditions </a:t>
            </a:r>
          </a:p>
          <a:p>
            <a:pPr lvl="2" eaLnBrk="1" hangingPunct="1">
              <a:lnSpc>
                <a:spcPct val="80000"/>
              </a:lnSpc>
            </a:pPr>
            <a:r>
              <a:rPr lang="en-US" sz="1400" smtClean="0"/>
              <a:t>Insures such items as tractors, steam shovels, cement mixers, scaffolding, pumps, engines, generators, hoists, drilling machinery, hand tools, cable, winches, and wagons </a:t>
            </a:r>
          </a:p>
          <a:p>
            <a:pPr eaLnBrk="1" hangingPunct="1">
              <a:lnSpc>
                <a:spcPct val="80000"/>
              </a:lnSpc>
            </a:pPr>
            <a:r>
              <a:rPr lang="en-US" sz="1800" smtClean="0"/>
              <a:t>Electronic data processing floater (EDP)</a:t>
            </a:r>
          </a:p>
          <a:p>
            <a:pPr lvl="1" eaLnBrk="1" hangingPunct="1">
              <a:lnSpc>
                <a:spcPct val="80000"/>
              </a:lnSpc>
            </a:pPr>
            <a:r>
              <a:rPr lang="en-US" sz="1600" smtClean="0"/>
              <a:t>Can cover special perils not addressed in the BPP </a:t>
            </a:r>
          </a:p>
          <a:p>
            <a:pPr lvl="1" eaLnBrk="1" hangingPunct="1">
              <a:lnSpc>
                <a:spcPct val="80000"/>
              </a:lnSpc>
            </a:pPr>
            <a:r>
              <a:rPr lang="en-US" sz="1600" smtClean="0"/>
              <a:t>As computer equipment becomes more portable this property is often utilized by firm’s employees away from the insured premises </a:t>
            </a:r>
          </a:p>
          <a:p>
            <a:pPr lvl="1" eaLnBrk="1" hangingPunct="1">
              <a:lnSpc>
                <a:spcPct val="80000"/>
              </a:lnSpc>
            </a:pPr>
            <a:r>
              <a:rPr lang="en-US" sz="1600" smtClean="0"/>
              <a:t>Can provide coverage for data and media and for business income and extra expense associated with loss of use of EDP equipment </a:t>
            </a:r>
          </a:p>
          <a:p>
            <a:pPr lvl="1" eaLnBrk="1" hangingPunct="1">
              <a:lnSpc>
                <a:spcPct val="80000"/>
              </a:lnSpc>
            </a:pPr>
            <a:r>
              <a:rPr lang="en-US" sz="1600" smtClean="0"/>
              <a:t>Valuation can also be on an upgraded value basis </a:t>
            </a:r>
          </a:p>
          <a:p>
            <a:pPr lvl="2" eaLnBrk="1" hangingPunct="1">
              <a:lnSpc>
                <a:spcPct val="80000"/>
              </a:lnSpc>
            </a:pPr>
            <a:r>
              <a:rPr lang="en-US" sz="1400" smtClean="0"/>
              <a:t>Allows for replacement with the latest state-of-the-art equipment </a:t>
            </a:r>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4210"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6F48D196-E209-4BDA-9DBA-4AD816F023C5}" type="slidenum">
              <a:rPr lang="en-US"/>
              <a:pPr/>
              <a:t>24</a:t>
            </a:fld>
            <a:endParaRPr lang="en-US"/>
          </a:p>
        </p:txBody>
      </p:sp>
      <p:sp>
        <p:nvSpPr>
          <p:cNvPr id="94211" name="Rectangle 2"/>
          <p:cNvSpPr>
            <a:spLocks noGrp="1" noChangeArrowheads="1"/>
          </p:cNvSpPr>
          <p:nvPr>
            <p:ph type="title"/>
          </p:nvPr>
        </p:nvSpPr>
        <p:spPr/>
        <p:txBody>
          <a:bodyPr/>
          <a:lstStyle/>
          <a:p>
            <a:pPr eaLnBrk="1" hangingPunct="1"/>
            <a:r>
              <a:rPr lang="en-US" smtClean="0"/>
              <a:t>Credit Insurance </a:t>
            </a:r>
          </a:p>
        </p:txBody>
      </p:sp>
      <p:sp>
        <p:nvSpPr>
          <p:cNvPr id="94212" name="Rectangle 3"/>
          <p:cNvSpPr>
            <a:spLocks noGrp="1" noChangeArrowheads="1"/>
          </p:cNvSpPr>
          <p:nvPr>
            <p:ph type="body" idx="1"/>
          </p:nvPr>
        </p:nvSpPr>
        <p:spPr/>
        <p:txBody>
          <a:bodyPr/>
          <a:lstStyle/>
          <a:p>
            <a:pPr eaLnBrk="1" hangingPunct="1"/>
            <a:r>
              <a:rPr lang="en-US" smtClean="0"/>
              <a:t>The use of credit has created many complex problems </a:t>
            </a:r>
          </a:p>
          <a:p>
            <a:pPr lvl="1" eaLnBrk="1" hangingPunct="1"/>
            <a:r>
              <a:rPr lang="en-US" smtClean="0"/>
              <a:t>Including the risk that debts will not be paid off because of the occurrence of some peril that is often outside the control of the debtor </a:t>
            </a:r>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234"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22843F51-1A30-417C-9760-1DE8ED24E29D}" type="slidenum">
              <a:rPr lang="en-US"/>
              <a:pPr/>
              <a:t>25</a:t>
            </a:fld>
            <a:endParaRPr lang="en-US"/>
          </a:p>
        </p:txBody>
      </p:sp>
      <p:sp>
        <p:nvSpPr>
          <p:cNvPr id="95235" name="Rectangle 2"/>
          <p:cNvSpPr>
            <a:spLocks noGrp="1" noChangeArrowheads="1"/>
          </p:cNvSpPr>
          <p:nvPr>
            <p:ph type="title"/>
          </p:nvPr>
        </p:nvSpPr>
        <p:spPr/>
        <p:txBody>
          <a:bodyPr/>
          <a:lstStyle/>
          <a:p>
            <a:pPr eaLnBrk="1" hangingPunct="1"/>
            <a:r>
              <a:rPr lang="en-US" smtClean="0"/>
              <a:t>Types of Credit Insurance </a:t>
            </a:r>
          </a:p>
        </p:txBody>
      </p:sp>
      <p:sp>
        <p:nvSpPr>
          <p:cNvPr id="95236" name="Rectangle 3"/>
          <p:cNvSpPr>
            <a:spLocks noGrp="1" noChangeArrowheads="1"/>
          </p:cNvSpPr>
          <p:nvPr>
            <p:ph type="body" idx="1"/>
          </p:nvPr>
        </p:nvSpPr>
        <p:spPr/>
        <p:txBody>
          <a:bodyPr/>
          <a:lstStyle/>
          <a:p>
            <a:pPr eaLnBrk="1" hangingPunct="1">
              <a:lnSpc>
                <a:spcPct val="80000"/>
              </a:lnSpc>
            </a:pPr>
            <a:r>
              <a:rPr lang="en-US" sz="2000" smtClean="0"/>
              <a:t>Insurance of bonds </a:t>
            </a:r>
          </a:p>
          <a:p>
            <a:pPr lvl="1" eaLnBrk="1" hangingPunct="1">
              <a:lnSpc>
                <a:spcPct val="80000"/>
              </a:lnSpc>
            </a:pPr>
            <a:r>
              <a:rPr lang="en-US" sz="1800" smtClean="0"/>
              <a:t>Issuing insurance against the default of credit instruments such as municipal bonds </a:t>
            </a:r>
          </a:p>
          <a:p>
            <a:pPr lvl="2" eaLnBrk="1" hangingPunct="1">
              <a:lnSpc>
                <a:spcPct val="80000"/>
              </a:lnSpc>
            </a:pPr>
            <a:r>
              <a:rPr lang="en-US" sz="1600" smtClean="0"/>
              <a:t>To improve the instrument’s investment quality and reduce interest costs </a:t>
            </a:r>
          </a:p>
          <a:p>
            <a:pPr eaLnBrk="1" hangingPunct="1">
              <a:lnSpc>
                <a:spcPct val="80000"/>
              </a:lnSpc>
            </a:pPr>
            <a:r>
              <a:rPr lang="en-US" sz="2000" smtClean="0"/>
              <a:t>Credit life and credit accident/sickness </a:t>
            </a:r>
          </a:p>
          <a:p>
            <a:pPr lvl="1" eaLnBrk="1" hangingPunct="1">
              <a:lnSpc>
                <a:spcPct val="80000"/>
              </a:lnSpc>
            </a:pPr>
            <a:r>
              <a:rPr lang="en-US" sz="1800" smtClean="0"/>
              <a:t>Credit life insurance </a:t>
            </a:r>
          </a:p>
          <a:p>
            <a:pPr lvl="2" eaLnBrk="1" hangingPunct="1">
              <a:lnSpc>
                <a:spcPct val="80000"/>
              </a:lnSpc>
            </a:pPr>
            <a:r>
              <a:rPr lang="en-US" sz="1600" smtClean="0"/>
              <a:t>Insurance against failure to pay a debt because of the death of the borrower </a:t>
            </a:r>
          </a:p>
          <a:p>
            <a:pPr eaLnBrk="1" hangingPunct="1">
              <a:lnSpc>
                <a:spcPct val="80000"/>
              </a:lnSpc>
            </a:pPr>
            <a:r>
              <a:rPr lang="en-US" sz="2000" smtClean="0"/>
              <a:t>Domestic merchandise credit insurance </a:t>
            </a:r>
          </a:p>
          <a:p>
            <a:pPr lvl="1" eaLnBrk="1" hangingPunct="1">
              <a:lnSpc>
                <a:spcPct val="80000"/>
              </a:lnSpc>
            </a:pPr>
            <a:r>
              <a:rPr lang="en-US" sz="1800" smtClean="0"/>
              <a:t>Insures against the insolvency of domestic debtors on credits arising out of the sale of merchandise on an unsecured basis </a:t>
            </a:r>
          </a:p>
          <a:p>
            <a:pPr eaLnBrk="1" hangingPunct="1">
              <a:lnSpc>
                <a:spcPct val="80000"/>
              </a:lnSpc>
            </a:pPr>
            <a:r>
              <a:rPr lang="en-US" sz="2000" smtClean="0"/>
              <a:t>Government credit insurance </a:t>
            </a:r>
          </a:p>
          <a:p>
            <a:pPr lvl="1" eaLnBrk="1" hangingPunct="1">
              <a:lnSpc>
                <a:spcPct val="80000"/>
              </a:lnSpc>
            </a:pPr>
            <a:r>
              <a:rPr lang="en-US" sz="1800" smtClean="0"/>
              <a:t>Deposit insurance program </a:t>
            </a:r>
          </a:p>
          <a:p>
            <a:pPr lvl="2" eaLnBrk="1" hangingPunct="1">
              <a:lnSpc>
                <a:spcPct val="80000"/>
              </a:lnSpc>
            </a:pPr>
            <a:r>
              <a:rPr lang="en-US" sz="1600" smtClean="0"/>
              <a:t>FDIC insures accounts held in insured institutions up to a maximum of $100,000</a:t>
            </a:r>
          </a:p>
          <a:p>
            <a:pPr lvl="1" eaLnBrk="1" hangingPunct="1">
              <a:lnSpc>
                <a:spcPct val="80000"/>
              </a:lnSpc>
            </a:pPr>
            <a:r>
              <a:rPr lang="en-US" sz="1800" smtClean="0"/>
              <a:t>Cash loan credit insurance </a:t>
            </a:r>
          </a:p>
          <a:p>
            <a:pPr lvl="2" eaLnBrk="1" hangingPunct="1">
              <a:lnSpc>
                <a:spcPct val="80000"/>
              </a:lnSpc>
            </a:pPr>
            <a:r>
              <a:rPr lang="en-US" sz="1600" smtClean="0"/>
              <a:t>Government agencies sponsor programs to insure cash loans made by banks to individuals and certain business enterprises that cannot obtain credit from other sources </a:t>
            </a:r>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8"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35F802DD-E5DE-4153-8572-F0196C3E1385}" type="slidenum">
              <a:rPr lang="en-US"/>
              <a:pPr/>
              <a:t>26</a:t>
            </a:fld>
            <a:endParaRPr lang="en-US"/>
          </a:p>
        </p:txBody>
      </p:sp>
      <p:sp>
        <p:nvSpPr>
          <p:cNvPr id="96259" name="Rectangle 2"/>
          <p:cNvSpPr>
            <a:spLocks noGrp="1" noChangeArrowheads="1"/>
          </p:cNvSpPr>
          <p:nvPr>
            <p:ph type="title"/>
          </p:nvPr>
        </p:nvSpPr>
        <p:spPr/>
        <p:txBody>
          <a:bodyPr/>
          <a:lstStyle/>
          <a:p>
            <a:pPr eaLnBrk="1" hangingPunct="1"/>
            <a:r>
              <a:rPr lang="en-US" smtClean="0"/>
              <a:t>Title Insurance </a:t>
            </a:r>
          </a:p>
        </p:txBody>
      </p:sp>
      <p:sp>
        <p:nvSpPr>
          <p:cNvPr id="96260" name="Rectangle 3"/>
          <p:cNvSpPr>
            <a:spLocks noGrp="1" noChangeArrowheads="1"/>
          </p:cNvSpPr>
          <p:nvPr>
            <p:ph type="body" idx="1"/>
          </p:nvPr>
        </p:nvSpPr>
        <p:spPr/>
        <p:txBody>
          <a:bodyPr/>
          <a:lstStyle/>
          <a:p>
            <a:pPr eaLnBrk="1" hangingPunct="1">
              <a:lnSpc>
                <a:spcPct val="90000"/>
              </a:lnSpc>
            </a:pPr>
            <a:r>
              <a:rPr lang="en-US" sz="2400" smtClean="0"/>
              <a:t>A device by which the purchaser of real estate may be protected against losses in case it develops that the title obtained is not legitimate or can be made legitimate only after certain payments are made </a:t>
            </a:r>
          </a:p>
          <a:p>
            <a:pPr eaLnBrk="1" hangingPunct="1">
              <a:lnSpc>
                <a:spcPct val="90000"/>
              </a:lnSpc>
            </a:pPr>
            <a:r>
              <a:rPr lang="en-US" sz="2400" smtClean="0"/>
              <a:t>Defects in titles may stem from sources such as </a:t>
            </a:r>
          </a:p>
          <a:p>
            <a:pPr lvl="1" eaLnBrk="1" hangingPunct="1">
              <a:lnSpc>
                <a:spcPct val="90000"/>
              </a:lnSpc>
            </a:pPr>
            <a:r>
              <a:rPr lang="en-US" sz="2000" smtClean="0"/>
              <a:t>Forgery of titles, forgery of public records, invalid or undiscovered wills, defective probate procedures, faulty real estate transfers </a:t>
            </a:r>
          </a:p>
          <a:p>
            <a:pPr eaLnBrk="1" hangingPunct="1">
              <a:lnSpc>
                <a:spcPct val="90000"/>
              </a:lnSpc>
            </a:pPr>
            <a:r>
              <a:rPr lang="en-US" sz="2400" smtClean="0"/>
              <a:t>A person may occupy real property for years only to find that the one who conveyed the title was not the rightful owner </a:t>
            </a:r>
          </a:p>
          <a:p>
            <a:pPr eaLnBrk="1" hangingPunct="1">
              <a:lnSpc>
                <a:spcPct val="90000"/>
              </a:lnSpc>
            </a:pPr>
            <a:r>
              <a:rPr lang="en-US" sz="2400" smtClean="0"/>
              <a:t>If the title is defective, title insurance does not guarantee possession of the property </a:t>
            </a:r>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7282"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FD73CB7-7BC0-4D1D-A9DF-AE2BF7663038}" type="slidenum">
              <a:rPr lang="en-US"/>
              <a:pPr/>
              <a:t>27</a:t>
            </a:fld>
            <a:endParaRPr lang="en-US"/>
          </a:p>
        </p:txBody>
      </p:sp>
      <p:sp>
        <p:nvSpPr>
          <p:cNvPr id="97283" name="Rectangle 2"/>
          <p:cNvSpPr>
            <a:spLocks noGrp="1" noChangeArrowheads="1"/>
          </p:cNvSpPr>
          <p:nvPr>
            <p:ph type="title"/>
          </p:nvPr>
        </p:nvSpPr>
        <p:spPr/>
        <p:txBody>
          <a:bodyPr/>
          <a:lstStyle/>
          <a:p>
            <a:pPr eaLnBrk="1" hangingPunct="1"/>
            <a:r>
              <a:rPr lang="en-US" smtClean="0"/>
              <a:t>The Title Insurance Contract </a:t>
            </a:r>
          </a:p>
        </p:txBody>
      </p:sp>
      <p:sp>
        <p:nvSpPr>
          <p:cNvPr id="97284" name="Rectangle 3"/>
          <p:cNvSpPr>
            <a:spLocks noGrp="1" noChangeArrowheads="1"/>
          </p:cNvSpPr>
          <p:nvPr>
            <p:ph type="body" idx="1"/>
          </p:nvPr>
        </p:nvSpPr>
        <p:spPr/>
        <p:txBody>
          <a:bodyPr/>
          <a:lstStyle/>
          <a:p>
            <a:pPr eaLnBrk="1" hangingPunct="1">
              <a:lnSpc>
                <a:spcPct val="90000"/>
              </a:lnSpc>
            </a:pPr>
            <a:r>
              <a:rPr lang="en-US" smtClean="0"/>
              <a:t>No standard title insurance contract exists </a:t>
            </a:r>
          </a:p>
          <a:p>
            <a:pPr lvl="1" eaLnBrk="1" hangingPunct="1">
              <a:lnSpc>
                <a:spcPct val="90000"/>
              </a:lnSpc>
            </a:pPr>
            <a:r>
              <a:rPr lang="en-US" smtClean="0"/>
              <a:t>But the general form of the insuring clause is fairly uniform </a:t>
            </a:r>
          </a:p>
          <a:p>
            <a:pPr eaLnBrk="1" hangingPunct="1">
              <a:lnSpc>
                <a:spcPct val="90000"/>
              </a:lnSpc>
            </a:pPr>
            <a:r>
              <a:rPr lang="en-US" smtClean="0"/>
              <a:t>The insurer agrees to indemnify the owner against any loss suffered </a:t>
            </a:r>
          </a:p>
          <a:p>
            <a:pPr lvl="1" eaLnBrk="1" hangingPunct="1">
              <a:lnSpc>
                <a:spcPct val="90000"/>
              </a:lnSpc>
            </a:pPr>
            <a:r>
              <a:rPr lang="en-US" smtClean="0"/>
              <a:t>“By reason of the marketability of the title of the insured to or in said premises or … from all loss and damage by reason of liens, encumbrances, defects, objections, estates, and interests, except those listed in schedule B”</a:t>
            </a:r>
          </a:p>
          <a:p>
            <a:pPr lvl="2" eaLnBrk="1" hangingPunct="1">
              <a:lnSpc>
                <a:spcPct val="90000"/>
              </a:lnSpc>
            </a:pPr>
            <a:r>
              <a:rPr lang="en-US" smtClean="0"/>
              <a:t>Schedule B is a separate endorsement which lists all title defects or rights in the property found during the title search </a:t>
            </a:r>
          </a:p>
        </p:txBody>
      </p:sp>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8306"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9F7DC0D2-BEBA-4675-A848-4640170C6547}" type="slidenum">
              <a:rPr lang="en-US"/>
              <a:pPr/>
              <a:t>28</a:t>
            </a:fld>
            <a:endParaRPr lang="en-US"/>
          </a:p>
        </p:txBody>
      </p:sp>
      <p:sp>
        <p:nvSpPr>
          <p:cNvPr id="98307" name="Rectangle 2"/>
          <p:cNvSpPr>
            <a:spLocks noGrp="1" noChangeArrowheads="1"/>
          </p:cNvSpPr>
          <p:nvPr>
            <p:ph type="title"/>
          </p:nvPr>
        </p:nvSpPr>
        <p:spPr/>
        <p:txBody>
          <a:bodyPr/>
          <a:lstStyle/>
          <a:p>
            <a:pPr eaLnBrk="1" hangingPunct="1"/>
            <a:r>
              <a:rPr lang="en-US" smtClean="0"/>
              <a:t>The Title Insurance Contract</a:t>
            </a:r>
          </a:p>
        </p:txBody>
      </p:sp>
      <p:sp>
        <p:nvSpPr>
          <p:cNvPr id="98308" name="Rectangle 3"/>
          <p:cNvSpPr>
            <a:spLocks noGrp="1" noChangeArrowheads="1"/>
          </p:cNvSpPr>
          <p:nvPr>
            <p:ph type="body" idx="1"/>
          </p:nvPr>
        </p:nvSpPr>
        <p:spPr/>
        <p:txBody>
          <a:bodyPr/>
          <a:lstStyle/>
          <a:p>
            <a:pPr eaLnBrk="1" hangingPunct="1">
              <a:lnSpc>
                <a:spcPct val="90000"/>
              </a:lnSpc>
            </a:pPr>
            <a:r>
              <a:rPr lang="en-US" sz="2400" smtClean="0"/>
              <a:t>Defense </a:t>
            </a:r>
          </a:p>
          <a:p>
            <a:pPr lvl="1" eaLnBrk="1" hangingPunct="1">
              <a:lnSpc>
                <a:spcPct val="90000"/>
              </a:lnSpc>
            </a:pPr>
            <a:r>
              <a:rPr lang="en-US" sz="2000" smtClean="0"/>
              <a:t>Under the typical policy, the insurer agrees to defend the insured in any legal proceedings brought against the insured concerning the title </a:t>
            </a:r>
          </a:p>
          <a:p>
            <a:pPr lvl="2" eaLnBrk="1" hangingPunct="1">
              <a:lnSpc>
                <a:spcPct val="90000"/>
              </a:lnSpc>
            </a:pPr>
            <a:r>
              <a:rPr lang="en-US" sz="1800" smtClean="0"/>
              <a:t>Assuming that the action involves a source of loss not excluded under the contract </a:t>
            </a:r>
          </a:p>
          <a:p>
            <a:pPr lvl="1" eaLnBrk="1" hangingPunct="1">
              <a:lnSpc>
                <a:spcPct val="90000"/>
              </a:lnSpc>
            </a:pPr>
            <a:r>
              <a:rPr lang="en-US" sz="2000" smtClean="0"/>
              <a:t>The insured is required to notify the insurer of any such proceedings and to cooperate in any legal action by the insurer </a:t>
            </a:r>
          </a:p>
          <a:p>
            <a:pPr eaLnBrk="1" hangingPunct="1">
              <a:lnSpc>
                <a:spcPct val="90000"/>
              </a:lnSpc>
            </a:pPr>
            <a:r>
              <a:rPr lang="en-US" sz="2400" smtClean="0"/>
              <a:t>Premium </a:t>
            </a:r>
          </a:p>
          <a:p>
            <a:pPr lvl="1" eaLnBrk="1" hangingPunct="1">
              <a:lnSpc>
                <a:spcPct val="90000"/>
              </a:lnSpc>
            </a:pPr>
            <a:r>
              <a:rPr lang="en-US" sz="2000" smtClean="0"/>
              <a:t>Paid only once, and it keeps the policy in force for the named insured for an indefinite period </a:t>
            </a:r>
          </a:p>
          <a:p>
            <a:pPr lvl="1" eaLnBrk="1" hangingPunct="1">
              <a:lnSpc>
                <a:spcPct val="90000"/>
              </a:lnSpc>
            </a:pPr>
            <a:r>
              <a:rPr lang="en-US" sz="2000" smtClean="0"/>
              <a:t>If the property is transferred, a new premium must be paid for the protection of the new purchaser </a:t>
            </a:r>
          </a:p>
          <a:p>
            <a:pPr lvl="2" eaLnBrk="1" hangingPunct="1">
              <a:lnSpc>
                <a:spcPct val="90000"/>
              </a:lnSpc>
            </a:pPr>
            <a:r>
              <a:rPr lang="en-US" sz="1800" smtClean="0"/>
              <a:t>The old policy is not assignable to the new buyer </a:t>
            </a:r>
          </a:p>
        </p:txBody>
      </p:sp>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330"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A9E60E1-24CA-4693-BD44-D4823C0528EF}" type="slidenum">
              <a:rPr lang="en-US"/>
              <a:pPr/>
              <a:t>29</a:t>
            </a:fld>
            <a:endParaRPr lang="en-US"/>
          </a:p>
        </p:txBody>
      </p:sp>
      <p:sp>
        <p:nvSpPr>
          <p:cNvPr id="99331" name="Rectangle 2"/>
          <p:cNvSpPr>
            <a:spLocks noGrp="1" noChangeArrowheads="1"/>
          </p:cNvSpPr>
          <p:nvPr>
            <p:ph type="title"/>
          </p:nvPr>
        </p:nvSpPr>
        <p:spPr/>
        <p:txBody>
          <a:bodyPr/>
          <a:lstStyle/>
          <a:p>
            <a:pPr eaLnBrk="1" hangingPunct="1"/>
            <a:r>
              <a:rPr lang="en-US" smtClean="0"/>
              <a:t>Glass Coverage Form </a:t>
            </a:r>
          </a:p>
        </p:txBody>
      </p:sp>
      <p:sp>
        <p:nvSpPr>
          <p:cNvPr id="99332" name="Rectangle 3"/>
          <p:cNvSpPr>
            <a:spLocks noGrp="1" noChangeArrowheads="1"/>
          </p:cNvSpPr>
          <p:nvPr>
            <p:ph type="body" idx="1"/>
          </p:nvPr>
        </p:nvSpPr>
        <p:spPr/>
        <p:txBody>
          <a:bodyPr/>
          <a:lstStyle/>
          <a:p>
            <a:pPr eaLnBrk="1" hangingPunct="1">
              <a:lnSpc>
                <a:spcPct val="90000"/>
              </a:lnSpc>
            </a:pPr>
            <a:r>
              <a:rPr lang="en-US" smtClean="0"/>
              <a:t>Plate glass has assumed great significance in modern architecture </a:t>
            </a:r>
          </a:p>
          <a:p>
            <a:pPr lvl="1" eaLnBrk="1" hangingPunct="1">
              <a:lnSpc>
                <a:spcPct val="90000"/>
              </a:lnSpc>
            </a:pPr>
            <a:r>
              <a:rPr lang="en-US" smtClean="0"/>
              <a:t>Not only as protection against the elements but also because of its advertising value </a:t>
            </a:r>
          </a:p>
          <a:p>
            <a:pPr eaLnBrk="1" hangingPunct="1">
              <a:lnSpc>
                <a:spcPct val="90000"/>
              </a:lnSpc>
            </a:pPr>
            <a:r>
              <a:rPr lang="en-US" smtClean="0"/>
              <a:t>The BPP with the special causes of loss form does provide coverage for glass as does the BOP</a:t>
            </a:r>
          </a:p>
          <a:p>
            <a:pPr lvl="1" eaLnBrk="1" hangingPunct="1">
              <a:lnSpc>
                <a:spcPct val="90000"/>
              </a:lnSpc>
            </a:pPr>
            <a:r>
              <a:rPr lang="en-US" smtClean="0"/>
              <a:t>However all three causes of loss forms in the BPP have limitations that may make separate glass coverage necessary </a:t>
            </a:r>
          </a:p>
          <a:p>
            <a:pPr eaLnBrk="1" hangingPunct="1">
              <a:lnSpc>
                <a:spcPct val="90000"/>
              </a:lnSpc>
              <a:buFontTx/>
              <a:buNone/>
            </a:pPr>
            <a:endParaRPr lang="en-US" smtClean="0"/>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6"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ACE9BB58-12DB-4363-AB31-391B46A236EC}" type="slidenum">
              <a:rPr lang="en-US"/>
              <a:pPr/>
              <a:t>3</a:t>
            </a:fld>
            <a:endParaRPr lang="en-US"/>
          </a:p>
        </p:txBody>
      </p:sp>
      <p:sp>
        <p:nvSpPr>
          <p:cNvPr id="72707" name="Rectangle 2"/>
          <p:cNvSpPr>
            <a:spLocks noGrp="1" noChangeArrowheads="1"/>
          </p:cNvSpPr>
          <p:nvPr>
            <p:ph type="title"/>
          </p:nvPr>
        </p:nvSpPr>
        <p:spPr/>
        <p:txBody>
          <a:bodyPr/>
          <a:lstStyle/>
          <a:p>
            <a:pPr eaLnBrk="1" hangingPunct="1"/>
            <a:r>
              <a:rPr lang="en-US" smtClean="0"/>
              <a:t>Major Types of Coverage</a:t>
            </a:r>
          </a:p>
        </p:txBody>
      </p:sp>
      <p:sp>
        <p:nvSpPr>
          <p:cNvPr id="72708" name="Rectangle 3"/>
          <p:cNvSpPr>
            <a:spLocks noGrp="1" noChangeArrowheads="1"/>
          </p:cNvSpPr>
          <p:nvPr>
            <p:ph type="body" idx="1"/>
          </p:nvPr>
        </p:nvSpPr>
        <p:spPr/>
        <p:txBody>
          <a:bodyPr/>
          <a:lstStyle/>
          <a:p>
            <a:pPr eaLnBrk="1" hangingPunct="1"/>
            <a:r>
              <a:rPr lang="en-US" smtClean="0"/>
              <a:t>Hull policies </a:t>
            </a:r>
          </a:p>
          <a:p>
            <a:pPr lvl="1" eaLnBrk="1" hangingPunct="1"/>
            <a:r>
              <a:rPr lang="en-US" smtClean="0"/>
              <a:t>May cover the ship only during a given period of time </a:t>
            </a:r>
          </a:p>
          <a:p>
            <a:pPr lvl="1" eaLnBrk="1" hangingPunct="1"/>
            <a:r>
              <a:rPr lang="en-US" smtClean="0"/>
              <a:t>Commonly subject to geographical limits </a:t>
            </a:r>
          </a:p>
          <a:p>
            <a:pPr lvl="1" eaLnBrk="1" hangingPunct="1"/>
            <a:r>
              <a:rPr lang="en-US" smtClean="0"/>
              <a:t>May cover builders’ risk while the vessel is being constructed </a:t>
            </a:r>
          </a:p>
          <a:p>
            <a:pPr eaLnBrk="1" hangingPunct="1"/>
            <a:r>
              <a:rPr lang="en-US" smtClean="0"/>
              <a:t>Cargo policies </a:t>
            </a:r>
          </a:p>
          <a:p>
            <a:pPr lvl="1" eaLnBrk="1" hangingPunct="1"/>
            <a:r>
              <a:rPr lang="en-US" smtClean="0"/>
              <a:t>May be written to cover losses only during a specified voyage or on an open basis </a:t>
            </a: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0354"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3203D4FC-C1C3-41DF-86FE-298AE9C3B09C}" type="slidenum">
              <a:rPr lang="en-US"/>
              <a:pPr/>
              <a:t>30</a:t>
            </a:fld>
            <a:endParaRPr lang="en-US"/>
          </a:p>
        </p:txBody>
      </p:sp>
      <p:sp>
        <p:nvSpPr>
          <p:cNvPr id="100355" name="Rectangle 2"/>
          <p:cNvSpPr>
            <a:spLocks noGrp="1" noChangeArrowheads="1"/>
          </p:cNvSpPr>
          <p:nvPr>
            <p:ph type="title"/>
          </p:nvPr>
        </p:nvSpPr>
        <p:spPr/>
        <p:txBody>
          <a:bodyPr/>
          <a:lstStyle/>
          <a:p>
            <a:pPr eaLnBrk="1" hangingPunct="1"/>
            <a:r>
              <a:rPr lang="en-US" smtClean="0"/>
              <a:t>Glass Coverage Form</a:t>
            </a:r>
          </a:p>
        </p:txBody>
      </p:sp>
      <p:sp>
        <p:nvSpPr>
          <p:cNvPr id="100356" name="Rectangle 3"/>
          <p:cNvSpPr>
            <a:spLocks noGrp="1" noChangeArrowheads="1"/>
          </p:cNvSpPr>
          <p:nvPr>
            <p:ph type="body" idx="1"/>
          </p:nvPr>
        </p:nvSpPr>
        <p:spPr/>
        <p:txBody>
          <a:bodyPr/>
          <a:lstStyle/>
          <a:p>
            <a:pPr eaLnBrk="1" hangingPunct="1">
              <a:lnSpc>
                <a:spcPct val="80000"/>
              </a:lnSpc>
            </a:pPr>
            <a:r>
              <a:rPr lang="en-US" sz="2000" smtClean="0"/>
              <a:t>A comprehensive glass policy provides a place in the declarations for a detailed description of each plate of glass, the value of lettering and ornamentation, the position of the plate in the building, and its size </a:t>
            </a:r>
          </a:p>
          <a:p>
            <a:pPr eaLnBrk="1" hangingPunct="1">
              <a:lnSpc>
                <a:spcPct val="80000"/>
              </a:lnSpc>
            </a:pPr>
            <a:r>
              <a:rPr lang="en-US" sz="2000" smtClean="0"/>
              <a:t>The insuring clause indicates that the insurer agrees to pay for </a:t>
            </a:r>
          </a:p>
          <a:p>
            <a:pPr lvl="1" eaLnBrk="1" hangingPunct="1">
              <a:lnSpc>
                <a:spcPct val="80000"/>
              </a:lnSpc>
            </a:pPr>
            <a:r>
              <a:rPr lang="en-US" sz="1800" smtClean="0"/>
              <a:t>Damage to the glass and its lettering or ornamentation by breakage of the glass or by chemicals accidentally or maliciously applied </a:t>
            </a:r>
          </a:p>
          <a:p>
            <a:pPr lvl="1" eaLnBrk="1" hangingPunct="1">
              <a:lnSpc>
                <a:spcPct val="80000"/>
              </a:lnSpc>
            </a:pPr>
            <a:r>
              <a:rPr lang="en-US" sz="1800" smtClean="0"/>
              <a:t>The repair or replacement of frames when necessary </a:t>
            </a:r>
          </a:p>
          <a:p>
            <a:pPr lvl="1" eaLnBrk="1" hangingPunct="1">
              <a:lnSpc>
                <a:spcPct val="80000"/>
              </a:lnSpc>
            </a:pPr>
            <a:r>
              <a:rPr lang="en-US" sz="1800" smtClean="0"/>
              <a:t>The installation of temporary plates or the boarding up of windows when necessary </a:t>
            </a:r>
          </a:p>
          <a:p>
            <a:pPr lvl="1" eaLnBrk="1" hangingPunct="1">
              <a:lnSpc>
                <a:spcPct val="80000"/>
              </a:lnSpc>
            </a:pPr>
            <a:r>
              <a:rPr lang="en-US" sz="1800" smtClean="0"/>
              <a:t>The removal or replacement of any obstructions made necessary in replacing the class </a:t>
            </a:r>
          </a:p>
          <a:p>
            <a:pPr eaLnBrk="1" hangingPunct="1">
              <a:lnSpc>
                <a:spcPct val="80000"/>
              </a:lnSpc>
            </a:pPr>
            <a:r>
              <a:rPr lang="en-US" sz="2000" smtClean="0"/>
              <a:t>No dollar amount of liability is stated </a:t>
            </a:r>
          </a:p>
          <a:p>
            <a:pPr eaLnBrk="1" hangingPunct="1">
              <a:lnSpc>
                <a:spcPct val="80000"/>
              </a:lnSpc>
            </a:pPr>
            <a:r>
              <a:rPr lang="en-US" sz="2000" smtClean="0"/>
              <a:t>It is the practice of insurers to replace the glass insured under the policy and to do so immediately after the loss</a:t>
            </a:r>
          </a:p>
          <a:p>
            <a:pPr lvl="1" eaLnBrk="1" hangingPunct="1">
              <a:lnSpc>
                <a:spcPct val="80000"/>
              </a:lnSpc>
            </a:pPr>
            <a:r>
              <a:rPr lang="en-US" sz="1800" smtClean="0"/>
              <a:t>Insurance on the replacement glass continues as before without extra premiums </a:t>
            </a:r>
          </a:p>
        </p:txBody>
      </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378"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67F83D6-1247-4EE7-A2A8-CCCBC6E87624}" type="slidenum">
              <a:rPr lang="en-US"/>
              <a:pPr/>
              <a:t>31</a:t>
            </a:fld>
            <a:endParaRPr lang="en-US"/>
          </a:p>
        </p:txBody>
      </p:sp>
      <p:sp>
        <p:nvSpPr>
          <p:cNvPr id="101379" name="Rectangle 2"/>
          <p:cNvSpPr>
            <a:spLocks noGrp="1" noChangeArrowheads="1"/>
          </p:cNvSpPr>
          <p:nvPr>
            <p:ph type="title"/>
          </p:nvPr>
        </p:nvSpPr>
        <p:spPr/>
        <p:txBody>
          <a:bodyPr/>
          <a:lstStyle/>
          <a:p>
            <a:pPr eaLnBrk="1" hangingPunct="1"/>
            <a:r>
              <a:rPr lang="en-US" smtClean="0"/>
              <a:t>Crime </a:t>
            </a:r>
          </a:p>
        </p:txBody>
      </p:sp>
      <p:sp>
        <p:nvSpPr>
          <p:cNvPr id="101380" name="Rectangle 3"/>
          <p:cNvSpPr>
            <a:spLocks noGrp="1" noChangeArrowheads="1"/>
          </p:cNvSpPr>
          <p:nvPr>
            <p:ph type="body" idx="1"/>
          </p:nvPr>
        </p:nvSpPr>
        <p:spPr/>
        <p:txBody>
          <a:bodyPr/>
          <a:lstStyle/>
          <a:p>
            <a:pPr eaLnBrk="1" hangingPunct="1">
              <a:lnSpc>
                <a:spcPct val="90000"/>
              </a:lnSpc>
            </a:pPr>
            <a:r>
              <a:rPr lang="en-US" smtClean="0"/>
              <a:t>Crime against property in the United States is one of the most serious and most underinsured perils </a:t>
            </a:r>
          </a:p>
          <a:p>
            <a:pPr eaLnBrk="1" hangingPunct="1">
              <a:lnSpc>
                <a:spcPct val="90000"/>
              </a:lnSpc>
            </a:pPr>
            <a:r>
              <a:rPr lang="en-US" smtClean="0"/>
              <a:t>It is estimated that less than 10% of loss to property from ordinary crime is insured </a:t>
            </a:r>
          </a:p>
          <a:p>
            <a:pPr eaLnBrk="1" hangingPunct="1">
              <a:lnSpc>
                <a:spcPct val="90000"/>
              </a:lnSpc>
            </a:pPr>
            <a:r>
              <a:rPr lang="en-US" smtClean="0"/>
              <a:t>The problem has become so serious in recent years that the Federal Government has entered the field of burglary and robbery insurance</a:t>
            </a:r>
          </a:p>
        </p:txBody>
      </p:sp>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02"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75B7B7C-7AFA-40BD-B44A-B60397C7983C}" type="slidenum">
              <a:rPr lang="en-US"/>
              <a:pPr/>
              <a:t>32</a:t>
            </a:fld>
            <a:endParaRPr lang="en-US"/>
          </a:p>
        </p:txBody>
      </p:sp>
      <p:sp>
        <p:nvSpPr>
          <p:cNvPr id="102403" name="Rectangle 2"/>
          <p:cNvSpPr>
            <a:spLocks noGrp="1" noChangeArrowheads="1"/>
          </p:cNvSpPr>
          <p:nvPr>
            <p:ph type="title"/>
          </p:nvPr>
        </p:nvSpPr>
        <p:spPr/>
        <p:txBody>
          <a:bodyPr/>
          <a:lstStyle/>
          <a:p>
            <a:pPr eaLnBrk="1" hangingPunct="1"/>
            <a:r>
              <a:rPr lang="en-US" smtClean="0"/>
              <a:t>Crime Insurance and Bonds </a:t>
            </a:r>
          </a:p>
        </p:txBody>
      </p:sp>
      <p:sp>
        <p:nvSpPr>
          <p:cNvPr id="102404" name="Rectangle 3"/>
          <p:cNvSpPr>
            <a:spLocks noGrp="1" noChangeArrowheads="1"/>
          </p:cNvSpPr>
          <p:nvPr>
            <p:ph type="body" idx="1"/>
          </p:nvPr>
        </p:nvSpPr>
        <p:spPr/>
        <p:txBody>
          <a:bodyPr/>
          <a:lstStyle/>
          <a:p>
            <a:pPr eaLnBrk="1" hangingPunct="1"/>
            <a:r>
              <a:rPr lang="en-US" smtClean="0"/>
              <a:t>Surety bonds and fidelity bonds </a:t>
            </a:r>
          </a:p>
          <a:p>
            <a:pPr lvl="1" eaLnBrk="1" hangingPunct="1"/>
            <a:r>
              <a:rPr lang="en-US" smtClean="0"/>
              <a:t>Provide guarantees against loss through the dishonesty or incapacity of individuals who are trusted with money or other property and who violate this trust </a:t>
            </a:r>
          </a:p>
          <a:p>
            <a:pPr eaLnBrk="1" hangingPunct="1"/>
            <a:r>
              <a:rPr lang="en-US" smtClean="0"/>
              <a:t>Theft insurance </a:t>
            </a:r>
          </a:p>
          <a:p>
            <a:pPr lvl="1" eaLnBrk="1" hangingPunct="1"/>
            <a:r>
              <a:rPr lang="en-US" smtClean="0"/>
              <a:t>Provides coverage against a loss through stealing by individuals who are not in a position of trust</a:t>
            </a:r>
          </a:p>
        </p:txBody>
      </p:sp>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426"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A4BDB9D4-77A7-464A-B4E2-03E28A4D014C}" type="slidenum">
              <a:rPr lang="en-US"/>
              <a:pPr/>
              <a:t>33</a:t>
            </a:fld>
            <a:endParaRPr lang="en-US"/>
          </a:p>
        </p:txBody>
      </p:sp>
      <p:sp>
        <p:nvSpPr>
          <p:cNvPr id="103427" name="Rectangle 2"/>
          <p:cNvSpPr>
            <a:spLocks noGrp="1" noChangeArrowheads="1"/>
          </p:cNvSpPr>
          <p:nvPr>
            <p:ph type="title"/>
          </p:nvPr>
        </p:nvSpPr>
        <p:spPr/>
        <p:txBody>
          <a:bodyPr/>
          <a:lstStyle/>
          <a:p>
            <a:pPr eaLnBrk="1" hangingPunct="1"/>
            <a:r>
              <a:rPr lang="en-US" smtClean="0"/>
              <a:t>Insurance vs Bonding </a:t>
            </a:r>
          </a:p>
        </p:txBody>
      </p:sp>
      <p:sp>
        <p:nvSpPr>
          <p:cNvPr id="103428" name="Rectangle 3"/>
          <p:cNvSpPr>
            <a:spLocks noGrp="1" noChangeArrowheads="1"/>
          </p:cNvSpPr>
          <p:nvPr>
            <p:ph type="body" idx="1"/>
          </p:nvPr>
        </p:nvSpPr>
        <p:spPr/>
        <p:txBody>
          <a:bodyPr/>
          <a:lstStyle/>
          <a:p>
            <a:pPr eaLnBrk="1" hangingPunct="1"/>
            <a:r>
              <a:rPr lang="en-US" smtClean="0"/>
              <a:t>Bond </a:t>
            </a:r>
          </a:p>
          <a:p>
            <a:pPr lvl="1" eaLnBrk="1" hangingPunct="1"/>
            <a:r>
              <a:rPr lang="en-US" smtClean="0"/>
              <a:t>A legal instrument whereby one party (the surety) agrees to reimburse another party (the obligee) </a:t>
            </a:r>
          </a:p>
          <a:p>
            <a:pPr lvl="2" eaLnBrk="1" hangingPunct="1"/>
            <a:r>
              <a:rPr lang="en-US" smtClean="0"/>
              <a:t>Should this person suffer a loss because of some failure by the person bonded (the the principal or obligor)</a:t>
            </a:r>
          </a:p>
          <a:p>
            <a:pPr lvl="1" eaLnBrk="1" hangingPunct="1"/>
            <a:r>
              <a:rPr lang="en-US" smtClean="0"/>
              <a:t>If a contractor furnishes a bond to the owner of a building </a:t>
            </a:r>
          </a:p>
          <a:p>
            <a:pPr lvl="2" eaLnBrk="1" hangingPunct="1"/>
            <a:r>
              <a:rPr lang="en-US" smtClean="0"/>
              <a:t>The surety will reimburse the owner if the contractor fails to perform as agreed and thereby causes a loss to the owner </a:t>
            </a:r>
          </a:p>
          <a:p>
            <a:pPr lvl="1" eaLnBrk="1" hangingPunct="1"/>
            <a:endParaRPr lang="en-US" smtClean="0"/>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50"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6C26004B-3B41-46BE-9286-6D7455C55127}" type="slidenum">
              <a:rPr lang="en-US"/>
              <a:pPr/>
              <a:t>34</a:t>
            </a:fld>
            <a:endParaRPr lang="en-US"/>
          </a:p>
        </p:txBody>
      </p:sp>
      <p:sp>
        <p:nvSpPr>
          <p:cNvPr id="104451" name="Rectangle 2"/>
          <p:cNvSpPr>
            <a:spLocks noGrp="1" noChangeArrowheads="1"/>
          </p:cNvSpPr>
          <p:nvPr>
            <p:ph type="title"/>
          </p:nvPr>
        </p:nvSpPr>
        <p:spPr/>
        <p:txBody>
          <a:bodyPr/>
          <a:lstStyle/>
          <a:p>
            <a:pPr eaLnBrk="1" hangingPunct="1"/>
            <a:r>
              <a:rPr lang="en-US" smtClean="0"/>
              <a:t>Insurance vs Bonding</a:t>
            </a:r>
          </a:p>
        </p:txBody>
      </p:sp>
      <p:sp>
        <p:nvSpPr>
          <p:cNvPr id="104452" name="Rectangle 3"/>
          <p:cNvSpPr>
            <a:spLocks noGrp="1" noChangeArrowheads="1"/>
          </p:cNvSpPr>
          <p:nvPr>
            <p:ph type="body" idx="1"/>
          </p:nvPr>
        </p:nvSpPr>
        <p:spPr/>
        <p:txBody>
          <a:bodyPr/>
          <a:lstStyle/>
          <a:p>
            <a:pPr eaLnBrk="1" hangingPunct="1">
              <a:lnSpc>
                <a:spcPct val="80000"/>
              </a:lnSpc>
            </a:pPr>
            <a:r>
              <a:rPr lang="en-US" sz="2000" smtClean="0"/>
              <a:t>A bond may appear to be a contract of insurance, but some important differences should be considered </a:t>
            </a:r>
          </a:p>
          <a:p>
            <a:pPr lvl="1" eaLnBrk="1" hangingPunct="1">
              <a:lnSpc>
                <a:spcPct val="80000"/>
              </a:lnSpc>
            </a:pPr>
            <a:r>
              <a:rPr lang="en-US" sz="1800" smtClean="0"/>
              <a:t>In bonding, the surety sees as its basic function the lending of credit for a premium </a:t>
            </a:r>
          </a:p>
          <a:p>
            <a:pPr lvl="2" eaLnBrk="1" hangingPunct="1">
              <a:lnSpc>
                <a:spcPct val="80000"/>
              </a:lnSpc>
            </a:pPr>
            <a:r>
              <a:rPr lang="en-US" sz="1600" smtClean="0"/>
              <a:t>It expects no losses and reserves the legal right to collect from the defaulting principal </a:t>
            </a:r>
          </a:p>
          <a:p>
            <a:pPr lvl="1" eaLnBrk="1" hangingPunct="1">
              <a:lnSpc>
                <a:spcPct val="80000"/>
              </a:lnSpc>
            </a:pPr>
            <a:r>
              <a:rPr lang="en-US" sz="1800" smtClean="0"/>
              <a:t>The nature of the risk is different </a:t>
            </a:r>
          </a:p>
          <a:p>
            <a:pPr lvl="2" eaLnBrk="1" hangingPunct="1">
              <a:lnSpc>
                <a:spcPct val="80000"/>
              </a:lnSpc>
            </a:pPr>
            <a:r>
              <a:rPr lang="en-US" sz="1600" smtClean="0"/>
              <a:t>Usually a bond guarantees the honesty of an individual and the capacity and ability of that individual to perform </a:t>
            </a:r>
          </a:p>
          <a:p>
            <a:pPr lvl="1" eaLnBrk="1" hangingPunct="1">
              <a:lnSpc>
                <a:spcPct val="80000"/>
              </a:lnSpc>
            </a:pPr>
            <a:r>
              <a:rPr lang="en-US" sz="1800" smtClean="0"/>
              <a:t>In bonding, if the principal defaults and the surety makes good to the obligee</a:t>
            </a:r>
          </a:p>
          <a:p>
            <a:pPr lvl="2" eaLnBrk="1" hangingPunct="1">
              <a:lnSpc>
                <a:spcPct val="80000"/>
              </a:lnSpc>
            </a:pPr>
            <a:r>
              <a:rPr lang="en-US" sz="1600" smtClean="0"/>
              <a:t>The surety enjoys the legal right to attempt to collect for its loss from the principal </a:t>
            </a:r>
          </a:p>
          <a:p>
            <a:pPr lvl="1" eaLnBrk="1" hangingPunct="1">
              <a:lnSpc>
                <a:spcPct val="80000"/>
              </a:lnSpc>
            </a:pPr>
            <a:r>
              <a:rPr lang="en-US" sz="1800" smtClean="0"/>
              <a:t>The bonding contract involves three primary parties </a:t>
            </a:r>
          </a:p>
          <a:p>
            <a:pPr lvl="2" eaLnBrk="1" hangingPunct="1">
              <a:lnSpc>
                <a:spcPct val="80000"/>
              </a:lnSpc>
            </a:pPr>
            <a:r>
              <a:rPr lang="en-US" sz="1600" smtClean="0"/>
              <a:t>Whereas the insurance contract normally involves only two </a:t>
            </a:r>
          </a:p>
          <a:p>
            <a:pPr lvl="1" eaLnBrk="1" hangingPunct="1">
              <a:lnSpc>
                <a:spcPct val="80000"/>
              </a:lnSpc>
            </a:pPr>
            <a:r>
              <a:rPr lang="en-US" sz="1800" smtClean="0"/>
              <a:t>In insurance, the contract is usually cancelable by either party </a:t>
            </a:r>
          </a:p>
          <a:p>
            <a:pPr lvl="2" eaLnBrk="1" hangingPunct="1">
              <a:lnSpc>
                <a:spcPct val="80000"/>
              </a:lnSpc>
            </a:pPr>
            <a:r>
              <a:rPr lang="en-US" sz="1600" smtClean="0"/>
              <a:t>In bonding, the surety is often liable on the bond to the beneficiary, regardless of breach of warranty or fraud on the part of the principal </a:t>
            </a:r>
          </a:p>
          <a:p>
            <a:pPr lvl="2" eaLnBrk="1" hangingPunct="1">
              <a:lnSpc>
                <a:spcPct val="80000"/>
              </a:lnSpc>
            </a:pPr>
            <a:r>
              <a:rPr lang="en-US" sz="1600" smtClean="0"/>
              <a:t>Also, the bond often cannot be canceled until it has been determined that all the obligations of the principal have been fulfilled </a:t>
            </a:r>
          </a:p>
        </p:txBody>
      </p:sp>
    </p:spTree>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5474"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75F6BC1A-7C16-438D-B678-6DC8DB752AB3}" type="slidenum">
              <a:rPr lang="en-US"/>
              <a:pPr/>
              <a:t>35</a:t>
            </a:fld>
            <a:endParaRPr lang="en-US"/>
          </a:p>
        </p:txBody>
      </p:sp>
      <p:sp>
        <p:nvSpPr>
          <p:cNvPr id="105475" name="Rectangle 2"/>
          <p:cNvSpPr>
            <a:spLocks noGrp="1" noChangeArrowheads="1"/>
          </p:cNvSpPr>
          <p:nvPr>
            <p:ph type="title"/>
          </p:nvPr>
        </p:nvSpPr>
        <p:spPr/>
        <p:txBody>
          <a:bodyPr/>
          <a:lstStyle/>
          <a:p>
            <a:pPr eaLnBrk="1" hangingPunct="1"/>
            <a:r>
              <a:rPr lang="en-US" smtClean="0"/>
              <a:t>Fidelity and Surety Bonds </a:t>
            </a:r>
          </a:p>
        </p:txBody>
      </p:sp>
      <p:sp>
        <p:nvSpPr>
          <p:cNvPr id="105476" name="Rectangle 3"/>
          <p:cNvSpPr>
            <a:spLocks noGrp="1" noChangeArrowheads="1"/>
          </p:cNvSpPr>
          <p:nvPr>
            <p:ph type="body" idx="1"/>
          </p:nvPr>
        </p:nvSpPr>
        <p:spPr/>
        <p:txBody>
          <a:bodyPr/>
          <a:lstStyle/>
          <a:p>
            <a:pPr eaLnBrk="1" hangingPunct="1">
              <a:lnSpc>
                <a:spcPct val="90000"/>
              </a:lnSpc>
            </a:pPr>
            <a:r>
              <a:rPr lang="en-US" sz="2400" smtClean="0"/>
              <a:t>Strictly speaking, all bonds are surety bonds </a:t>
            </a:r>
          </a:p>
          <a:p>
            <a:pPr lvl="1" eaLnBrk="1" hangingPunct="1">
              <a:lnSpc>
                <a:spcPct val="90000"/>
              </a:lnSpc>
            </a:pPr>
            <a:r>
              <a:rPr lang="en-US" sz="2000" smtClean="0"/>
              <a:t>However it is convenient to classify them as fidelity bonds and surety bonds </a:t>
            </a:r>
          </a:p>
          <a:p>
            <a:pPr eaLnBrk="1" hangingPunct="1">
              <a:lnSpc>
                <a:spcPct val="90000"/>
              </a:lnSpc>
            </a:pPr>
            <a:r>
              <a:rPr lang="en-US" sz="2400" smtClean="0"/>
              <a:t>Fidelity bonds </a:t>
            </a:r>
          </a:p>
          <a:p>
            <a:pPr lvl="1" eaLnBrk="1" hangingPunct="1">
              <a:lnSpc>
                <a:spcPct val="90000"/>
              </a:lnSpc>
            </a:pPr>
            <a:r>
              <a:rPr lang="en-US" sz="2000" smtClean="0"/>
              <a:t>Indemnify an employer for any loss suffered at the hands of dishonest employees </a:t>
            </a:r>
          </a:p>
          <a:p>
            <a:pPr eaLnBrk="1" hangingPunct="1">
              <a:lnSpc>
                <a:spcPct val="90000"/>
              </a:lnSpc>
            </a:pPr>
            <a:r>
              <a:rPr lang="en-US" sz="2400" smtClean="0"/>
              <a:t>Surety bonds </a:t>
            </a:r>
          </a:p>
          <a:p>
            <a:pPr lvl="1" eaLnBrk="1" hangingPunct="1">
              <a:lnSpc>
                <a:spcPct val="90000"/>
              </a:lnSpc>
            </a:pPr>
            <a:r>
              <a:rPr lang="en-US" sz="2000" smtClean="0"/>
              <a:t>Sometimes known as financial guaranty bonds </a:t>
            </a:r>
          </a:p>
          <a:p>
            <a:pPr lvl="1" eaLnBrk="1" hangingPunct="1">
              <a:lnSpc>
                <a:spcPct val="90000"/>
              </a:lnSpc>
            </a:pPr>
            <a:r>
              <a:rPr lang="en-US" sz="2000" smtClean="0"/>
              <a:t>Contracts among three parties </a:t>
            </a:r>
          </a:p>
          <a:p>
            <a:pPr lvl="2" eaLnBrk="1" hangingPunct="1">
              <a:lnSpc>
                <a:spcPct val="90000"/>
              </a:lnSpc>
            </a:pPr>
            <a:r>
              <a:rPr lang="en-US" sz="1800" smtClean="0"/>
              <a:t>The principal (obligor), the person protected (obligee), and the insurer (surety)</a:t>
            </a:r>
          </a:p>
          <a:p>
            <a:pPr lvl="1" eaLnBrk="1" hangingPunct="1">
              <a:lnSpc>
                <a:spcPct val="90000"/>
              </a:lnSpc>
            </a:pPr>
            <a:r>
              <a:rPr lang="en-US" sz="2000" smtClean="0"/>
              <a:t>The surety agrees to make good on any default on the part of the principal in the principal’s duty toward the obligee </a:t>
            </a:r>
          </a:p>
        </p:txBody>
      </p:sp>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6498"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69C7BE1A-BB72-422A-9FD3-B26D9940A51D}" type="slidenum">
              <a:rPr lang="en-US"/>
              <a:pPr/>
              <a:t>36</a:t>
            </a:fld>
            <a:endParaRPr lang="en-US"/>
          </a:p>
        </p:txBody>
      </p:sp>
      <p:sp>
        <p:nvSpPr>
          <p:cNvPr id="106499" name="Rectangle 2"/>
          <p:cNvSpPr>
            <a:spLocks noGrp="1" noChangeArrowheads="1"/>
          </p:cNvSpPr>
          <p:nvPr>
            <p:ph type="title"/>
          </p:nvPr>
        </p:nvSpPr>
        <p:spPr/>
        <p:txBody>
          <a:bodyPr/>
          <a:lstStyle/>
          <a:p>
            <a:pPr eaLnBrk="1" hangingPunct="1"/>
            <a:r>
              <a:rPr lang="en-US" smtClean="0"/>
              <a:t>Types of Fidelity Bonds </a:t>
            </a:r>
          </a:p>
        </p:txBody>
      </p:sp>
      <p:sp>
        <p:nvSpPr>
          <p:cNvPr id="106500" name="Rectangle 3"/>
          <p:cNvSpPr>
            <a:spLocks noGrp="1" noChangeArrowheads="1"/>
          </p:cNvSpPr>
          <p:nvPr>
            <p:ph type="body" idx="1"/>
          </p:nvPr>
        </p:nvSpPr>
        <p:spPr/>
        <p:txBody>
          <a:bodyPr/>
          <a:lstStyle/>
          <a:p>
            <a:pPr eaLnBrk="1" hangingPunct="1"/>
            <a:r>
              <a:rPr lang="en-US" smtClean="0"/>
              <a:t>Bonds in which an individual is specifically bonded </a:t>
            </a:r>
          </a:p>
          <a:p>
            <a:pPr lvl="1" eaLnBrk="1" hangingPunct="1"/>
            <a:r>
              <a:rPr lang="en-US" smtClean="0"/>
              <a:t>Individual bond </a:t>
            </a:r>
          </a:p>
          <a:p>
            <a:pPr lvl="2" eaLnBrk="1" hangingPunct="1"/>
            <a:r>
              <a:rPr lang="en-US" smtClean="0"/>
              <a:t>Names a certain person for coverage </a:t>
            </a:r>
          </a:p>
          <a:p>
            <a:pPr lvl="1" eaLnBrk="1" hangingPunct="1"/>
            <a:r>
              <a:rPr lang="en-US" smtClean="0"/>
              <a:t>Schedule bonds </a:t>
            </a:r>
          </a:p>
          <a:p>
            <a:pPr lvl="2" eaLnBrk="1" hangingPunct="1"/>
            <a:r>
              <a:rPr lang="en-US" smtClean="0"/>
              <a:t>May list many employees by name and bond them for specific amounts </a:t>
            </a:r>
          </a:p>
          <a:p>
            <a:pPr lvl="3" eaLnBrk="1" hangingPunct="1"/>
            <a:r>
              <a:rPr lang="en-US" smtClean="0"/>
              <a:t>Bonds are known as name schedule bonds </a:t>
            </a:r>
          </a:p>
          <a:p>
            <a:pPr lvl="1" eaLnBrk="1" hangingPunct="1"/>
            <a:endParaRPr lang="en-US" smtClean="0"/>
          </a:p>
        </p:txBody>
      </p:sp>
    </p:spTree>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7522"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60135FF-2098-4D72-A0B4-9DAD13F2F8E3}" type="slidenum">
              <a:rPr lang="en-US"/>
              <a:pPr/>
              <a:t>37</a:t>
            </a:fld>
            <a:endParaRPr lang="en-US"/>
          </a:p>
        </p:txBody>
      </p:sp>
      <p:sp>
        <p:nvSpPr>
          <p:cNvPr id="107523" name="Rectangle 2"/>
          <p:cNvSpPr>
            <a:spLocks noGrp="1" noChangeArrowheads="1"/>
          </p:cNvSpPr>
          <p:nvPr>
            <p:ph type="title"/>
          </p:nvPr>
        </p:nvSpPr>
        <p:spPr/>
        <p:txBody>
          <a:bodyPr/>
          <a:lstStyle/>
          <a:p>
            <a:pPr eaLnBrk="1" hangingPunct="1"/>
            <a:r>
              <a:rPr lang="en-US" smtClean="0"/>
              <a:t>Types of Fidelity Bonds</a:t>
            </a:r>
          </a:p>
        </p:txBody>
      </p:sp>
      <p:sp>
        <p:nvSpPr>
          <p:cNvPr id="107524" name="Rectangle 3"/>
          <p:cNvSpPr>
            <a:spLocks noGrp="1" noChangeArrowheads="1"/>
          </p:cNvSpPr>
          <p:nvPr>
            <p:ph type="body" idx="1"/>
          </p:nvPr>
        </p:nvSpPr>
        <p:spPr/>
        <p:txBody>
          <a:bodyPr/>
          <a:lstStyle/>
          <a:p>
            <a:pPr eaLnBrk="1" hangingPunct="1">
              <a:lnSpc>
                <a:spcPct val="90000"/>
              </a:lnSpc>
            </a:pPr>
            <a:r>
              <a:rPr lang="en-US" sz="2400" smtClean="0"/>
              <a:t>Blanket bonds </a:t>
            </a:r>
          </a:p>
          <a:p>
            <a:pPr lvl="1" eaLnBrk="1" hangingPunct="1">
              <a:lnSpc>
                <a:spcPct val="90000"/>
              </a:lnSpc>
            </a:pPr>
            <a:r>
              <a:rPr lang="en-US" sz="2000" smtClean="0"/>
              <a:t>Have several advantages over individual or schedule bonds </a:t>
            </a:r>
          </a:p>
          <a:p>
            <a:pPr lvl="2" eaLnBrk="1" hangingPunct="1">
              <a:lnSpc>
                <a:spcPct val="90000"/>
              </a:lnSpc>
            </a:pPr>
            <a:r>
              <a:rPr lang="en-US" sz="1800" smtClean="0"/>
              <a:t>Automatic coverage of a uniform amount is given on all employees </a:t>
            </a:r>
          </a:p>
          <a:p>
            <a:pPr lvl="2" eaLnBrk="1" hangingPunct="1">
              <a:lnSpc>
                <a:spcPct val="90000"/>
              </a:lnSpc>
            </a:pPr>
            <a:r>
              <a:rPr lang="en-US" sz="1800" smtClean="0"/>
              <a:t>New employees are automatically covered without need of notifying the surety </a:t>
            </a:r>
          </a:p>
          <a:p>
            <a:pPr lvl="2" eaLnBrk="1" hangingPunct="1">
              <a:lnSpc>
                <a:spcPct val="90000"/>
              </a:lnSpc>
            </a:pPr>
            <a:r>
              <a:rPr lang="en-US" sz="1800" smtClean="0"/>
              <a:t>If the loss occurs, it is not necessary to identify the employees who are involved in the conspiracy in order to collect </a:t>
            </a:r>
          </a:p>
          <a:p>
            <a:pPr lvl="2" eaLnBrk="1" hangingPunct="1">
              <a:lnSpc>
                <a:spcPct val="90000"/>
              </a:lnSpc>
            </a:pPr>
            <a:r>
              <a:rPr lang="en-US" sz="1800" smtClean="0"/>
              <a:t>Because blanket bonds are subject to rate credits for large accounts </a:t>
            </a:r>
          </a:p>
          <a:p>
            <a:pPr lvl="3" eaLnBrk="1" hangingPunct="1">
              <a:lnSpc>
                <a:spcPct val="90000"/>
              </a:lnSpc>
            </a:pPr>
            <a:r>
              <a:rPr lang="en-US" sz="1600" smtClean="0"/>
              <a:t>The cost may be no more than that of schedule bonds </a:t>
            </a:r>
          </a:p>
          <a:p>
            <a:pPr lvl="1" eaLnBrk="1" hangingPunct="1">
              <a:lnSpc>
                <a:spcPct val="90000"/>
              </a:lnSpc>
            </a:pPr>
            <a:r>
              <a:rPr lang="en-US" sz="2000" smtClean="0"/>
              <a:t>Heavily favored among most business firms </a:t>
            </a:r>
          </a:p>
          <a:p>
            <a:pPr lvl="1" eaLnBrk="1" hangingPunct="1">
              <a:lnSpc>
                <a:spcPct val="90000"/>
              </a:lnSpc>
            </a:pPr>
            <a:r>
              <a:rPr lang="en-US" sz="2000" smtClean="0"/>
              <a:t>Two major types of blanket bonds </a:t>
            </a:r>
          </a:p>
          <a:p>
            <a:pPr lvl="2" eaLnBrk="1" hangingPunct="1">
              <a:lnSpc>
                <a:spcPct val="90000"/>
              </a:lnSpc>
            </a:pPr>
            <a:r>
              <a:rPr lang="en-US" sz="1800" smtClean="0"/>
              <a:t>Blanket position bond </a:t>
            </a:r>
          </a:p>
          <a:p>
            <a:pPr lvl="2" eaLnBrk="1" hangingPunct="1">
              <a:lnSpc>
                <a:spcPct val="90000"/>
              </a:lnSpc>
            </a:pPr>
            <a:r>
              <a:rPr lang="en-US" sz="1800" smtClean="0"/>
              <a:t>Commercial blanket bond </a:t>
            </a:r>
          </a:p>
        </p:txBody>
      </p:sp>
    </p:spTree>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8546"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2C0B059-240B-48CA-B15D-CD1402DD8EE1}" type="slidenum">
              <a:rPr lang="en-US"/>
              <a:pPr/>
              <a:t>38</a:t>
            </a:fld>
            <a:endParaRPr lang="en-US"/>
          </a:p>
        </p:txBody>
      </p:sp>
      <p:sp>
        <p:nvSpPr>
          <p:cNvPr id="108547" name="Rectangle 2"/>
          <p:cNvSpPr>
            <a:spLocks noGrp="1" noChangeArrowheads="1"/>
          </p:cNvSpPr>
          <p:nvPr>
            <p:ph type="title"/>
          </p:nvPr>
        </p:nvSpPr>
        <p:spPr/>
        <p:txBody>
          <a:bodyPr/>
          <a:lstStyle/>
          <a:p>
            <a:pPr eaLnBrk="1" hangingPunct="1"/>
            <a:r>
              <a:rPr lang="en-US" smtClean="0"/>
              <a:t>Types of Surety Bonds </a:t>
            </a:r>
          </a:p>
        </p:txBody>
      </p:sp>
      <p:sp>
        <p:nvSpPr>
          <p:cNvPr id="108548" name="Rectangle 3"/>
          <p:cNvSpPr>
            <a:spLocks noGrp="1" noChangeArrowheads="1"/>
          </p:cNvSpPr>
          <p:nvPr>
            <p:ph type="body" idx="1"/>
          </p:nvPr>
        </p:nvSpPr>
        <p:spPr/>
        <p:txBody>
          <a:bodyPr/>
          <a:lstStyle/>
          <a:p>
            <a:pPr eaLnBrk="1" hangingPunct="1"/>
            <a:r>
              <a:rPr lang="en-US" smtClean="0"/>
              <a:t>Construction bonds </a:t>
            </a:r>
          </a:p>
          <a:p>
            <a:pPr lvl="1" eaLnBrk="1" hangingPunct="1"/>
            <a:r>
              <a:rPr lang="en-US" smtClean="0"/>
              <a:t>Contract construction bond </a:t>
            </a:r>
          </a:p>
          <a:p>
            <a:pPr lvl="2" eaLnBrk="1" hangingPunct="1"/>
            <a:r>
              <a:rPr lang="en-US" smtClean="0"/>
              <a:t>Sometimes called a final or performance bond </a:t>
            </a:r>
          </a:p>
          <a:p>
            <a:pPr lvl="2" eaLnBrk="1" hangingPunct="1"/>
            <a:r>
              <a:rPr lang="en-US" smtClean="0"/>
              <a:t>Guarantees that the principals involved in construction activities will complete their work in accordance with the terms of the construction contract and will deliver the work to the owner free of any liens or other debts or encumbrances</a:t>
            </a:r>
          </a:p>
          <a:p>
            <a:pPr lvl="1" eaLnBrk="1" hangingPunct="1"/>
            <a:r>
              <a:rPr lang="en-US" smtClean="0"/>
              <a:t>Bid bond </a:t>
            </a:r>
          </a:p>
          <a:p>
            <a:pPr lvl="2" eaLnBrk="1" hangingPunct="1"/>
            <a:r>
              <a:rPr lang="en-US" smtClean="0"/>
              <a:t>Guarantees that if the bidder is awarded the contract at the bid price and under the terms outlined</a:t>
            </a:r>
          </a:p>
          <a:p>
            <a:pPr lvl="3" eaLnBrk="1" hangingPunct="1"/>
            <a:r>
              <a:rPr lang="en-US" smtClean="0"/>
              <a:t>The bidder will sign the contract and post a construction bond </a:t>
            </a:r>
          </a:p>
        </p:txBody>
      </p:sp>
    </p:spTree>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9570"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744188C7-0069-4C98-A679-662C707667A4}" type="slidenum">
              <a:rPr lang="en-US"/>
              <a:pPr/>
              <a:t>39</a:t>
            </a:fld>
            <a:endParaRPr lang="en-US"/>
          </a:p>
        </p:txBody>
      </p:sp>
      <p:sp>
        <p:nvSpPr>
          <p:cNvPr id="109571" name="Rectangle 2"/>
          <p:cNvSpPr>
            <a:spLocks noGrp="1" noChangeArrowheads="1"/>
          </p:cNvSpPr>
          <p:nvPr>
            <p:ph type="title"/>
          </p:nvPr>
        </p:nvSpPr>
        <p:spPr/>
        <p:txBody>
          <a:bodyPr/>
          <a:lstStyle/>
          <a:p>
            <a:pPr eaLnBrk="1" hangingPunct="1"/>
            <a:r>
              <a:rPr lang="en-US" sz="4000" smtClean="0"/>
              <a:t>Burglary, Robbery, and Theft Insurance </a:t>
            </a:r>
          </a:p>
        </p:txBody>
      </p:sp>
      <p:sp>
        <p:nvSpPr>
          <p:cNvPr id="109572" name="Rectangle 3"/>
          <p:cNvSpPr>
            <a:spLocks noGrp="1" noChangeArrowheads="1"/>
          </p:cNvSpPr>
          <p:nvPr>
            <p:ph type="body" idx="1"/>
          </p:nvPr>
        </p:nvSpPr>
        <p:spPr/>
        <p:txBody>
          <a:bodyPr/>
          <a:lstStyle/>
          <a:p>
            <a:pPr eaLnBrk="1" hangingPunct="1">
              <a:lnSpc>
                <a:spcPct val="80000"/>
              </a:lnSpc>
            </a:pPr>
            <a:r>
              <a:rPr lang="en-US" sz="2000" smtClean="0"/>
              <a:t>Burglary </a:t>
            </a:r>
          </a:p>
          <a:p>
            <a:pPr lvl="1" eaLnBrk="1" hangingPunct="1">
              <a:lnSpc>
                <a:spcPct val="80000"/>
              </a:lnSpc>
            </a:pPr>
            <a:r>
              <a:rPr lang="en-US" sz="1800" smtClean="0"/>
              <a:t>Defined somewhat narrowly to mean the unlawful taking of property from within premises closed for business </a:t>
            </a:r>
          </a:p>
          <a:p>
            <a:pPr lvl="2" eaLnBrk="1" hangingPunct="1">
              <a:lnSpc>
                <a:spcPct val="80000"/>
              </a:lnSpc>
            </a:pPr>
            <a:r>
              <a:rPr lang="en-US" sz="1600" smtClean="0"/>
              <a:t>Entrance to which has been obtained by force </a:t>
            </a:r>
          </a:p>
          <a:p>
            <a:pPr lvl="3" eaLnBrk="1" hangingPunct="1">
              <a:lnSpc>
                <a:spcPct val="80000"/>
              </a:lnSpc>
            </a:pPr>
            <a:r>
              <a:rPr lang="en-US" sz="1400" smtClean="0"/>
              <a:t>Visible marks of the forcible entry must be present </a:t>
            </a:r>
          </a:p>
          <a:p>
            <a:pPr eaLnBrk="1" hangingPunct="1">
              <a:lnSpc>
                <a:spcPct val="80000"/>
              </a:lnSpc>
            </a:pPr>
            <a:r>
              <a:rPr lang="en-US" sz="2000" smtClean="0"/>
              <a:t>Robbery </a:t>
            </a:r>
          </a:p>
          <a:p>
            <a:pPr lvl="1" eaLnBrk="1" hangingPunct="1">
              <a:lnSpc>
                <a:spcPct val="80000"/>
              </a:lnSpc>
            </a:pPr>
            <a:r>
              <a:rPr lang="en-US" sz="1800" smtClean="0"/>
              <a:t>The unlawful taking of property from another person by force, by threat of force, or by violence </a:t>
            </a:r>
          </a:p>
          <a:p>
            <a:pPr lvl="1" eaLnBrk="1" hangingPunct="1">
              <a:lnSpc>
                <a:spcPct val="80000"/>
              </a:lnSpc>
            </a:pPr>
            <a:r>
              <a:rPr lang="en-US" sz="1800" smtClean="0"/>
              <a:t>Personal contact is the key to understanding the basic characteristic of the robbery peril </a:t>
            </a:r>
          </a:p>
          <a:p>
            <a:pPr lvl="2" eaLnBrk="1" hangingPunct="1">
              <a:lnSpc>
                <a:spcPct val="80000"/>
              </a:lnSpc>
            </a:pPr>
            <a:r>
              <a:rPr lang="en-US" sz="1600" smtClean="0"/>
              <a:t>Robbery means the forcible taking of property from a messenger or a custodian </a:t>
            </a:r>
          </a:p>
          <a:p>
            <a:pPr eaLnBrk="1" hangingPunct="1">
              <a:lnSpc>
                <a:spcPct val="80000"/>
              </a:lnSpc>
            </a:pPr>
            <a:r>
              <a:rPr lang="en-US" sz="2000" smtClean="0"/>
              <a:t>Theft </a:t>
            </a:r>
          </a:p>
          <a:p>
            <a:pPr lvl="1" eaLnBrk="1" hangingPunct="1">
              <a:lnSpc>
                <a:spcPct val="80000"/>
              </a:lnSpc>
            </a:pPr>
            <a:r>
              <a:rPr lang="en-US" sz="1800" smtClean="0"/>
              <a:t>Includes all crimes of stealing, robbery, or burglary </a:t>
            </a:r>
          </a:p>
          <a:p>
            <a:pPr eaLnBrk="1" hangingPunct="1">
              <a:lnSpc>
                <a:spcPct val="80000"/>
              </a:lnSpc>
            </a:pPr>
            <a:r>
              <a:rPr lang="en-US" sz="2000" smtClean="0"/>
              <a:t>Forgery </a:t>
            </a:r>
          </a:p>
          <a:p>
            <a:pPr lvl="1" eaLnBrk="1" hangingPunct="1">
              <a:lnSpc>
                <a:spcPct val="80000"/>
              </a:lnSpc>
            </a:pPr>
            <a:r>
              <a:rPr lang="en-US" sz="1800" smtClean="0"/>
              <a:t>Involves the passing of bad checks </a:t>
            </a:r>
          </a:p>
          <a:p>
            <a:pPr lvl="1" eaLnBrk="1" hangingPunct="1">
              <a:lnSpc>
                <a:spcPct val="80000"/>
              </a:lnSpc>
            </a:pPr>
            <a:r>
              <a:rPr lang="en-US" sz="1800" smtClean="0"/>
              <a:t>Among the most common of types of dishonesty losses and are among the easiest to prevent </a:t>
            </a: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634C820F-3113-4813-ACE0-974E2C85DDEF}" type="slidenum">
              <a:rPr lang="en-US"/>
              <a:pPr/>
              <a:t>4</a:t>
            </a:fld>
            <a:endParaRPr lang="en-US"/>
          </a:p>
        </p:txBody>
      </p:sp>
      <p:sp>
        <p:nvSpPr>
          <p:cNvPr id="73731" name="Rectangle 2"/>
          <p:cNvSpPr>
            <a:spLocks noGrp="1" noChangeArrowheads="1"/>
          </p:cNvSpPr>
          <p:nvPr>
            <p:ph type="title"/>
          </p:nvPr>
        </p:nvSpPr>
        <p:spPr/>
        <p:txBody>
          <a:bodyPr/>
          <a:lstStyle/>
          <a:p>
            <a:pPr eaLnBrk="1" hangingPunct="1"/>
            <a:r>
              <a:rPr lang="en-US" smtClean="0"/>
              <a:t>Major Types of Coverage</a:t>
            </a:r>
          </a:p>
        </p:txBody>
      </p:sp>
      <p:sp>
        <p:nvSpPr>
          <p:cNvPr id="73732" name="Rectangle 3"/>
          <p:cNvSpPr>
            <a:spLocks noGrp="1" noChangeArrowheads="1"/>
          </p:cNvSpPr>
          <p:nvPr>
            <p:ph type="body" idx="1"/>
          </p:nvPr>
        </p:nvSpPr>
        <p:spPr/>
        <p:txBody>
          <a:bodyPr/>
          <a:lstStyle/>
          <a:p>
            <a:pPr eaLnBrk="1" hangingPunct="1">
              <a:lnSpc>
                <a:spcPct val="80000"/>
              </a:lnSpc>
            </a:pPr>
            <a:r>
              <a:rPr lang="en-US" sz="2000" smtClean="0"/>
              <a:t>Freight coverage </a:t>
            </a:r>
          </a:p>
          <a:p>
            <a:pPr lvl="1" eaLnBrk="1" hangingPunct="1">
              <a:lnSpc>
                <a:spcPct val="80000"/>
              </a:lnSpc>
            </a:pPr>
            <a:r>
              <a:rPr lang="en-US" sz="1800" smtClean="0"/>
              <a:t>Is an insurable interest because in the event that freight charges are not paid </a:t>
            </a:r>
          </a:p>
          <a:p>
            <a:pPr lvl="2" eaLnBrk="1" hangingPunct="1">
              <a:lnSpc>
                <a:spcPct val="80000"/>
              </a:lnSpc>
            </a:pPr>
            <a:r>
              <a:rPr lang="en-US" sz="1600" smtClean="0"/>
              <a:t>The carrier has lost income with which to reimburse expenses incurred in preparation for a voyage </a:t>
            </a:r>
          </a:p>
          <a:p>
            <a:pPr lvl="1" eaLnBrk="1" hangingPunct="1">
              <a:lnSpc>
                <a:spcPct val="80000"/>
              </a:lnSpc>
            </a:pPr>
            <a:r>
              <a:rPr lang="en-US" sz="1800" smtClean="0"/>
              <a:t>Normally made a part of the regular hull or cargo coverage instead of being written as a separate contract </a:t>
            </a:r>
          </a:p>
          <a:p>
            <a:pPr eaLnBrk="1" hangingPunct="1">
              <a:lnSpc>
                <a:spcPct val="80000"/>
              </a:lnSpc>
            </a:pPr>
            <a:r>
              <a:rPr lang="en-US" sz="2000" smtClean="0"/>
              <a:t>Legal liability for proved negligence </a:t>
            </a:r>
          </a:p>
          <a:p>
            <a:pPr lvl="1" eaLnBrk="1" hangingPunct="1">
              <a:lnSpc>
                <a:spcPct val="80000"/>
              </a:lnSpc>
            </a:pPr>
            <a:r>
              <a:rPr lang="en-US" sz="1800" smtClean="0"/>
              <a:t>Running down clause (RDC)</a:t>
            </a:r>
          </a:p>
          <a:p>
            <a:pPr lvl="2" eaLnBrk="1" hangingPunct="1">
              <a:lnSpc>
                <a:spcPct val="80000"/>
              </a:lnSpc>
            </a:pPr>
            <a:r>
              <a:rPr lang="en-US" sz="1600" smtClean="0"/>
              <a:t>Hull owner is protected against third-party liability claims that arise from collisions </a:t>
            </a:r>
          </a:p>
          <a:p>
            <a:pPr lvl="2" eaLnBrk="1" hangingPunct="1">
              <a:lnSpc>
                <a:spcPct val="80000"/>
              </a:lnSpc>
            </a:pPr>
            <a:r>
              <a:rPr lang="en-US" sz="1600" smtClean="0"/>
              <a:t>RDC is intended to give protection in case the ship owner is held liable for negligent operation of the vessel that is the proximate cause of damage to certain property of others </a:t>
            </a:r>
          </a:p>
          <a:p>
            <a:pPr lvl="1" eaLnBrk="1" hangingPunct="1">
              <a:lnSpc>
                <a:spcPct val="80000"/>
              </a:lnSpc>
            </a:pPr>
            <a:r>
              <a:rPr lang="en-US" sz="1800" smtClean="0"/>
              <a:t>Protection and indemnity clause is usually added to the hull policy </a:t>
            </a:r>
          </a:p>
          <a:p>
            <a:pPr lvl="2" eaLnBrk="1" hangingPunct="1">
              <a:lnSpc>
                <a:spcPct val="80000"/>
              </a:lnSpc>
            </a:pPr>
            <a:r>
              <a:rPr lang="en-US" sz="1600" smtClean="0"/>
              <a:t>To provide liability coverage for personal injuries, loss of life, or damage to property other than vessels </a:t>
            </a:r>
          </a:p>
          <a:p>
            <a:pPr lvl="2" eaLnBrk="1" hangingPunct="1">
              <a:lnSpc>
                <a:spcPct val="80000"/>
              </a:lnSpc>
            </a:pPr>
            <a:r>
              <a:rPr lang="en-US" sz="1600" smtClean="0"/>
              <a:t>Intended to provide liability insurance for all events not covered by the more limited RDC </a:t>
            </a:r>
          </a:p>
          <a:p>
            <a:pPr lvl="3" eaLnBrk="1" hangingPunct="1">
              <a:lnSpc>
                <a:spcPct val="80000"/>
              </a:lnSpc>
            </a:pPr>
            <a:r>
              <a:rPr lang="en-US" sz="1400" smtClean="0"/>
              <a:t>Except liability assumed under contract </a:t>
            </a:r>
          </a:p>
        </p:txBody>
      </p:sp>
    </p:spTree>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0594"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31E6999-72B4-4968-B2DC-3E410C3B9484}" type="slidenum">
              <a:rPr lang="en-US"/>
              <a:pPr/>
              <a:t>40</a:t>
            </a:fld>
            <a:endParaRPr lang="en-US"/>
          </a:p>
        </p:txBody>
      </p:sp>
      <p:sp>
        <p:nvSpPr>
          <p:cNvPr id="110595" name="Rectangle 2"/>
          <p:cNvSpPr>
            <a:spLocks noGrp="1" noChangeArrowheads="1"/>
          </p:cNvSpPr>
          <p:nvPr>
            <p:ph type="title"/>
          </p:nvPr>
        </p:nvSpPr>
        <p:spPr/>
        <p:txBody>
          <a:bodyPr/>
          <a:lstStyle/>
          <a:p>
            <a:pPr eaLnBrk="1" hangingPunct="1"/>
            <a:r>
              <a:rPr lang="en-US" smtClean="0"/>
              <a:t>Business Coverages </a:t>
            </a:r>
          </a:p>
        </p:txBody>
      </p:sp>
      <p:sp>
        <p:nvSpPr>
          <p:cNvPr id="110596" name="Rectangle 3"/>
          <p:cNvSpPr>
            <a:spLocks noGrp="1" noChangeArrowheads="1"/>
          </p:cNvSpPr>
          <p:nvPr>
            <p:ph type="body" idx="1"/>
          </p:nvPr>
        </p:nvSpPr>
        <p:spPr/>
        <p:txBody>
          <a:bodyPr/>
          <a:lstStyle/>
          <a:p>
            <a:pPr eaLnBrk="1" hangingPunct="1"/>
            <a:r>
              <a:rPr lang="en-US" smtClean="0"/>
              <a:t>A variety of coverages are available to insured against crime losses </a:t>
            </a:r>
          </a:p>
          <a:p>
            <a:pPr eaLnBrk="1" hangingPunct="1"/>
            <a:r>
              <a:rPr lang="en-US" smtClean="0"/>
              <a:t>Table 10-2 lists several of the crime coverages available in the CPP </a:t>
            </a:r>
          </a:p>
          <a:p>
            <a:pPr lvl="1" eaLnBrk="1" hangingPunct="1"/>
            <a:r>
              <a:rPr lang="en-US" smtClean="0"/>
              <a:t>A firm can pick and choose from these options based on the specific crime exposures it faces </a:t>
            </a:r>
          </a:p>
        </p:txBody>
      </p:sp>
    </p:spTree>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1618"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8D16DFA8-7FE0-4DE1-8F18-9800D96BFB8E}" type="slidenum">
              <a:rPr lang="en-US"/>
              <a:pPr/>
              <a:t>41</a:t>
            </a:fld>
            <a:endParaRPr lang="en-US"/>
          </a:p>
        </p:txBody>
      </p:sp>
      <p:sp>
        <p:nvSpPr>
          <p:cNvPr id="111619" name="Rectangle 2"/>
          <p:cNvSpPr>
            <a:spLocks noGrp="1" noChangeArrowheads="1"/>
          </p:cNvSpPr>
          <p:nvPr>
            <p:ph type="title"/>
          </p:nvPr>
        </p:nvSpPr>
        <p:spPr/>
        <p:txBody>
          <a:bodyPr/>
          <a:lstStyle/>
          <a:p>
            <a:pPr eaLnBrk="1" hangingPunct="1"/>
            <a:r>
              <a:rPr lang="en-US" sz="4000" smtClean="0"/>
              <a:t>Table 10-2:  Basic Crime Coverages under the CPP </a:t>
            </a:r>
          </a:p>
        </p:txBody>
      </p:sp>
      <p:pic>
        <p:nvPicPr>
          <p:cNvPr id="59396"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30238" y="2058988"/>
            <a:ext cx="8513762" cy="3375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9396"/>
                                        </p:tgtEl>
                                        <p:attrNameLst>
                                          <p:attrName>style.visibility</p:attrName>
                                        </p:attrNameLst>
                                      </p:cBhvr>
                                      <p:to>
                                        <p:strVal val="visible"/>
                                      </p:to>
                                    </p:set>
                                    <p:animEffect transition="in" filter="checkerboard(across)">
                                      <p:cBhvr>
                                        <p:cTn id="7" dur="500"/>
                                        <p:tgtEl>
                                          <p:spTgt spid="593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42"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96145FBB-E557-4E6C-AF62-2700B8BBE406}" type="slidenum">
              <a:rPr lang="en-US"/>
              <a:pPr/>
              <a:t>42</a:t>
            </a:fld>
            <a:endParaRPr lang="en-US"/>
          </a:p>
        </p:txBody>
      </p:sp>
      <p:sp>
        <p:nvSpPr>
          <p:cNvPr id="112643" name="Rectangle 2"/>
          <p:cNvSpPr>
            <a:spLocks noGrp="1" noChangeArrowheads="1"/>
          </p:cNvSpPr>
          <p:nvPr>
            <p:ph type="title"/>
          </p:nvPr>
        </p:nvSpPr>
        <p:spPr/>
        <p:txBody>
          <a:bodyPr/>
          <a:lstStyle/>
          <a:p>
            <a:pPr eaLnBrk="1" hangingPunct="1"/>
            <a:r>
              <a:rPr lang="en-US" smtClean="0"/>
              <a:t>Federal Crime Insurance </a:t>
            </a:r>
          </a:p>
        </p:txBody>
      </p:sp>
      <p:sp>
        <p:nvSpPr>
          <p:cNvPr id="112644" name="Rectangle 3"/>
          <p:cNvSpPr>
            <a:spLocks noGrp="1" noChangeArrowheads="1"/>
          </p:cNvSpPr>
          <p:nvPr>
            <p:ph type="body" idx="1"/>
          </p:nvPr>
        </p:nvSpPr>
        <p:spPr/>
        <p:txBody>
          <a:bodyPr/>
          <a:lstStyle/>
          <a:p>
            <a:pPr eaLnBrk="1" hangingPunct="1">
              <a:lnSpc>
                <a:spcPct val="90000"/>
              </a:lnSpc>
            </a:pPr>
            <a:r>
              <a:rPr lang="en-US" sz="2400" smtClean="0"/>
              <a:t>The Federal Government began to offer crime insurance to the public in 1971 in certain states </a:t>
            </a:r>
          </a:p>
          <a:p>
            <a:pPr eaLnBrk="1" hangingPunct="1">
              <a:lnSpc>
                <a:spcPct val="90000"/>
              </a:lnSpc>
            </a:pPr>
            <a:r>
              <a:rPr lang="en-US" sz="2400" smtClean="0"/>
              <a:t>Coverages are noncancelable and include burglary, robbery, and theft </a:t>
            </a:r>
          </a:p>
          <a:p>
            <a:pPr eaLnBrk="1" hangingPunct="1">
              <a:lnSpc>
                <a:spcPct val="90000"/>
              </a:lnSpc>
            </a:pPr>
            <a:r>
              <a:rPr lang="en-US" sz="2400" smtClean="0"/>
              <a:t>To be eligible for federal crime insurance the insured must </a:t>
            </a:r>
          </a:p>
          <a:p>
            <a:pPr lvl="1" eaLnBrk="1" hangingPunct="1">
              <a:lnSpc>
                <a:spcPct val="90000"/>
              </a:lnSpc>
            </a:pPr>
            <a:r>
              <a:rPr lang="en-US" sz="2000" smtClean="0"/>
              <a:t>Live in a state deemed eligible for the crime coverage </a:t>
            </a:r>
          </a:p>
          <a:p>
            <a:pPr lvl="1" eaLnBrk="1" hangingPunct="1">
              <a:lnSpc>
                <a:spcPct val="90000"/>
              </a:lnSpc>
            </a:pPr>
            <a:r>
              <a:rPr lang="en-US" sz="2000" smtClean="0"/>
              <a:t>Meet certain protective device standards </a:t>
            </a:r>
          </a:p>
          <a:p>
            <a:pPr lvl="1" eaLnBrk="1" hangingPunct="1">
              <a:lnSpc>
                <a:spcPct val="90000"/>
              </a:lnSpc>
            </a:pPr>
            <a:r>
              <a:rPr lang="en-US" sz="2000" smtClean="0"/>
              <a:t>Agree to permit inspections of the premises at reasonable times </a:t>
            </a:r>
          </a:p>
          <a:p>
            <a:pPr lvl="1" eaLnBrk="1" hangingPunct="1">
              <a:lnSpc>
                <a:spcPct val="90000"/>
              </a:lnSpc>
            </a:pPr>
            <a:r>
              <a:rPr lang="en-US" sz="2000" smtClean="0"/>
              <a:t>Agreed to report to the insurer all crime losses, whether a claim is filed </a:t>
            </a:r>
          </a:p>
          <a:p>
            <a:pPr lvl="1" eaLnBrk="1" hangingPunct="1">
              <a:lnSpc>
                <a:spcPct val="90000"/>
              </a:lnSpc>
            </a:pPr>
            <a:r>
              <a:rPr lang="en-US" sz="2000" smtClean="0"/>
              <a:t>Accept the form of coverage prescribed by the Federal Insurance Administration </a:t>
            </a:r>
          </a:p>
        </p:txBody>
      </p:sp>
    </p:spTree>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3666"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CEE1D218-3F1F-44EC-BB33-56995DEB90F1}" type="slidenum">
              <a:rPr lang="en-US"/>
              <a:pPr/>
              <a:t>43</a:t>
            </a:fld>
            <a:endParaRPr lang="en-US"/>
          </a:p>
        </p:txBody>
      </p:sp>
      <p:sp>
        <p:nvSpPr>
          <p:cNvPr id="113667" name="Rectangle 2"/>
          <p:cNvSpPr>
            <a:spLocks noGrp="1" noChangeArrowheads="1"/>
          </p:cNvSpPr>
          <p:nvPr>
            <p:ph type="title"/>
          </p:nvPr>
        </p:nvSpPr>
        <p:spPr/>
        <p:txBody>
          <a:bodyPr/>
          <a:lstStyle/>
          <a:p>
            <a:pPr eaLnBrk="1" hangingPunct="1"/>
            <a:r>
              <a:rPr lang="en-US" sz="4000" smtClean="0"/>
              <a:t>Risk Management of the Crime Peril </a:t>
            </a:r>
          </a:p>
        </p:txBody>
      </p:sp>
      <p:sp>
        <p:nvSpPr>
          <p:cNvPr id="113668" name="Rectangle 3"/>
          <p:cNvSpPr>
            <a:spLocks noGrp="1" noChangeArrowheads="1"/>
          </p:cNvSpPr>
          <p:nvPr>
            <p:ph type="body" idx="1"/>
          </p:nvPr>
        </p:nvSpPr>
        <p:spPr>
          <a:xfrm>
            <a:off x="457200" y="1600200"/>
            <a:ext cx="8686800" cy="4525963"/>
          </a:xfrm>
        </p:spPr>
        <p:txBody>
          <a:bodyPr/>
          <a:lstStyle/>
          <a:p>
            <a:pPr eaLnBrk="1" hangingPunct="1">
              <a:lnSpc>
                <a:spcPct val="80000"/>
              </a:lnSpc>
            </a:pPr>
            <a:r>
              <a:rPr lang="en-US" smtClean="0"/>
              <a:t>Assumption </a:t>
            </a:r>
          </a:p>
          <a:p>
            <a:pPr lvl="1" eaLnBrk="1" hangingPunct="1">
              <a:lnSpc>
                <a:spcPct val="80000"/>
              </a:lnSpc>
            </a:pPr>
            <a:r>
              <a:rPr lang="en-US" smtClean="0"/>
              <a:t>Many firms retain the crime risk, as many losses are small and expensive to insure </a:t>
            </a:r>
          </a:p>
          <a:p>
            <a:pPr eaLnBrk="1" hangingPunct="1">
              <a:lnSpc>
                <a:spcPct val="80000"/>
              </a:lnSpc>
            </a:pPr>
            <a:r>
              <a:rPr lang="en-US" smtClean="0"/>
              <a:t>Insurance </a:t>
            </a:r>
          </a:p>
          <a:p>
            <a:pPr lvl="1" eaLnBrk="1" hangingPunct="1">
              <a:lnSpc>
                <a:spcPct val="80000"/>
              </a:lnSpc>
            </a:pPr>
            <a:r>
              <a:rPr lang="en-US" smtClean="0"/>
              <a:t>Suffers from serious weaknesses as a way to handle crime risk </a:t>
            </a:r>
          </a:p>
          <a:p>
            <a:pPr lvl="2" eaLnBrk="1" hangingPunct="1">
              <a:lnSpc>
                <a:spcPct val="80000"/>
              </a:lnSpc>
            </a:pPr>
            <a:r>
              <a:rPr lang="en-US" smtClean="0"/>
              <a:t>Adverse selection is present</a:t>
            </a:r>
          </a:p>
          <a:p>
            <a:pPr lvl="3" eaLnBrk="1" hangingPunct="1">
              <a:lnSpc>
                <a:spcPct val="80000"/>
              </a:lnSpc>
            </a:pPr>
            <a:r>
              <a:rPr lang="en-US" smtClean="0"/>
              <a:t>Due to the tendency of those applicants who are most likely to suffer loss (such as pawnshops and jewelry and liquor stores) to apply for the most coverage </a:t>
            </a:r>
          </a:p>
          <a:p>
            <a:pPr lvl="2" eaLnBrk="1" hangingPunct="1">
              <a:lnSpc>
                <a:spcPct val="80000"/>
              </a:lnSpc>
            </a:pPr>
            <a:r>
              <a:rPr lang="en-US" smtClean="0"/>
              <a:t>A moral hazard exists</a:t>
            </a:r>
          </a:p>
          <a:p>
            <a:pPr lvl="3" eaLnBrk="1" hangingPunct="1">
              <a:lnSpc>
                <a:spcPct val="80000"/>
              </a:lnSpc>
            </a:pPr>
            <a:r>
              <a:rPr lang="en-US" smtClean="0"/>
              <a:t>Temptation of those who are insured to take advantage of opportunities to arrange a robbery or burglary with an accomplice in order to collect illegally from the insurance company </a:t>
            </a:r>
          </a:p>
          <a:p>
            <a:pPr lvl="2" eaLnBrk="1" hangingPunct="1">
              <a:lnSpc>
                <a:spcPct val="80000"/>
              </a:lnSpc>
            </a:pPr>
            <a:r>
              <a:rPr lang="en-US" smtClean="0"/>
              <a:t>Often difficult to establish the amount of the loss when it occurs </a:t>
            </a:r>
          </a:p>
          <a:p>
            <a:pPr lvl="3" eaLnBrk="1" hangingPunct="1">
              <a:lnSpc>
                <a:spcPct val="80000"/>
              </a:lnSpc>
            </a:pPr>
            <a:r>
              <a:rPr lang="en-US" smtClean="0"/>
              <a:t>Because of inadequate inventory control methods or lack of adequate records </a:t>
            </a:r>
          </a:p>
        </p:txBody>
      </p:sp>
    </p:spTree>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4690" name="Rectangle 6"/>
          <p:cNvSpPr>
            <a:spLocks noGrp="1" noChangeArrowheads="1"/>
          </p:cNvSpPr>
          <p:nvPr>
            <p:ph type="subTitle" idx="4294967295"/>
          </p:nvPr>
        </p:nvSpPr>
        <p:spPr>
          <a:xfrm>
            <a:off x="990600" y="3124200"/>
            <a:ext cx="6705600" cy="914400"/>
          </a:xfrm>
          <a:solidFill>
            <a:srgbClr val="00B050"/>
          </a:solidFill>
        </p:spPr>
        <p:txBody>
          <a:bodyPr anchor="ctr"/>
          <a:lstStyle/>
          <a:p>
            <a:pPr marL="0" indent="0" algn="ctr" eaLnBrk="1" hangingPunct="1">
              <a:spcBef>
                <a:spcPct val="30000"/>
              </a:spcBef>
              <a:buClr>
                <a:schemeClr val="tx1"/>
              </a:buClr>
              <a:buFont typeface="Times" panose="02020603050405020304" pitchFamily="18" charset="0"/>
              <a:buNone/>
            </a:pPr>
            <a:r>
              <a:rPr lang="en-US" b="1" dirty="0" smtClean="0"/>
              <a:t>End of Lecture 20</a:t>
            </a:r>
          </a:p>
        </p:txBody>
      </p:sp>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4"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CFE404F6-91A3-495D-86D5-471EDB584FC1}" type="slidenum">
              <a:rPr lang="en-US"/>
              <a:pPr/>
              <a:t>5</a:t>
            </a:fld>
            <a:endParaRPr lang="en-US"/>
          </a:p>
        </p:txBody>
      </p:sp>
      <p:sp>
        <p:nvSpPr>
          <p:cNvPr id="74755" name="Rectangle 2"/>
          <p:cNvSpPr>
            <a:spLocks noGrp="1" noChangeArrowheads="1"/>
          </p:cNvSpPr>
          <p:nvPr>
            <p:ph type="title"/>
          </p:nvPr>
        </p:nvSpPr>
        <p:spPr/>
        <p:txBody>
          <a:bodyPr/>
          <a:lstStyle/>
          <a:p>
            <a:pPr eaLnBrk="1" hangingPunct="1"/>
            <a:r>
              <a:rPr lang="en-US" smtClean="0"/>
              <a:t>Perils Clause </a:t>
            </a:r>
          </a:p>
        </p:txBody>
      </p:sp>
      <p:sp>
        <p:nvSpPr>
          <p:cNvPr id="74756" name="Rectangle 3"/>
          <p:cNvSpPr>
            <a:spLocks noGrp="1" noChangeArrowheads="1"/>
          </p:cNvSpPr>
          <p:nvPr>
            <p:ph type="body" idx="1"/>
          </p:nvPr>
        </p:nvSpPr>
        <p:spPr/>
        <p:txBody>
          <a:bodyPr/>
          <a:lstStyle/>
          <a:p>
            <a:pPr eaLnBrk="1" hangingPunct="1">
              <a:lnSpc>
                <a:spcPct val="80000"/>
              </a:lnSpc>
            </a:pPr>
            <a:r>
              <a:rPr lang="en-US" sz="2400" smtClean="0"/>
              <a:t>In 1779, Lloyd’s of London developed a more-or-less standard ocean marine policy containing an insuring clause </a:t>
            </a:r>
          </a:p>
          <a:p>
            <a:pPr lvl="1" eaLnBrk="1" hangingPunct="1">
              <a:lnSpc>
                <a:spcPct val="80000"/>
              </a:lnSpc>
            </a:pPr>
            <a:r>
              <a:rPr lang="en-US" sz="2000" smtClean="0"/>
              <a:t>Wording has been retained in almost its original form in policies issued today </a:t>
            </a:r>
          </a:p>
          <a:p>
            <a:pPr eaLnBrk="1" hangingPunct="1">
              <a:lnSpc>
                <a:spcPct val="80000"/>
              </a:lnSpc>
            </a:pPr>
            <a:r>
              <a:rPr lang="en-US" sz="2400" smtClean="0"/>
              <a:t>Clause might be interpreted as an all-risk contract </a:t>
            </a:r>
          </a:p>
          <a:p>
            <a:pPr lvl="1" eaLnBrk="1" hangingPunct="1">
              <a:lnSpc>
                <a:spcPct val="80000"/>
              </a:lnSpc>
            </a:pPr>
            <a:r>
              <a:rPr lang="en-US" sz="2000" smtClean="0"/>
              <a:t>Because it refers to certain named perils “and all other perils, losses, and misfortunes “</a:t>
            </a:r>
          </a:p>
          <a:p>
            <a:pPr lvl="2" eaLnBrk="1" hangingPunct="1">
              <a:lnSpc>
                <a:spcPct val="80000"/>
              </a:lnSpc>
            </a:pPr>
            <a:r>
              <a:rPr lang="en-US" sz="1800" smtClean="0"/>
              <a:t>However, the courts have interpreted the quoted phrase to mean “all other like perils” </a:t>
            </a:r>
          </a:p>
          <a:p>
            <a:pPr eaLnBrk="1" hangingPunct="1">
              <a:lnSpc>
                <a:spcPct val="80000"/>
              </a:lnSpc>
            </a:pPr>
            <a:r>
              <a:rPr lang="en-US" sz="2400" smtClean="0"/>
              <a:t>The insuring clause covers perils of the sea and not all perils </a:t>
            </a:r>
          </a:p>
          <a:p>
            <a:pPr lvl="1" eaLnBrk="1" hangingPunct="1">
              <a:lnSpc>
                <a:spcPct val="80000"/>
              </a:lnSpc>
            </a:pPr>
            <a:r>
              <a:rPr lang="en-US" sz="2000" smtClean="0"/>
              <a:t>Perils on the sea are not insured unless they’re specifically mentioned </a:t>
            </a:r>
          </a:p>
          <a:p>
            <a:pPr eaLnBrk="1" hangingPunct="1">
              <a:lnSpc>
                <a:spcPct val="80000"/>
              </a:lnSpc>
            </a:pPr>
            <a:r>
              <a:rPr lang="en-US" sz="2400" smtClean="0"/>
              <a:t>Most modern policies contain a free-of-capture-and-seizure clause</a:t>
            </a:r>
          </a:p>
          <a:p>
            <a:pPr lvl="1" eaLnBrk="1" hangingPunct="1">
              <a:lnSpc>
                <a:spcPct val="80000"/>
              </a:lnSpc>
            </a:pPr>
            <a:r>
              <a:rPr lang="en-US" sz="2000" smtClean="0"/>
              <a:t>Excludes all loss arising out of war </a:t>
            </a: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61E2756-1A4D-4565-A1B7-BF731FAD22F1}" type="slidenum">
              <a:rPr lang="en-US"/>
              <a:pPr/>
              <a:t>6</a:t>
            </a:fld>
            <a:endParaRPr lang="en-US"/>
          </a:p>
        </p:txBody>
      </p:sp>
      <p:sp>
        <p:nvSpPr>
          <p:cNvPr id="75779" name="Rectangle 2"/>
          <p:cNvSpPr>
            <a:spLocks noGrp="1" noChangeArrowheads="1"/>
          </p:cNvSpPr>
          <p:nvPr>
            <p:ph type="title"/>
          </p:nvPr>
        </p:nvSpPr>
        <p:spPr/>
        <p:txBody>
          <a:bodyPr/>
          <a:lstStyle/>
          <a:p>
            <a:pPr eaLnBrk="1" hangingPunct="1"/>
            <a:r>
              <a:rPr lang="en-US" smtClean="0"/>
              <a:t>Deductibles </a:t>
            </a:r>
          </a:p>
        </p:txBody>
      </p:sp>
      <p:sp>
        <p:nvSpPr>
          <p:cNvPr id="75780" name="Rectangle 3"/>
          <p:cNvSpPr>
            <a:spLocks noGrp="1" noChangeArrowheads="1"/>
          </p:cNvSpPr>
          <p:nvPr>
            <p:ph type="body" idx="1"/>
          </p:nvPr>
        </p:nvSpPr>
        <p:spPr/>
        <p:txBody>
          <a:bodyPr/>
          <a:lstStyle/>
          <a:p>
            <a:pPr eaLnBrk="1" hangingPunct="1"/>
            <a:r>
              <a:rPr lang="en-US" smtClean="0"/>
              <a:t>Memorandum clause </a:t>
            </a:r>
          </a:p>
          <a:p>
            <a:pPr lvl="1" eaLnBrk="1" hangingPunct="1"/>
            <a:r>
              <a:rPr lang="en-US" smtClean="0"/>
              <a:t>Lists various types of goods with varying percentages of deductibles that apply on a franchise basis </a:t>
            </a:r>
          </a:p>
          <a:p>
            <a:pPr eaLnBrk="1" hangingPunct="1"/>
            <a:r>
              <a:rPr lang="en-US" smtClean="0"/>
              <a:t>Free-of-particular-average clause </a:t>
            </a:r>
          </a:p>
          <a:p>
            <a:pPr lvl="1" eaLnBrk="1" hangingPunct="1"/>
            <a:r>
              <a:rPr lang="en-US" smtClean="0"/>
              <a:t>Usually provides that no partial loss will be paid to a single cargo interest unless the loss is caused by certain perils </a:t>
            </a:r>
          </a:p>
          <a:p>
            <a:pPr lvl="2" eaLnBrk="1" hangingPunct="1"/>
            <a:r>
              <a:rPr lang="en-US" smtClean="0"/>
              <a:t>Such as stranding, sinking, burning, or collision </a:t>
            </a:r>
          </a:p>
          <a:p>
            <a:pPr eaLnBrk="1" hangingPunct="1"/>
            <a:endParaRPr lang="en-US" smtClean="0"/>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C35080F-958E-4868-837B-7FE5733CA452}" type="slidenum">
              <a:rPr lang="en-US"/>
              <a:pPr/>
              <a:t>7</a:t>
            </a:fld>
            <a:endParaRPr lang="en-US"/>
          </a:p>
        </p:txBody>
      </p:sp>
      <p:sp>
        <p:nvSpPr>
          <p:cNvPr id="76803" name="Rectangle 2"/>
          <p:cNvSpPr>
            <a:spLocks noGrp="1" noChangeArrowheads="1"/>
          </p:cNvSpPr>
          <p:nvPr>
            <p:ph type="title"/>
          </p:nvPr>
        </p:nvSpPr>
        <p:spPr/>
        <p:txBody>
          <a:bodyPr/>
          <a:lstStyle/>
          <a:p>
            <a:pPr eaLnBrk="1" hangingPunct="1"/>
            <a:r>
              <a:rPr lang="en-US" smtClean="0"/>
              <a:t>General Average Clause</a:t>
            </a:r>
          </a:p>
        </p:txBody>
      </p:sp>
      <p:sp>
        <p:nvSpPr>
          <p:cNvPr id="76804" name="Rectangle 3"/>
          <p:cNvSpPr>
            <a:spLocks noGrp="1" noChangeArrowheads="1"/>
          </p:cNvSpPr>
          <p:nvPr>
            <p:ph type="body" idx="1"/>
          </p:nvPr>
        </p:nvSpPr>
        <p:spPr/>
        <p:txBody>
          <a:bodyPr/>
          <a:lstStyle/>
          <a:p>
            <a:pPr eaLnBrk="1" hangingPunct="1"/>
            <a:r>
              <a:rPr lang="en-US" smtClean="0"/>
              <a:t>Refers to losses that must be partly borne by someone other than the owner of the goods that were damaged or lost </a:t>
            </a:r>
          </a:p>
          <a:p>
            <a:pPr eaLnBrk="1" hangingPunct="1"/>
            <a:r>
              <a:rPr lang="en-US" smtClean="0"/>
              <a:t>May be partial or total </a:t>
            </a:r>
          </a:p>
          <a:p>
            <a:pPr lvl="1" eaLnBrk="1" hangingPunct="1"/>
            <a:r>
              <a:rPr lang="en-US" smtClean="0"/>
              <a:t>Whereas particular average losses are always partial, by definition </a:t>
            </a: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67CC163-62DD-4D65-902B-B52A92A435A6}" type="slidenum">
              <a:rPr lang="en-US"/>
              <a:pPr/>
              <a:t>8</a:t>
            </a:fld>
            <a:endParaRPr lang="en-US"/>
          </a:p>
        </p:txBody>
      </p:sp>
      <p:sp>
        <p:nvSpPr>
          <p:cNvPr id="77827" name="Rectangle 2"/>
          <p:cNvSpPr>
            <a:spLocks noGrp="1" noChangeArrowheads="1"/>
          </p:cNvSpPr>
          <p:nvPr>
            <p:ph type="title"/>
          </p:nvPr>
        </p:nvSpPr>
        <p:spPr/>
        <p:txBody>
          <a:bodyPr/>
          <a:lstStyle/>
          <a:p>
            <a:pPr eaLnBrk="1" hangingPunct="1"/>
            <a:r>
              <a:rPr lang="en-US" smtClean="0"/>
              <a:t>Sue-and-Labor Clause </a:t>
            </a:r>
          </a:p>
        </p:txBody>
      </p:sp>
      <p:sp>
        <p:nvSpPr>
          <p:cNvPr id="77828" name="Rectangle 3"/>
          <p:cNvSpPr>
            <a:spLocks noGrp="1" noChangeArrowheads="1"/>
          </p:cNvSpPr>
          <p:nvPr>
            <p:ph type="body" idx="1"/>
          </p:nvPr>
        </p:nvSpPr>
        <p:spPr/>
        <p:txBody>
          <a:bodyPr/>
          <a:lstStyle/>
          <a:p>
            <a:pPr eaLnBrk="1" hangingPunct="1"/>
            <a:r>
              <a:rPr lang="en-US" smtClean="0"/>
              <a:t>The insured is required to do everything possible to save and preserve the goods in case of loss </a:t>
            </a:r>
          </a:p>
          <a:p>
            <a:pPr eaLnBrk="1" hangingPunct="1"/>
            <a:r>
              <a:rPr lang="en-US" smtClean="0"/>
              <a:t>The insured who fails to do this has violated a policy condition </a:t>
            </a:r>
          </a:p>
          <a:p>
            <a:pPr lvl="1" eaLnBrk="1" hangingPunct="1"/>
            <a:r>
              <a:rPr lang="en-US" smtClean="0"/>
              <a:t>Loses the rights of recovery </a:t>
            </a:r>
          </a:p>
          <a:p>
            <a:pPr eaLnBrk="1" hangingPunct="1"/>
            <a:r>
              <a:rPr lang="en-US" smtClean="0"/>
              <a:t>The insured must incur reasonable expenses </a:t>
            </a:r>
          </a:p>
          <a:p>
            <a:pPr lvl="1" eaLnBrk="1" hangingPunct="1"/>
            <a:r>
              <a:rPr lang="en-US" smtClean="0"/>
              <a:t>Such as salvage, attorney, or storage fees </a:t>
            </a:r>
          </a:p>
          <a:p>
            <a:pPr lvl="1" eaLnBrk="1" hangingPunct="1"/>
            <a:r>
              <a:rPr lang="en-US" smtClean="0"/>
              <a:t>May be reimbursed by the insurer even if the expenses fail to recover the goods </a:t>
            </a: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26C2649-2216-42CD-8F3A-B95A54D81FC3}" type="slidenum">
              <a:rPr lang="en-US"/>
              <a:pPr/>
              <a:t>9</a:t>
            </a:fld>
            <a:endParaRPr lang="en-US"/>
          </a:p>
        </p:txBody>
      </p:sp>
      <p:sp>
        <p:nvSpPr>
          <p:cNvPr id="78851" name="Rectangle 2"/>
          <p:cNvSpPr>
            <a:spLocks noGrp="1" noChangeArrowheads="1"/>
          </p:cNvSpPr>
          <p:nvPr>
            <p:ph type="title"/>
          </p:nvPr>
        </p:nvSpPr>
        <p:spPr/>
        <p:txBody>
          <a:bodyPr/>
          <a:lstStyle/>
          <a:p>
            <a:pPr eaLnBrk="1" hangingPunct="1"/>
            <a:r>
              <a:rPr lang="en-US" smtClean="0"/>
              <a:t>Abandonment </a:t>
            </a:r>
          </a:p>
        </p:txBody>
      </p:sp>
      <p:sp>
        <p:nvSpPr>
          <p:cNvPr id="78852" name="Rectangle 3"/>
          <p:cNvSpPr>
            <a:spLocks noGrp="1" noChangeArrowheads="1"/>
          </p:cNvSpPr>
          <p:nvPr>
            <p:ph type="body" idx="1"/>
          </p:nvPr>
        </p:nvSpPr>
        <p:spPr/>
        <p:txBody>
          <a:bodyPr/>
          <a:lstStyle/>
          <a:p>
            <a:pPr eaLnBrk="1" hangingPunct="1"/>
            <a:r>
              <a:rPr lang="en-US" smtClean="0"/>
              <a:t>Actual total loss </a:t>
            </a:r>
          </a:p>
          <a:p>
            <a:pPr lvl="1" eaLnBrk="1" hangingPunct="1"/>
            <a:r>
              <a:rPr lang="en-US" smtClean="0"/>
              <a:t>Occurs when the property is completely destroyed </a:t>
            </a:r>
          </a:p>
          <a:p>
            <a:pPr eaLnBrk="1" hangingPunct="1"/>
            <a:r>
              <a:rPr lang="en-US" smtClean="0"/>
              <a:t>Constructive total loss </a:t>
            </a:r>
          </a:p>
          <a:p>
            <a:pPr lvl="1" eaLnBrk="1" hangingPunct="1"/>
            <a:r>
              <a:rPr lang="en-US" smtClean="0"/>
              <a:t>Occurs when it would cost more to restore  than it is worth </a:t>
            </a:r>
          </a:p>
          <a:p>
            <a:pPr lvl="1" eaLnBrk="1" hangingPunct="1"/>
            <a:r>
              <a:rPr lang="en-US" smtClean="0"/>
              <a:t>The damage must equal 50 percent or more of the ship’s value in an undamaged condition under U.S. law </a:t>
            </a: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M00_REJDA_6117643_11_RMI_C00">
  <a:themeElements>
    <a:clrScheme name="M00_REJDA_6117643_11_RMI_C0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00_REJDA_6117643_11_RMI_C00">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M00_REJDA_6117643_11_RMI_C0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00_REJDA_6117643_11_RMI_C0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00_REJDA_6117643_11_RMI_C0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00_REJDA_6117643_11_RMI_C0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00_REJDA_6117643_11_RMI_C0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00_REJDA_6117643_11_RMI_C0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00_REJDA_6117643_11_RMI_C00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00_REJDA_6117643_11_RMI_C0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00_REJDA_6117643_11_RMI_C0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00_REJDA_6117643_11_RMI_C0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00_REJDA_6117643_11_RMI_C0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00_REJDA_6117643_11_RMI_C0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HD:Users:stephanielindsey:Documents:AW_Rejda_PPT_Alison:Rejda_Template:M00_REJDA_6117643_11_RMI_C00.pot</Template>
  <TotalTime>658</TotalTime>
  <Words>3525</Words>
  <Application>Microsoft Office PowerPoint</Application>
  <PresentationFormat>On-screen Show (4:3)</PresentationFormat>
  <Paragraphs>377</Paragraphs>
  <Slides>44</Slides>
  <Notes>2</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M00_REJDA_6117643_11_RMI_C00</vt:lpstr>
      <vt:lpstr>Slide 1</vt:lpstr>
      <vt:lpstr>Major Types of Coverage </vt:lpstr>
      <vt:lpstr>Major Types of Coverage</vt:lpstr>
      <vt:lpstr>Major Types of Coverage</vt:lpstr>
      <vt:lpstr>Perils Clause </vt:lpstr>
      <vt:lpstr>Deductibles </vt:lpstr>
      <vt:lpstr>General Average Clause</vt:lpstr>
      <vt:lpstr>Sue-and-Labor Clause </vt:lpstr>
      <vt:lpstr>Abandonment </vt:lpstr>
      <vt:lpstr>Ocean Transportation Insurance</vt:lpstr>
      <vt:lpstr>Warranties in Ocean Marine Insurance </vt:lpstr>
      <vt:lpstr>Express Warranties </vt:lpstr>
      <vt:lpstr>Implied Warranties </vt:lpstr>
      <vt:lpstr>Implied Warranties</vt:lpstr>
      <vt:lpstr>Implied Warranties</vt:lpstr>
      <vt:lpstr>Land Transportation Insurance </vt:lpstr>
      <vt:lpstr>Land Transportation Insurance</vt:lpstr>
      <vt:lpstr>Floater Contracts </vt:lpstr>
      <vt:lpstr>Floater Contracts</vt:lpstr>
      <vt:lpstr>Bailed Property </vt:lpstr>
      <vt:lpstr>Business Floater Policies </vt:lpstr>
      <vt:lpstr>Business Floater Policies</vt:lpstr>
      <vt:lpstr>Scheduled Property Floater Risks </vt:lpstr>
      <vt:lpstr>Credit Insurance </vt:lpstr>
      <vt:lpstr>Types of Credit Insurance </vt:lpstr>
      <vt:lpstr>Title Insurance </vt:lpstr>
      <vt:lpstr>The Title Insurance Contract </vt:lpstr>
      <vt:lpstr>The Title Insurance Contract</vt:lpstr>
      <vt:lpstr>Glass Coverage Form </vt:lpstr>
      <vt:lpstr>Glass Coverage Form</vt:lpstr>
      <vt:lpstr>Crime </vt:lpstr>
      <vt:lpstr>Crime Insurance and Bonds </vt:lpstr>
      <vt:lpstr>Insurance vs Bonding </vt:lpstr>
      <vt:lpstr>Insurance vs Bonding</vt:lpstr>
      <vt:lpstr>Fidelity and Surety Bonds </vt:lpstr>
      <vt:lpstr>Types of Fidelity Bonds </vt:lpstr>
      <vt:lpstr>Types of Fidelity Bonds</vt:lpstr>
      <vt:lpstr>Types of Surety Bonds </vt:lpstr>
      <vt:lpstr>Burglary, Robbery, and Theft Insurance </vt:lpstr>
      <vt:lpstr>Business Coverages </vt:lpstr>
      <vt:lpstr>Table 10-2:  Basic Crime Coverages under the CPP </vt:lpstr>
      <vt:lpstr>Federal Crime Insurance </vt:lpstr>
      <vt:lpstr>Risk Management of the Crime Peril </vt:lpstr>
      <vt:lpstr>Slide 44</vt:lpstr>
    </vt:vector>
  </TitlesOfParts>
  <Manager/>
  <Company>Copyright © 2011 Pearson Prentice Hall. All rights reserved.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10</dc:title>
  <dc:subject>Analysis of Insurance Contracts</dc:subject>
  <dc:creator>George E. Rejda</dc:creator>
  <cp:keywords/>
  <dc:description/>
  <cp:lastModifiedBy>NTS</cp:lastModifiedBy>
  <cp:revision>97</cp:revision>
  <dcterms:created xsi:type="dcterms:W3CDTF">2004-08-04T08:00:35Z</dcterms:created>
  <dcterms:modified xsi:type="dcterms:W3CDTF">2014-06-19T17:11:33Z</dcterms:modified>
  <cp:category/>
</cp:coreProperties>
</file>