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0" r:id="rId1"/>
  </p:sldMasterIdLst>
  <p:notesMasterIdLst>
    <p:notesMasterId r:id="rId36"/>
  </p:notesMasterIdLst>
  <p:sldIdLst>
    <p:sldId id="395" r:id="rId2"/>
    <p:sldId id="332" r:id="rId3"/>
    <p:sldId id="333" r:id="rId4"/>
    <p:sldId id="334" r:id="rId5"/>
    <p:sldId id="335" r:id="rId6"/>
    <p:sldId id="322" r:id="rId7"/>
    <p:sldId id="337" r:id="rId8"/>
    <p:sldId id="316" r:id="rId9"/>
    <p:sldId id="336" r:id="rId10"/>
    <p:sldId id="323" r:id="rId11"/>
    <p:sldId id="338" r:id="rId12"/>
    <p:sldId id="339" r:id="rId13"/>
    <p:sldId id="340" r:id="rId14"/>
    <p:sldId id="341" r:id="rId15"/>
    <p:sldId id="327" r:id="rId16"/>
    <p:sldId id="342" r:id="rId17"/>
    <p:sldId id="343" r:id="rId18"/>
    <p:sldId id="318" r:id="rId19"/>
    <p:sldId id="344" r:id="rId20"/>
    <p:sldId id="345" r:id="rId21"/>
    <p:sldId id="346" r:id="rId22"/>
    <p:sldId id="326" r:id="rId23"/>
    <p:sldId id="347" r:id="rId24"/>
    <p:sldId id="328" r:id="rId25"/>
    <p:sldId id="348" r:id="rId26"/>
    <p:sldId id="329" r:id="rId27"/>
    <p:sldId id="349" r:id="rId28"/>
    <p:sldId id="350" r:id="rId29"/>
    <p:sldId id="351" r:id="rId30"/>
    <p:sldId id="331" r:id="rId31"/>
    <p:sldId id="352" r:id="rId32"/>
    <p:sldId id="354" r:id="rId33"/>
    <p:sldId id="353" r:id="rId34"/>
    <p:sldId id="39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6DAA5"/>
    <a:srgbClr val="780F24"/>
    <a:srgbClr val="FAF199"/>
    <a:srgbClr val="0099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2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4"/>
    </p:cViewPr>
  </p:sorterViewPr>
  <p:notesViewPr>
    <p:cSldViewPr>
      <p:cViewPr varScale="1">
        <p:scale>
          <a:sx n="94" d="100"/>
          <a:sy n="94" d="100"/>
        </p:scale>
        <p:origin x="-2128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84BEF0-7840-4BDC-B2CC-8A61F65F9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015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D1C2056-9A31-41CB-BFFB-D8954FA3C74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486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2E8E256-479C-401F-A298-C91672206A0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200">
                <a:latin typeface="Times New Roman" panose="02020603050405020304" pitchFamily="18" charset="0"/>
              </a:rPr>
              <a:t>Transparency Master 1.2</a:t>
            </a:r>
          </a:p>
        </p:txBody>
      </p:sp>
      <p:sp>
        <p:nvSpPr>
          <p:cNvPr id="3379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w="12700" cap="flat"/>
        </p:spPr>
      </p:sp>
      <p:sp>
        <p:nvSpPr>
          <p:cNvPr id="3379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78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1FD0AD8-CFC8-4742-8E5A-ACC99CCCCC46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457658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EC68FFB-DCCF-4DBE-B366-C778FB53CEE9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792534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5FF34A3-F968-408C-B8AF-CC7CE317D20B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408049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E4F8EC1-810D-4A0A-A7D0-FB5EC7A5D0CB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410900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C82361B-F70A-4106-B509-83AE054FFFDE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606634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ECB08A2-A524-49F2-A773-ECD6F6EF1897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907279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79259A0-634A-4F30-9250-6AA069F43490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496672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BF3192-D442-4050-B427-F46A03C6DC42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513094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8418DED-BD77-424E-8991-5DFE45D2D273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57404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0C96D38-C26D-4922-AE6A-9F5F200B9D31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924009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0C7B77C-CFB6-4EFC-BA0D-108F3C9B8588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99744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E47316-9559-41BC-AF8D-4A0E7C01530E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162010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C223C1A-281A-4FC7-A15B-62E3BC6ADA82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200">
                <a:latin typeface="Times New Roman" panose="02020603050405020304" pitchFamily="18" charset="0"/>
              </a:rPr>
              <a:t>Transparency Master 1.2</a:t>
            </a:r>
          </a:p>
        </p:txBody>
      </p:sp>
      <p:sp>
        <p:nvSpPr>
          <p:cNvPr id="5837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5837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13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C2E9D8D-24DB-4A43-9040-17FE8BB802C1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540173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A521AED-40C3-4488-8028-F95CD0880B9B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770016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6F1E097-03CE-4776-BC5F-E75FE944E245}" type="slidenum">
              <a:rPr lang="en-US" sz="1200"/>
              <a:pPr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708692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F655FA-7A36-49D6-BA61-61982B6B1A23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113907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BEAAD1C-74A1-41A3-8051-A32A255417C9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662570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FFD117E-9F30-4133-927E-662287A35E1A}" type="slidenum">
              <a:rPr lang="en-US" sz="1200"/>
              <a:pPr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484215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3F7E14C-E91C-4F7D-8794-921A68DFD428}" type="slidenum">
              <a:rPr lang="en-US" sz="1200"/>
              <a:pPr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14699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AFEF2A5-3EBA-4A41-ADD8-F3AD253B32BC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771451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A1FFDCA-1755-4658-9B82-81D7EAD7EAD5}" type="slidenum">
              <a:rPr lang="en-US" sz="1200"/>
              <a:pPr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7463046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0FB3034-F5C3-458C-9231-29CFF93AFF9D}" type="slidenum">
              <a:rPr lang="en-US" sz="1200"/>
              <a:pPr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968229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9BC41C0-080E-46B7-AF0C-34E2AA5F1994}" type="slidenum">
              <a:rPr lang="en-US" sz="1200"/>
              <a:pPr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8572839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9315439-85DB-43BC-9FAB-0A9E8F289613}" type="slidenum">
              <a:rPr lang="en-US" sz="1200"/>
              <a:pPr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4182722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2193D00-396F-4AA4-829D-ED52ECAE866B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71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A49367F-EFD3-49AE-853D-3BFFAE00B0D8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16308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DB8167B-7E00-4FEA-B421-4CC99494BFA7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64751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ABFAD4F-995A-41A3-8AC1-AFAA1ADEE7E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200">
                <a:latin typeface="Times New Roman" panose="02020603050405020304" pitchFamily="18" charset="0"/>
              </a:rPr>
              <a:t>Transparency Master 1.2</a:t>
            </a:r>
          </a:p>
        </p:txBody>
      </p:sp>
      <p:sp>
        <p:nvSpPr>
          <p:cNvPr id="2560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w="12700" cap="flat"/>
        </p:spPr>
      </p:sp>
      <p:sp>
        <p:nvSpPr>
          <p:cNvPr id="2560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99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969E69D-D489-4888-B0C3-FC9EBAEBEC03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832838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273910B-1685-424F-BC6E-35D6B166FF72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38305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66545DE-431E-4BCA-8843-F7F47A11BE98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35201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800" y="6240463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800" smtClean="0">
                <a:latin typeface="Arial" panose="020B0604020202020204" pitchFamily="34" charset="0"/>
              </a:rPr>
              <a:t>Copyright © 2011 Pearson Prentice Hall. All rights reserved.</a:t>
            </a:r>
          </a:p>
        </p:txBody>
      </p:sp>
      <p:pic>
        <p:nvPicPr>
          <p:cNvPr id="3" name="Picture 9" descr="pearson_brand_logo_aug200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62663"/>
            <a:ext cx="82391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28" descr="Rejda-0136117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4799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77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13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1526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3213"/>
            <a:ext cx="63055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87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72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30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1600200"/>
            <a:ext cx="40719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89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90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39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871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9377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918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3213"/>
            <a:ext cx="86106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11"/>
          <p:cNvSpPr>
            <a:spLocks noChangeArrowheads="1"/>
          </p:cNvSpPr>
          <p:nvPr/>
        </p:nvSpPr>
        <p:spPr bwMode="auto">
          <a:xfrm flipH="1">
            <a:off x="8229600" y="6172200"/>
            <a:ext cx="914400" cy="685800"/>
          </a:xfrm>
          <a:prstGeom prst="rect">
            <a:avLst/>
          </a:prstGeom>
          <a:solidFill>
            <a:srgbClr val="FFF5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>
              <a:latin typeface="Tahoma" panose="020B060403050404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FFF5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705600"/>
          </a:xfrm>
          <a:prstGeom prst="rect">
            <a:avLst/>
          </a:prstGeom>
          <a:solidFill>
            <a:srgbClr val="FFF5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3213" y="6459538"/>
            <a:ext cx="4572000" cy="2444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1C1C1C"/>
                </a:solidFill>
                <a:latin typeface="Arial" panose="020B0604020202020204" pitchFamily="34" charset="0"/>
              </a:rPr>
              <a:t>Copyright © 2011 Pearson Prentice Hall. All rights reserved.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305800" y="6324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sz="1400" b="1">
                <a:latin typeface="Tahoma" panose="020B0604030504040204" pitchFamily="34" charset="0"/>
              </a:rPr>
              <a:t>11-</a:t>
            </a:r>
            <a:fld id="{3F60A5B6-4202-4D15-B021-8C52A81BB36F}" type="slidenum">
              <a:rPr lang="en-US" sz="1400" b="1">
                <a:latin typeface="Tahoma" panose="020B0604030504040204" pitchFamily="34" charset="0"/>
              </a:rPr>
              <a:pPr eaLnBrk="1" hangingPunct="1"/>
              <a:t>‹#›</a:t>
            </a:fld>
            <a:endParaRPr lang="en-US" sz="180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3124200"/>
            <a:ext cx="6705600" cy="914400"/>
          </a:xfrm>
          <a:solidFill>
            <a:srgbClr val="00B050"/>
          </a:solidFill>
        </p:spPr>
        <p:txBody>
          <a:bodyPr anchor="ctr"/>
          <a:lstStyle/>
          <a:p>
            <a:pPr marL="0" indent="0" algn="ctr" eaLnBrk="1" hangingPunct="1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b="1" smtClean="0"/>
              <a:t>Life Insurance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914400" y="22098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i="1" u="sng">
                <a:latin typeface="Times" panose="02020603050405020304" pitchFamily="18" charset="0"/>
              </a:rPr>
              <a:t>Lecture No. 21 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Amount of Life Insurance to Own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686800" cy="4724400"/>
          </a:xfrm>
        </p:spPr>
        <p:txBody>
          <a:bodyPr rIns="91440"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Most families own an insufficient amount of life insurance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000" smtClean="0"/>
              <a:t>About one in five households have no life insurance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000" smtClean="0"/>
              <a:t>Consumers procrastinate, and have difficulty in making correct decisions about the purchase of life insurance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Many families have only a limited amount of discretionary income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000" smtClean="0"/>
              <a:t>The purchase of life insurance reduces the amount of discretionary income available for other needs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000" smtClean="0"/>
              <a:t>Many families are in debt and have little savings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000" smtClean="0"/>
              <a:t>After payment of high priority expenses, such as a mortgage, food and utilities, many families have only a limited amount of income to purchase life insurance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Types of Life Insurance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mtClean="0"/>
              <a:t>Life insurance policies can be classified in two general categories:</a:t>
            </a:r>
          </a:p>
          <a:p>
            <a:pPr lvl="1" eaLnBrk="1" hangingPunct="1"/>
            <a:r>
              <a:rPr lang="en-US" u="sng" smtClean="0"/>
              <a:t>Term insurance</a:t>
            </a:r>
            <a:r>
              <a:rPr lang="en-US" smtClean="0"/>
              <a:t> provide temporary protection</a:t>
            </a:r>
          </a:p>
          <a:p>
            <a:pPr lvl="1" eaLnBrk="1" hangingPunct="1"/>
            <a:r>
              <a:rPr lang="en-US" u="sng" smtClean="0"/>
              <a:t>Cash-value life insurance</a:t>
            </a:r>
            <a:r>
              <a:rPr lang="en-US" smtClean="0"/>
              <a:t> has a savings component and builds </a:t>
            </a:r>
            <a:r>
              <a:rPr lang="en-US" u="sng" smtClean="0"/>
              <a:t>cash values</a:t>
            </a:r>
            <a:endParaRPr lang="en-US" smtClean="0"/>
          </a:p>
          <a:p>
            <a:pPr lvl="1" eaLnBrk="1" hangingPunct="1"/>
            <a:r>
              <a:rPr lang="en-US" smtClean="0"/>
              <a:t>There are many variations of both types available today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Types of Term Life Insurance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686800" cy="4800600"/>
          </a:xfrm>
        </p:spPr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Under a term insurance policy, protection is temporary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Protection expires at the end of the policy period, unless renewed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Most term policies are </a:t>
            </a:r>
            <a:r>
              <a:rPr lang="en-US" sz="2000" u="sng" smtClean="0"/>
              <a:t>renewable </a:t>
            </a:r>
            <a:r>
              <a:rPr lang="en-US" sz="2000" smtClean="0"/>
              <a:t>for additional periods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Premiums increase at each renewal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Most term policies are </a:t>
            </a:r>
            <a:r>
              <a:rPr lang="en-US" sz="2000" u="sng" smtClean="0"/>
              <a:t>convertible</a:t>
            </a:r>
            <a:r>
              <a:rPr lang="en-US" sz="2000" smtClean="0"/>
              <a:t>, which means the policy can be exchanged for a cash-value policy without evidence of insurability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Under the </a:t>
            </a:r>
            <a:r>
              <a:rPr lang="en-US" sz="1800" u="sng" smtClean="0"/>
              <a:t>attained-age method</a:t>
            </a:r>
            <a:r>
              <a:rPr lang="en-US" sz="1800" smtClean="0"/>
              <a:t>, the premium charged for the new policy is based on the insured’s attained age at the time of conversion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Under the </a:t>
            </a:r>
            <a:r>
              <a:rPr lang="en-US" sz="1800" u="sng" smtClean="0"/>
              <a:t>original-age method</a:t>
            </a:r>
            <a:r>
              <a:rPr lang="en-US" sz="1800" smtClean="0"/>
              <a:t>, the premium charged for the new policy is based on the insured's original age when the term insurance was first purchased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Types of Term Life Insurance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8763000" cy="4648200"/>
          </a:xfrm>
        </p:spPr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en-US" sz="2000" u="sng" smtClean="0"/>
              <a:t>Yearly-renewable term insurance</a:t>
            </a:r>
            <a:r>
              <a:rPr lang="en-US" sz="2000" smtClean="0"/>
              <a:t> is issued for a one-year period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Term insurance can also be issued for 5 or more years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 </a:t>
            </a:r>
            <a:r>
              <a:rPr lang="en-US" sz="2000" u="sng" smtClean="0"/>
              <a:t>term to age 65 policy</a:t>
            </a:r>
            <a:r>
              <a:rPr lang="en-US" sz="2000" smtClean="0"/>
              <a:t> provides protection to age 65, at which time the policy expires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Under a </a:t>
            </a:r>
            <a:r>
              <a:rPr lang="en-US" sz="2000" u="sng" smtClean="0"/>
              <a:t>decreasing term insurance</a:t>
            </a:r>
            <a:r>
              <a:rPr lang="en-US" sz="2000" smtClean="0"/>
              <a:t> policy, the face value gradually declines each year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Under a </a:t>
            </a:r>
            <a:r>
              <a:rPr lang="en-US" sz="2000" u="sng" smtClean="0"/>
              <a:t>reentry term insurance</a:t>
            </a:r>
            <a:r>
              <a:rPr lang="en-US" sz="2000" smtClean="0"/>
              <a:t> policy, renewal premiums are based on select (lower) mortality rates if the insured can periodically demonstrate acceptable evidence of insurability (i.e., good health)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Under a </a:t>
            </a:r>
            <a:r>
              <a:rPr lang="en-US" sz="2000" u="sng" smtClean="0"/>
              <a:t>return of premiums term</a:t>
            </a:r>
            <a:r>
              <a:rPr lang="en-US" sz="2000" smtClean="0"/>
              <a:t>, the premiums are refunded if the policyowner outlives the term of the policy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Uses and Limitations of Term Life Insurance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686800" cy="4800600"/>
          </a:xfrm>
        </p:spPr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Term insurance is appropriate when: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amount of income that can be spent on life insurance is limited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need for protection is temporary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insured wants to guarantee future insurability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However,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Term insurance premiums increase with age at an increasing rate and eventually reach prohibitive levels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Term insurance is inappropriate if you wish to save money for a specific need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Exhibit 11.2</a:t>
            </a:r>
            <a:r>
              <a:rPr lang="en-US" sz="2800" b="0" smtClean="0"/>
              <a:t>  Examples of Term Life Insurance Premiums</a:t>
            </a:r>
            <a:endParaRPr lang="en-US" sz="2600" smtClean="0"/>
          </a:p>
        </p:txBody>
      </p:sp>
      <p:pic>
        <p:nvPicPr>
          <p:cNvPr id="43011" name="Picture 7" descr="ex11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" y="1689100"/>
            <a:ext cx="86614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Types of Whole Life Insurance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52600"/>
            <a:ext cx="8763000" cy="4648200"/>
          </a:xfrm>
        </p:spPr>
        <p:txBody>
          <a:bodyPr rIns="91440"/>
          <a:lstStyle/>
          <a:p>
            <a:pPr eaLnBrk="1" hangingPunct="1"/>
            <a:r>
              <a:rPr lang="en-US" u="sng" smtClean="0"/>
              <a:t>Whole life insurance</a:t>
            </a:r>
            <a:r>
              <a:rPr lang="en-US" smtClean="0"/>
              <a:t> is a cash value policy that provides lifetime protection</a:t>
            </a:r>
          </a:p>
          <a:p>
            <a:pPr lvl="1" eaLnBrk="1" hangingPunct="1"/>
            <a:r>
              <a:rPr lang="en-US" smtClean="0"/>
              <a:t>A stated amount is paid to a designated beneficiary when the insured dies, regardless of when the death occurs</a:t>
            </a:r>
          </a:p>
          <a:p>
            <a:pPr lvl="1" eaLnBrk="1" hangingPunct="1"/>
            <a:r>
              <a:rPr lang="en-US" smtClean="0"/>
              <a:t>Types include:</a:t>
            </a:r>
          </a:p>
          <a:p>
            <a:pPr lvl="2" eaLnBrk="1" hangingPunct="1">
              <a:buFontTx/>
              <a:buNone/>
            </a:pPr>
            <a:r>
              <a:rPr lang="en-US" sz="1600" smtClean="0">
                <a:ea typeface="Lucida Grande" pitchFamily="1" charset="0"/>
                <a:cs typeface="Lucida Grande" pitchFamily="1" charset="0"/>
              </a:rPr>
              <a:t>●</a:t>
            </a:r>
            <a:r>
              <a:rPr lang="en-US" sz="1600" smtClean="0">
                <a:cs typeface="Arial" panose="020B0604020202020204" pitchFamily="34" charset="0"/>
              </a:rPr>
              <a:t> </a:t>
            </a:r>
            <a:r>
              <a:rPr lang="en-US" sz="1600" smtClean="0"/>
              <a:t>Ordinary life			 </a:t>
            </a:r>
          </a:p>
          <a:p>
            <a:pPr lvl="2" eaLnBrk="1" hangingPunct="1">
              <a:lnSpc>
                <a:spcPct val="110000"/>
              </a:lnSpc>
              <a:buFontTx/>
              <a:buNone/>
            </a:pPr>
            <a:r>
              <a:rPr lang="en-US" sz="1600" smtClean="0">
                <a:ea typeface="Lucida Grande" pitchFamily="1" charset="0"/>
                <a:cs typeface="Lucida Grande" pitchFamily="1" charset="0"/>
              </a:rPr>
              <a:t>●</a:t>
            </a:r>
            <a:r>
              <a:rPr lang="en-US" sz="1600" smtClean="0"/>
              <a:t> Limited-payment life	</a:t>
            </a:r>
          </a:p>
          <a:p>
            <a:pPr lvl="2" eaLnBrk="1" hangingPunct="1">
              <a:buFontTx/>
              <a:buNone/>
            </a:pPr>
            <a:r>
              <a:rPr lang="en-US" sz="1600" smtClean="0">
                <a:ea typeface="Lucida Grande" pitchFamily="1" charset="0"/>
                <a:cs typeface="Lucida Grande" pitchFamily="1" charset="0"/>
              </a:rPr>
              <a:t>●</a:t>
            </a:r>
            <a:r>
              <a:rPr lang="en-US" sz="1600" smtClean="0"/>
              <a:t> Endowment insurance	</a:t>
            </a:r>
          </a:p>
          <a:p>
            <a:pPr lvl="2" eaLnBrk="1" hangingPunct="1">
              <a:buFontTx/>
              <a:buNone/>
            </a:pPr>
            <a:r>
              <a:rPr lang="en-US" sz="1600" smtClean="0">
                <a:ea typeface="Lucida Grande" pitchFamily="1" charset="0"/>
                <a:cs typeface="Lucida Grande" pitchFamily="1" charset="0"/>
              </a:rPr>
              <a:t>●</a:t>
            </a:r>
            <a:r>
              <a:rPr lang="en-US" sz="1600" smtClean="0"/>
              <a:t> Variable life		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114800" y="4267200"/>
            <a:ext cx="37592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ea typeface="Lucida Grande" pitchFamily="1" charset="0"/>
                <a:cs typeface="Lucida Grande" pitchFamily="1" charset="0"/>
              </a:rPr>
              <a:t>●</a:t>
            </a:r>
            <a:r>
              <a:rPr lang="en-US" sz="1800">
                <a:latin typeface="Arial" panose="020B0604020202020204" pitchFamily="34" charset="0"/>
              </a:rPr>
              <a:t> Universal life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ea typeface="Lucida Grande" pitchFamily="1" charset="0"/>
                <a:cs typeface="Lucida Grande" pitchFamily="1" charset="0"/>
              </a:rPr>
              <a:t>●</a:t>
            </a:r>
            <a:r>
              <a:rPr lang="en-US" sz="1800">
                <a:latin typeface="Arial" panose="020B0604020202020204" pitchFamily="34" charset="0"/>
              </a:rPr>
              <a:t> Variable universal life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ea typeface="Lucida Grande" pitchFamily="1" charset="0"/>
                <a:cs typeface="Lucida Grande" pitchFamily="1" charset="0"/>
              </a:rPr>
              <a:t>●</a:t>
            </a:r>
            <a:r>
              <a:rPr lang="en-US" sz="1800">
                <a:latin typeface="Arial" panose="020B0604020202020204" pitchFamily="34" charset="0"/>
              </a:rPr>
              <a:t> Current assumption whole life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ea typeface="Lucida Grande" pitchFamily="1" charset="0"/>
                <a:cs typeface="Lucida Grande" pitchFamily="1" charset="0"/>
              </a:rPr>
              <a:t>●</a:t>
            </a:r>
            <a:r>
              <a:rPr lang="en-US" sz="1800">
                <a:latin typeface="Arial" panose="020B0604020202020204" pitchFamily="34" charset="0"/>
              </a:rPr>
              <a:t>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>
                <a:latin typeface="Arial" panose="020B0604020202020204" pitchFamily="34" charset="0"/>
              </a:rPr>
              <a:t>ndeterminate-premium whole life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Types of Whole Life Insurance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8763000" cy="4953000"/>
          </a:xfrm>
        </p:spPr>
        <p:txBody>
          <a:bodyPr rIns="91440"/>
          <a:lstStyle/>
          <a:p>
            <a:pPr eaLnBrk="1" hangingPunct="1"/>
            <a:r>
              <a:rPr lang="en-US" sz="2400" u="sng" smtClean="0"/>
              <a:t>Ordinary life insurance</a:t>
            </a:r>
            <a:r>
              <a:rPr lang="en-US" sz="2400" smtClean="0"/>
              <a:t> is a level-premium policy that provides lifetime protection</a:t>
            </a:r>
          </a:p>
          <a:p>
            <a:pPr lvl="1" eaLnBrk="1" hangingPunct="1"/>
            <a:r>
              <a:rPr lang="en-US" sz="2000" smtClean="0"/>
              <a:t>Premiums are level throughout the premium paying period</a:t>
            </a:r>
          </a:p>
          <a:p>
            <a:pPr lvl="1" eaLnBrk="1" hangingPunct="1"/>
            <a:r>
              <a:rPr lang="en-US" sz="2000" smtClean="0"/>
              <a:t>The excess premiums paid during the early years are used to supplement the inadequate premiums paid during the later years of the policy. It is referred to as a </a:t>
            </a:r>
            <a:r>
              <a:rPr lang="en-US" sz="2000" u="sng" smtClean="0"/>
              <a:t>legal reserve</a:t>
            </a:r>
            <a:endParaRPr lang="en-US" sz="2000" smtClean="0"/>
          </a:p>
          <a:p>
            <a:pPr lvl="1" eaLnBrk="1" hangingPunct="1"/>
            <a:r>
              <a:rPr lang="en-US" sz="2000" smtClean="0"/>
              <a:t>The insurer’s legal reserve is a liability that must be offset by sufficient financial assets</a:t>
            </a:r>
          </a:p>
          <a:p>
            <a:pPr lvl="1" eaLnBrk="1" hangingPunct="1"/>
            <a:r>
              <a:rPr lang="en-US" sz="2000" smtClean="0"/>
              <a:t>The </a:t>
            </a:r>
            <a:r>
              <a:rPr lang="en-US" sz="2000" u="sng" smtClean="0"/>
              <a:t>net amount at risk</a:t>
            </a:r>
            <a:r>
              <a:rPr lang="en-US" sz="2000" smtClean="0"/>
              <a:t> is the difference between the legal reserve and the face amount of coverage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458200" cy="1143000"/>
          </a:xfrm>
        </p:spPr>
        <p:txBody>
          <a:bodyPr anchor="ctr"/>
          <a:lstStyle/>
          <a:p>
            <a:pPr eaLnBrk="1" hangingPunct="1"/>
            <a:r>
              <a:rPr lang="en-US" sz="2400" smtClean="0"/>
              <a:t>Exhibit 11.3</a:t>
            </a:r>
            <a:r>
              <a:rPr lang="en-US" sz="2400" b="0" smtClean="0"/>
              <a:t>  Relationship Between the Net Amount at Risk and Legal Reserve (1980 CSO Mortality Table)</a:t>
            </a:r>
            <a:r>
              <a:rPr lang="en-US" sz="2400" b="0" baseline="30000" smtClean="0"/>
              <a:t>a</a:t>
            </a:r>
            <a:endParaRPr lang="en-US" sz="2800" smtClean="0"/>
          </a:p>
        </p:txBody>
      </p:sp>
      <p:pic>
        <p:nvPicPr>
          <p:cNvPr id="49155" name="Picture 6" descr="ex11_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276975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Types of Whole Life Insurance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686800" cy="4648200"/>
          </a:xfrm>
        </p:spPr>
        <p:txBody>
          <a:bodyPr rIns="91440"/>
          <a:lstStyle/>
          <a:p>
            <a:pPr lvl="1" eaLnBrk="1" hangingPunct="1">
              <a:lnSpc>
                <a:spcPct val="90000"/>
              </a:lnSpc>
            </a:pPr>
            <a:r>
              <a:rPr lang="en-US" smtClean="0"/>
              <a:t>Another characteristic of ordinary life insurance policies is the accumulation of </a:t>
            </a:r>
            <a:r>
              <a:rPr lang="en-US" u="sng" smtClean="0"/>
              <a:t>cash surrender values</a:t>
            </a:r>
            <a:endParaRPr 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 policyholder overpays for insurance protection during the early years, resulting in a legal reserve and the accumulation of cash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Because of the loading for expenses and high first-year acquisition costs, cash values are initially below the legal reserve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 policyowner has the right to borrow the cash value or exercise a cash surrender options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 ordinary life policy is appropriate when lifetime protection is needed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534400" cy="4876800"/>
          </a:xfrm>
        </p:spPr>
        <p:txBody>
          <a:bodyPr rIns="91440"/>
          <a:lstStyle/>
          <a:p>
            <a:pPr eaLnBrk="1" hangingPunct="1"/>
            <a:r>
              <a:rPr lang="en-US" smtClean="0"/>
              <a:t>Premature Death</a:t>
            </a:r>
          </a:p>
          <a:p>
            <a:pPr eaLnBrk="1" hangingPunct="1"/>
            <a:r>
              <a:rPr lang="en-US" smtClean="0"/>
              <a:t>Financial Impact of Premature Death on Different Types of Families</a:t>
            </a:r>
          </a:p>
          <a:p>
            <a:pPr eaLnBrk="1" hangingPunct="1"/>
            <a:r>
              <a:rPr lang="en-US" smtClean="0"/>
              <a:t>Amount of Life Insurance to Own</a:t>
            </a:r>
          </a:p>
          <a:p>
            <a:pPr eaLnBrk="1" hangingPunct="1"/>
            <a:r>
              <a:rPr lang="en-US" smtClean="0"/>
              <a:t>Types of Life Insurance</a:t>
            </a:r>
          </a:p>
          <a:p>
            <a:pPr eaLnBrk="1" hangingPunct="1"/>
            <a:r>
              <a:rPr lang="en-US" smtClean="0"/>
              <a:t>Variations of Whole Life Insurance</a:t>
            </a:r>
          </a:p>
          <a:p>
            <a:pPr eaLnBrk="1" hangingPunct="1"/>
            <a:r>
              <a:rPr lang="en-US" smtClean="0"/>
              <a:t>Other Types of Life Insurance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34975"/>
            <a:ext cx="8610600" cy="793750"/>
          </a:xfrm>
        </p:spPr>
        <p:txBody>
          <a:bodyPr anchor="ctr"/>
          <a:lstStyle/>
          <a:p>
            <a:pPr eaLnBrk="1" hangingPunct="1"/>
            <a:r>
              <a:rPr lang="en-US" smtClean="0"/>
              <a:t>Types of Whole Life Insurance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8763000" cy="5029200"/>
          </a:xfrm>
        </p:spPr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 major limitation of ordinary life insurance is that some people are still underinsured after the policy is purchased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 term policy for the same premium would purchase substantially more protection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Under a </a:t>
            </a:r>
            <a:r>
              <a:rPr lang="en-US" sz="2000" u="sng" smtClean="0"/>
              <a:t>limited-payment life insurance</a:t>
            </a:r>
            <a:r>
              <a:rPr lang="en-US" sz="2000" smtClean="0"/>
              <a:t> policy, the insured has lifetime protection, and premiums are level, but they are paid only for a certain period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 </a:t>
            </a:r>
            <a:r>
              <a:rPr lang="en-US" sz="1800" u="sng" smtClean="0"/>
              <a:t>single-premium whole life</a:t>
            </a:r>
            <a:r>
              <a:rPr lang="en-US" sz="1800" smtClean="0"/>
              <a:t> policy provides lifetime protection with a single premium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Endowment insurance</a:t>
            </a:r>
            <a:r>
              <a:rPr lang="en-US" sz="2000" smtClean="0"/>
              <a:t> pays the face amount of insurance if the insured dies within a specified period. If the insured is still alive at the end of the period, the face amount is paid to the policyholder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9888"/>
            <a:ext cx="8610600" cy="925512"/>
          </a:xfrm>
        </p:spPr>
        <p:txBody>
          <a:bodyPr anchor="ctr"/>
          <a:lstStyle/>
          <a:p>
            <a:pPr eaLnBrk="1" hangingPunct="1"/>
            <a:r>
              <a:rPr lang="en-US" sz="2800" smtClean="0"/>
              <a:t>Variations of Whole Life Insurance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52600"/>
            <a:ext cx="8763000" cy="4724400"/>
          </a:xfrm>
        </p:spPr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Insurers have developed a wide variety of whole life products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u="sng" smtClean="0"/>
              <a:t>Variable life insurance</a:t>
            </a:r>
            <a:r>
              <a:rPr lang="en-US" sz="2000" smtClean="0"/>
              <a:t> is a fixed-premium policy in which the death benefit and cash values vary according to the investment experience of a separate account maintained by the insurer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The premium is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The entire reserve is held in a separate account and is invested in common stocks or other investments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If the investment experience is favorable, the face amount of insurance is increased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Cash surrender values are not guaranteed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Although the insurer bears the risk of excessive mortality and expenses, the policyholder bears the risk of poor investment results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34975"/>
            <a:ext cx="8610600" cy="793750"/>
          </a:xfrm>
        </p:spPr>
        <p:txBody>
          <a:bodyPr anchor="ctr"/>
          <a:lstStyle/>
          <a:p>
            <a:pPr eaLnBrk="1" hangingPunct="1"/>
            <a:r>
              <a:rPr lang="en-US" sz="2800" smtClean="0"/>
              <a:t>Variations of Whole Life Insurance</a:t>
            </a:r>
            <a:endParaRPr lang="en-US" sz="2400" smtClean="0"/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8763000" cy="4343400"/>
          </a:xfrm>
        </p:spPr>
        <p:txBody>
          <a:bodyPr rIns="91440"/>
          <a:lstStyle/>
          <a:p>
            <a:pPr eaLnBrk="1" hangingPunct="1">
              <a:spcBef>
                <a:spcPct val="50000"/>
              </a:spcBef>
            </a:pPr>
            <a:r>
              <a:rPr lang="en-US" sz="2400" u="sng" smtClean="0"/>
              <a:t>Universal Life Insurance</a:t>
            </a:r>
            <a:r>
              <a:rPr lang="en-US" sz="2400" smtClean="0"/>
              <a:t> is a flexible premium policy that provides lifetime protection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smtClean="0"/>
              <a:t>After the first premium, the policyholder decides the amount and frequency of payments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800" smtClean="0"/>
              <a:t>Most policies have a target premium, but the policyowner is not obligated to pay it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smtClean="0"/>
              <a:t>The protection and savings components are unbundled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800" smtClean="0"/>
              <a:t>the policyholder’s statement shows the premiums paid, death benefit, and value of the cash value account 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800" smtClean="0"/>
              <a:t>It also shows the mortality charge and the interest credited to the cash value account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Variations of Whole Life Insurance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52600"/>
            <a:ext cx="8534400" cy="4572000"/>
          </a:xfrm>
        </p:spPr>
        <p:txBody>
          <a:bodyPr rIns="91440"/>
          <a:lstStyle/>
          <a:p>
            <a:pPr lvl="1" eaLnBrk="1" hangingPunct="1">
              <a:spcBef>
                <a:spcPct val="50000"/>
              </a:spcBef>
            </a:pPr>
            <a:r>
              <a:rPr lang="en-US" smtClean="0"/>
              <a:t>There are two forms of universal life insurance: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mtClean="0"/>
              <a:t>Option A pays a level death benefit during the early years</a:t>
            </a:r>
          </a:p>
          <a:p>
            <a:pPr lvl="3" eaLnBrk="1" hangingPunct="1">
              <a:spcBef>
                <a:spcPct val="50000"/>
              </a:spcBef>
            </a:pPr>
            <a:r>
              <a:rPr lang="en-US" smtClean="0"/>
              <a:t>The death benefit increases in later years to meet the corridor test required by the Internal Revenue Code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mtClean="0"/>
              <a:t>Option B provides for an increasing death benefit</a:t>
            </a:r>
          </a:p>
          <a:p>
            <a:pPr lvl="3" eaLnBrk="1" hangingPunct="1">
              <a:spcBef>
                <a:spcPct val="50000"/>
              </a:spcBef>
            </a:pPr>
            <a:r>
              <a:rPr lang="en-US" smtClean="0"/>
              <a:t>The death benefit is equal to a constant net amount at risk plus the accumulated cash value</a:t>
            </a:r>
          </a:p>
          <a:p>
            <a:pPr lvl="1" eaLnBrk="1" hangingPunct="1">
              <a:spcBef>
                <a:spcPct val="50000"/>
              </a:spcBef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3213"/>
            <a:ext cx="2819400" cy="2744787"/>
          </a:xfrm>
        </p:spPr>
        <p:txBody>
          <a:bodyPr anchor="ctr"/>
          <a:lstStyle/>
          <a:p>
            <a:pPr eaLnBrk="1" hangingPunct="1"/>
            <a:r>
              <a:rPr lang="en-US" sz="2800" smtClean="0"/>
              <a:t>Exhibit 11.4</a:t>
            </a:r>
            <a:r>
              <a:rPr lang="en-US" sz="2800" b="0" smtClean="0"/>
              <a:t>  Two forms of Universal Life Insurance Death Benefits</a:t>
            </a:r>
            <a:endParaRPr lang="en-US" sz="2800" smtClean="0"/>
          </a:p>
        </p:txBody>
      </p:sp>
      <p:pic>
        <p:nvPicPr>
          <p:cNvPr id="61443" name="Picture 6" descr="ex11_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4803775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Variations of Whole Life Insurance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lvl="1" eaLnBrk="1" hangingPunct="1">
              <a:lnSpc>
                <a:spcPct val="90000"/>
              </a:lnSpc>
            </a:pPr>
            <a:r>
              <a:rPr lang="en-US" smtClean="0"/>
              <a:t>Universal life provides considerable flexibility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Cash withdrawals are permitted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Policies receive favorable federal income tax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Limitations of universal life policies include: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Insurers advertise misleading rates of return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Cash-value and premium-payment projections based on higher interest rates are misleading and invalid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Insurers can increase the current mortality charge to recoup expenses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 policy may lapse because some policyowners do not have a firm commitment to pay premiums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2743200" cy="3276600"/>
          </a:xfrm>
        </p:spPr>
        <p:txBody>
          <a:bodyPr anchor="t"/>
          <a:lstStyle/>
          <a:p>
            <a:pPr eaLnBrk="1" hangingPunct="1"/>
            <a:r>
              <a:rPr lang="en-US" sz="2000" smtClean="0"/>
              <a:t>Exhibit 11.5</a:t>
            </a:r>
            <a:r>
              <a:rPr lang="en-US" sz="2000" b="0" smtClean="0"/>
              <a:t>  $100,000 Universal Life Policy, Level Death Benefit, Male Age 25, Nonsmoker, 5.5 Percent Assumed Interest </a:t>
            </a:r>
            <a:r>
              <a:rPr lang="en-US" sz="2000" b="0" i="1" smtClean="0"/>
              <a:t>(con’t)</a:t>
            </a:r>
            <a:endParaRPr lang="en-US" smtClean="0"/>
          </a:p>
        </p:txBody>
      </p:sp>
      <p:pic>
        <p:nvPicPr>
          <p:cNvPr id="65539" name="Picture 6" descr="ex11_05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57200"/>
            <a:ext cx="51530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3675"/>
            <a:ext cx="7315200" cy="1143000"/>
          </a:xfrm>
        </p:spPr>
        <p:txBody>
          <a:bodyPr anchor="ctr"/>
          <a:lstStyle/>
          <a:p>
            <a:pPr eaLnBrk="1" hangingPunct="1"/>
            <a:r>
              <a:rPr lang="en-US" sz="2000" smtClean="0"/>
              <a:t>Exhibit 11.5</a:t>
            </a:r>
            <a:r>
              <a:rPr lang="en-US" sz="2000" b="0" smtClean="0"/>
              <a:t>  $100,000 Universal Life Policy, Level Death Benefit, Male Age 25, Nonsmoker, 5.5 Percent Assumed Interest</a:t>
            </a:r>
            <a:endParaRPr lang="en-US" sz="2000" smtClean="0"/>
          </a:p>
        </p:txBody>
      </p:sp>
      <p:pic>
        <p:nvPicPr>
          <p:cNvPr id="67587" name="Picture 6" descr="ex11_05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621338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Variations of Whole Life Insurance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8763000" cy="4648200"/>
          </a:xfrm>
        </p:spPr>
        <p:txBody>
          <a:bodyPr rIns="91440"/>
          <a:lstStyle/>
          <a:p>
            <a:pPr eaLnBrk="1" hangingPunct="1"/>
            <a:r>
              <a:rPr lang="en-US" u="sng" smtClean="0"/>
              <a:t>Variable universal life</a:t>
            </a:r>
            <a:r>
              <a:rPr lang="en-US" smtClean="0"/>
              <a:t> is an important variation of whole life insurance</a:t>
            </a:r>
          </a:p>
          <a:p>
            <a:pPr lvl="1" eaLnBrk="1" hangingPunct="1"/>
            <a:r>
              <a:rPr lang="en-US" smtClean="0"/>
              <a:t>Most are sold as investments</a:t>
            </a:r>
          </a:p>
          <a:p>
            <a:pPr lvl="1" eaLnBrk="1" hangingPunct="1"/>
            <a:r>
              <a:rPr lang="en-US" smtClean="0"/>
              <a:t>Similar to universal life except that:</a:t>
            </a:r>
          </a:p>
          <a:p>
            <a:pPr lvl="2" eaLnBrk="1" hangingPunct="1"/>
            <a:r>
              <a:rPr lang="en-US" smtClean="0"/>
              <a:t>The policy owner decides how the premiums are invested</a:t>
            </a:r>
          </a:p>
          <a:p>
            <a:pPr lvl="2" eaLnBrk="1" hangingPunct="1"/>
            <a:r>
              <a:rPr lang="en-US" smtClean="0"/>
              <a:t>The policy does not guarantee a minimum interest rate or minimum cash value</a:t>
            </a:r>
          </a:p>
          <a:p>
            <a:pPr lvl="1" eaLnBrk="1" hangingPunct="1"/>
            <a:r>
              <a:rPr lang="en-US" smtClean="0"/>
              <a:t>These policies have relatively high expense charges, including front-end loads for sales commissions, back-end surrender charges, and investment management fees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Variations of Whole Life Insurance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52600"/>
            <a:ext cx="8763000" cy="4724400"/>
          </a:xfrm>
        </p:spPr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en-US" sz="2000" u="sng" smtClean="0"/>
              <a:t>Current assumption whole life insurance</a:t>
            </a:r>
            <a:r>
              <a:rPr lang="en-US" sz="2000" smtClean="0"/>
              <a:t> is a nonparticipating whole life policy in which the cash values are based on the insurer’s current mortality, investment, and expense experience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An accumulation account reflects the cash value under the policy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If the policy is surrendered, a surrender charge is deducted from the accumulation account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 guaranteed interest rate and current interest rate are used to determine cash values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 fixed death benefit and maximum premium level at the time of issue are stated in the policy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Two forms of current assumption whole life products: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Low-premium products, with a low initial premium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High-premium products, with a vanishing premium provision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Premature Death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52600"/>
            <a:ext cx="8686800" cy="4572000"/>
          </a:xfrm>
        </p:spPr>
        <p:txBody>
          <a:bodyPr rIns="91440"/>
          <a:lstStyle/>
          <a:p>
            <a:pPr eaLnBrk="1" hangingPunct="1"/>
            <a:r>
              <a:rPr lang="en-US" sz="2400" smtClean="0"/>
              <a:t>The death of a family head with outstanding unfulfilled financial obligations can cause serious financial problems for the surviving family members</a:t>
            </a:r>
          </a:p>
          <a:p>
            <a:pPr lvl="1" eaLnBrk="1" hangingPunct="1"/>
            <a:r>
              <a:rPr lang="en-US" sz="2000" smtClean="0"/>
              <a:t>The deceased’s future earnings are lost forever</a:t>
            </a:r>
          </a:p>
          <a:p>
            <a:pPr lvl="1" eaLnBrk="1" hangingPunct="1"/>
            <a:r>
              <a:rPr lang="en-US" sz="2000" smtClean="0"/>
              <a:t>Additional expenses are incurred, e.g., funeral expenses, uninsured medical bills, and estate settlement costs</a:t>
            </a:r>
          </a:p>
          <a:p>
            <a:pPr lvl="1" eaLnBrk="1" hangingPunct="1"/>
            <a:r>
              <a:rPr lang="en-US" sz="2000" smtClean="0"/>
              <a:t>Some families will experience a reduction in their standard of living</a:t>
            </a:r>
          </a:p>
          <a:p>
            <a:pPr lvl="1" eaLnBrk="1" hangingPunct="1"/>
            <a:r>
              <a:rPr lang="en-US" sz="2000" smtClean="0"/>
              <a:t>Noneconomic costs are incurred, e.g., grief</a:t>
            </a:r>
          </a:p>
          <a:p>
            <a:pPr lvl="1"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Exhibit 11.6</a:t>
            </a:r>
            <a:r>
              <a:rPr lang="en-US" sz="2800" b="0" smtClean="0"/>
              <a:t>  Comparison of Major Life Insurance Contracts</a:t>
            </a:r>
            <a:endParaRPr lang="en-US" smtClean="0"/>
          </a:p>
        </p:txBody>
      </p:sp>
      <p:pic>
        <p:nvPicPr>
          <p:cNvPr id="73731" name="Picture 6" descr="ex11_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883400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Variations of Whole Life Insurance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52600"/>
            <a:ext cx="8763000" cy="4191000"/>
          </a:xfrm>
        </p:spPr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An </a:t>
            </a:r>
            <a:r>
              <a:rPr lang="en-US" sz="2000" u="sng" smtClean="0"/>
              <a:t>indeterminate-premium whole life</a:t>
            </a:r>
            <a:r>
              <a:rPr lang="en-US" sz="2000" smtClean="0"/>
              <a:t> policy is a generic name for a nonparticipating policy that permits the insurer to adjust premiums based on anticipated future experience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After an initial guaranteed period, the insurer can increase premiums up to the maximum limit if the insurer’s experience is expected to worsen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Other Types of Life Insurance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/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A </a:t>
            </a:r>
            <a:r>
              <a:rPr lang="en-US" sz="2000" u="sng" smtClean="0"/>
              <a:t>modified life</a:t>
            </a:r>
            <a:r>
              <a:rPr lang="en-US" sz="2000" smtClean="0"/>
              <a:t> policy is a whole life policy in which premiums are lower for the first three to five years and higher thereafter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u="sng" smtClean="0"/>
              <a:t>Preferred risk</a:t>
            </a:r>
            <a:r>
              <a:rPr lang="en-US" sz="2000" smtClean="0"/>
              <a:t> policies are sold at lower rates to individuals whose mortality experience is expected to be lower than average (e.g., a non-smoker)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u="sng" smtClean="0"/>
              <a:t>Second-to-Die life insurance</a:t>
            </a:r>
            <a:r>
              <a:rPr lang="en-US" sz="2000" smtClean="0"/>
              <a:t> insures two or more lives and pays the death benefit upon the death of the second or last insured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Usually whole life, but can be term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Other Types of Life Insurance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686800" cy="4267200"/>
          </a:xfrm>
        </p:spPr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sz="2400" u="sng" smtClean="0"/>
              <a:t>Savings Bank Life Insurance</a:t>
            </a:r>
            <a:r>
              <a:rPr lang="en-US" sz="2400" smtClean="0"/>
              <a:t> (SBLI) is a type of life insurance that is sold by savings banks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Policies were sold originally by savings banks in Massachusetts, NY and Connecticut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SBLI is also sold over the phone or through Websites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Historically, </a:t>
            </a:r>
            <a:r>
              <a:rPr lang="en-US" sz="2400" u="sng" smtClean="0"/>
              <a:t>industrial life insurance</a:t>
            </a:r>
            <a:r>
              <a:rPr lang="en-US" sz="2400" smtClean="0"/>
              <a:t> was a class of life insurance that was issued in small amounts and an agent of the company collected the premiums at the insured’s home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Also known as home service life insurance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smtClean="0"/>
              <a:t>Group life insurance</a:t>
            </a:r>
            <a:r>
              <a:rPr lang="en-US" sz="2400" smtClean="0"/>
              <a:t> provides life insurance on a group of people in a single master contract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3124200"/>
            <a:ext cx="6705600" cy="914400"/>
          </a:xfrm>
          <a:solidFill>
            <a:srgbClr val="00B050"/>
          </a:solidFill>
        </p:spPr>
        <p:txBody>
          <a:bodyPr anchor="ctr"/>
          <a:lstStyle/>
          <a:p>
            <a:pPr marL="0" indent="0" algn="ctr" eaLnBrk="1" hangingPunct="1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b="1" dirty="0" smtClean="0"/>
              <a:t>End of Lecture 21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Premature Death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Life expectancy has increased significantly over the past century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Thus, the economic problem of premature death has declined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Millions of Americans still die annually from heart disease, cancer and stroke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purchase of life insurance is financially justified if the insured has earned income and others are dependent on those earnings for financial support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smtClean="0"/>
              <a:t>Financial Impact of Premature Death on Different Types of Families</a:t>
            </a:r>
            <a:endParaRPr lang="en-US" sz="28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mtClean="0"/>
              <a:t>The need for life insurance varies across family types:</a:t>
            </a:r>
          </a:p>
          <a:p>
            <a:pPr lvl="1" eaLnBrk="1" hangingPunct="1"/>
            <a:r>
              <a:rPr lang="en-US" smtClean="0"/>
              <a:t>Single person</a:t>
            </a:r>
          </a:p>
          <a:p>
            <a:pPr lvl="1" eaLnBrk="1" hangingPunct="1"/>
            <a:r>
              <a:rPr lang="en-US" smtClean="0"/>
              <a:t>Single-parent family</a:t>
            </a:r>
          </a:p>
          <a:p>
            <a:pPr lvl="1" eaLnBrk="1" hangingPunct="1"/>
            <a:r>
              <a:rPr lang="en-US" smtClean="0"/>
              <a:t>Two income earners with children</a:t>
            </a:r>
          </a:p>
          <a:p>
            <a:pPr lvl="1" eaLnBrk="1" hangingPunct="1"/>
            <a:r>
              <a:rPr lang="en-US" smtClean="0"/>
              <a:t>Traditional family</a:t>
            </a:r>
          </a:p>
          <a:p>
            <a:pPr lvl="1" eaLnBrk="1" hangingPunct="1"/>
            <a:r>
              <a:rPr lang="en-US" smtClean="0"/>
              <a:t>Blended family</a:t>
            </a:r>
          </a:p>
          <a:p>
            <a:pPr lvl="1" eaLnBrk="1" hangingPunct="1"/>
            <a:r>
              <a:rPr lang="en-US" smtClean="0"/>
              <a:t>Sandwiched family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3213"/>
            <a:ext cx="8610600" cy="727075"/>
          </a:xfrm>
        </p:spPr>
        <p:txBody>
          <a:bodyPr anchor="ctr"/>
          <a:lstStyle/>
          <a:p>
            <a:pPr eaLnBrk="1" hangingPunct="1"/>
            <a:r>
              <a:rPr lang="en-US" sz="2800" smtClean="0"/>
              <a:t>Amount of Life Insurance to Own</a:t>
            </a:r>
            <a:endParaRPr lang="en-US" sz="3600" smtClean="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686800" cy="4267200"/>
          </a:xfrm>
        </p:spPr>
        <p:txBody>
          <a:bodyPr rIns="91440"/>
          <a:lstStyle/>
          <a:p>
            <a:pPr eaLnBrk="1" hangingPunct="1"/>
            <a:r>
              <a:rPr lang="en-US" sz="2400" smtClean="0"/>
              <a:t>Three approaches can be used to estimate the amount of life insurance to own:</a:t>
            </a:r>
          </a:p>
          <a:p>
            <a:pPr lvl="1" eaLnBrk="1" hangingPunct="1"/>
            <a:r>
              <a:rPr lang="en-US" sz="2000" smtClean="0"/>
              <a:t>The human life value approach</a:t>
            </a:r>
          </a:p>
          <a:p>
            <a:pPr lvl="2" eaLnBrk="1" hangingPunct="1"/>
            <a:r>
              <a:rPr lang="en-US" sz="1800" smtClean="0"/>
              <a:t>The amount needed depends on the insured’s </a:t>
            </a:r>
            <a:r>
              <a:rPr lang="en-US" sz="1800" u="sng" smtClean="0"/>
              <a:t>human life value,</a:t>
            </a:r>
            <a:r>
              <a:rPr lang="en-US" sz="1800" smtClean="0"/>
              <a:t> which is the present value of the family’s share of the deceased breadwinner’s future earnings</a:t>
            </a:r>
          </a:p>
          <a:p>
            <a:pPr lvl="2" eaLnBrk="1" hangingPunct="1"/>
            <a:r>
              <a:rPr lang="en-US" sz="1800" smtClean="0"/>
              <a:t>To calculate:</a:t>
            </a:r>
          </a:p>
          <a:p>
            <a:pPr lvl="3" eaLnBrk="1" hangingPunct="1"/>
            <a:r>
              <a:rPr lang="en-US" sz="1600" smtClean="0"/>
              <a:t>Estimate the individual’s average annual earnings over his or her productive lifetime</a:t>
            </a:r>
          </a:p>
          <a:p>
            <a:pPr lvl="3" eaLnBrk="1" hangingPunct="1"/>
            <a:r>
              <a:rPr lang="en-US" sz="1600" smtClean="0"/>
              <a:t>Deduct taxes, insurance premiums and self-maintenance costs</a:t>
            </a:r>
          </a:p>
          <a:p>
            <a:pPr lvl="3" eaLnBrk="1" hangingPunct="1"/>
            <a:r>
              <a:rPr lang="en-US" sz="1600" smtClean="0"/>
              <a:t>Using a reasonable discount rate, determine the present value of the family’s share of earnings for the number of years until retirement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Amount of Life Insurance to Own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52600"/>
            <a:ext cx="8686800" cy="4572000"/>
          </a:xfrm>
        </p:spPr>
        <p:txBody>
          <a:bodyPr rIns="91440"/>
          <a:lstStyle/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needs approach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The amount needed depends on the financial needs that must be met if the family head should die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Important family needs must consider: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An </a:t>
            </a:r>
            <a:r>
              <a:rPr lang="en-US" sz="1600" u="sng" smtClean="0"/>
              <a:t>estate clearance fund:</a:t>
            </a:r>
            <a:r>
              <a:rPr lang="en-US" sz="1600" smtClean="0"/>
              <a:t> cash needed for burial expenses, uninsured medical bills, and taxes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Income needed for the </a:t>
            </a:r>
            <a:r>
              <a:rPr lang="en-US" sz="1600" u="sng" smtClean="0"/>
              <a:t>readjustment period</a:t>
            </a:r>
            <a:r>
              <a:rPr lang="en-US" sz="1600" smtClean="0"/>
              <a:t>, a 1-2 year period in which the family adjusts to its new living standard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The </a:t>
            </a:r>
            <a:r>
              <a:rPr lang="en-US" sz="1600" u="sng" smtClean="0"/>
              <a:t>dependency period</a:t>
            </a:r>
            <a:r>
              <a:rPr lang="en-US" sz="1600" smtClean="0"/>
              <a:t> is the period until the youngest child reaches age 18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Life income to the surviving spouse, including income during and after the blackout period. The </a:t>
            </a:r>
            <a:r>
              <a:rPr lang="en-US" sz="1600" u="sng" smtClean="0"/>
              <a:t>blackout period</a:t>
            </a:r>
            <a:r>
              <a:rPr lang="en-US" sz="1600" smtClean="0"/>
              <a:t> refers to the period from the time that Social Security survivor benefits terminate to the time the benefits are resumed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Families should also consider special needs, e.g., funds for college education and emergencies</a:t>
            </a:r>
          </a:p>
          <a:p>
            <a:pPr lvl="2"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2438400" cy="4038600"/>
          </a:xfrm>
        </p:spPr>
        <p:txBody>
          <a:bodyPr anchor="t"/>
          <a:lstStyle/>
          <a:p>
            <a:pPr eaLnBrk="1" hangingPunct="1"/>
            <a:r>
              <a:rPr lang="en-US" sz="2400" smtClean="0"/>
              <a:t>Exhibit 11.1</a:t>
            </a:r>
            <a:r>
              <a:rPr lang="en-US" sz="2400" b="0" smtClean="0"/>
              <a:t>  How Much Life Insurance Do You Need?</a:t>
            </a:r>
            <a:endParaRPr lang="en-US" sz="2400" smtClean="0"/>
          </a:p>
        </p:txBody>
      </p:sp>
      <p:pic>
        <p:nvPicPr>
          <p:cNvPr id="28675" name="Picture 7" descr="ex11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594360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Amount of Life Insurance to Own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8763000" cy="4800600"/>
          </a:xfrm>
        </p:spPr>
        <p:txBody>
          <a:bodyPr rIns="91440"/>
          <a:lstStyle/>
          <a:p>
            <a:pPr lvl="1" eaLnBrk="1" hangingPunct="1"/>
            <a:r>
              <a:rPr lang="en-US" smtClean="0"/>
              <a:t>The capital retention approach</a:t>
            </a:r>
          </a:p>
          <a:p>
            <a:pPr lvl="2" eaLnBrk="1" hangingPunct="1"/>
            <a:r>
              <a:rPr lang="en-US" smtClean="0"/>
              <a:t>This approach preserves the capital needed to provide income to the family </a:t>
            </a:r>
          </a:p>
          <a:p>
            <a:pPr lvl="3" eaLnBrk="1" hangingPunct="1"/>
            <a:r>
              <a:rPr lang="en-US" smtClean="0"/>
              <a:t>Income-producing assets are preserved for the heirs</a:t>
            </a:r>
          </a:p>
          <a:p>
            <a:pPr lvl="2" eaLnBrk="1" hangingPunct="1"/>
            <a:r>
              <a:rPr lang="en-US" smtClean="0"/>
              <a:t>To calculate:</a:t>
            </a:r>
          </a:p>
          <a:p>
            <a:pPr lvl="3" eaLnBrk="1" hangingPunct="1"/>
            <a:r>
              <a:rPr lang="en-US" smtClean="0"/>
              <a:t>Prepare a personal balance sheet</a:t>
            </a:r>
          </a:p>
          <a:p>
            <a:pPr lvl="3" eaLnBrk="1" hangingPunct="1"/>
            <a:r>
              <a:rPr lang="en-US" smtClean="0"/>
              <a:t>Determine the amount of income-producing capital</a:t>
            </a:r>
          </a:p>
          <a:p>
            <a:pPr lvl="3" eaLnBrk="1" hangingPunct="1"/>
            <a:r>
              <a:rPr lang="en-US" smtClean="0"/>
              <a:t>Determine the amount of additional capital needed to meet the family needs</a:t>
            </a:r>
          </a:p>
          <a:p>
            <a:pPr lvl="1" eaLnBrk="1" hangingPunct="1"/>
            <a:r>
              <a:rPr lang="en-US" smtClean="0"/>
              <a:t>Internet-based life insurance calculators produce widely-varying results, but may be a good starting point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00_REJDA_6117643_11_RMI_C00">
  <a:themeElements>
    <a:clrScheme name="M00_REJDA_6117643_11_RMI_C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00_REJDA_6117643_11_RMI_C0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M00_REJDA_6117643_11_RMI_C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HD:Users:stephanielindsey:Documents:AW_Rejda_PPT_Alison:Rejda_Template:M00_REJDA_6117643_11_RMI_C00.pot</Template>
  <TotalTime>1308</TotalTime>
  <Words>2198</Words>
  <Application>Microsoft Office PowerPoint</Application>
  <PresentationFormat>On-screen Show (4:3)</PresentationFormat>
  <Paragraphs>226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M00_REJDA_6117643_11_RMI_C00</vt:lpstr>
      <vt:lpstr>Slide 1</vt:lpstr>
      <vt:lpstr>Agenda</vt:lpstr>
      <vt:lpstr>Premature Death</vt:lpstr>
      <vt:lpstr>Premature Death</vt:lpstr>
      <vt:lpstr>Financial Impact of Premature Death on Different Types of Families</vt:lpstr>
      <vt:lpstr>Amount of Life Insurance to Own</vt:lpstr>
      <vt:lpstr>Amount of Life Insurance to Own</vt:lpstr>
      <vt:lpstr>Exhibit 11.1  How Much Life Insurance Do You Need?</vt:lpstr>
      <vt:lpstr>Amount of Life Insurance to Own</vt:lpstr>
      <vt:lpstr>Amount of Life Insurance to Own</vt:lpstr>
      <vt:lpstr>Types of Life Insurance</vt:lpstr>
      <vt:lpstr>Types of Term Life Insurance</vt:lpstr>
      <vt:lpstr>Types of Term Life Insurance</vt:lpstr>
      <vt:lpstr>Uses and Limitations of Term Life Insurance</vt:lpstr>
      <vt:lpstr>Exhibit 11.2  Examples of Term Life Insurance Premiums</vt:lpstr>
      <vt:lpstr>Types of Whole Life Insurance</vt:lpstr>
      <vt:lpstr>Types of Whole Life Insurance</vt:lpstr>
      <vt:lpstr>Exhibit 11.3  Relationship Between the Net Amount at Risk and Legal Reserve (1980 CSO Mortality Table)a</vt:lpstr>
      <vt:lpstr>Types of Whole Life Insurance</vt:lpstr>
      <vt:lpstr>Types of Whole Life Insurance</vt:lpstr>
      <vt:lpstr>Variations of Whole Life Insurance</vt:lpstr>
      <vt:lpstr>Variations of Whole Life Insurance</vt:lpstr>
      <vt:lpstr>Variations of Whole Life Insurance</vt:lpstr>
      <vt:lpstr>Exhibit 11.4  Two forms of Universal Life Insurance Death Benefits</vt:lpstr>
      <vt:lpstr>Variations of Whole Life Insurance</vt:lpstr>
      <vt:lpstr>Exhibit 11.5  $100,000 Universal Life Policy, Level Death Benefit, Male Age 25, Nonsmoker, 5.5 Percent Assumed Interest (con’t)</vt:lpstr>
      <vt:lpstr>Exhibit 11.5  $100,000 Universal Life Policy, Level Death Benefit, Male Age 25, Nonsmoker, 5.5 Percent Assumed Interest</vt:lpstr>
      <vt:lpstr>Variations of Whole Life Insurance</vt:lpstr>
      <vt:lpstr>Variations of Whole Life Insurance</vt:lpstr>
      <vt:lpstr>Exhibit 11.6  Comparison of Major Life Insurance Contracts</vt:lpstr>
      <vt:lpstr>Variations of Whole Life Insurance</vt:lpstr>
      <vt:lpstr>Other Types of Life Insurance</vt:lpstr>
      <vt:lpstr>Other Types of Life Insurance</vt:lpstr>
      <vt:lpstr>Slide 34</vt:lpstr>
    </vt:vector>
  </TitlesOfParts>
  <Manager/>
  <Company>Copyright © 2011 Pearson Prentice Hall. All rights reserved.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Life Insurance</dc:subject>
  <dc:creator>George E. Rejda</dc:creator>
  <cp:keywords/>
  <dc:description/>
  <cp:lastModifiedBy>NTS</cp:lastModifiedBy>
  <cp:revision>105</cp:revision>
  <dcterms:created xsi:type="dcterms:W3CDTF">2004-08-04T08:00:35Z</dcterms:created>
  <dcterms:modified xsi:type="dcterms:W3CDTF">2014-06-19T18:23:55Z</dcterms:modified>
  <cp:category/>
</cp:coreProperties>
</file>