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8" r:id="rId1"/>
  </p:sldMasterIdLst>
  <p:notesMasterIdLst>
    <p:notesMasterId r:id="rId34"/>
  </p:notesMasterIdLst>
  <p:handoutMasterIdLst>
    <p:handoutMasterId r:id="rId35"/>
  </p:handoutMasterIdLst>
  <p:sldIdLst>
    <p:sldId id="477" r:id="rId2"/>
    <p:sldId id="420" r:id="rId3"/>
    <p:sldId id="421" r:id="rId4"/>
    <p:sldId id="422" r:id="rId5"/>
    <p:sldId id="423" r:id="rId6"/>
    <p:sldId id="424" r:id="rId7"/>
    <p:sldId id="425" r:id="rId8"/>
    <p:sldId id="426" r:id="rId9"/>
    <p:sldId id="427" r:id="rId10"/>
    <p:sldId id="428" r:id="rId11"/>
    <p:sldId id="429" r:id="rId12"/>
    <p:sldId id="438" r:id="rId13"/>
    <p:sldId id="437" r:id="rId14"/>
    <p:sldId id="430" r:id="rId15"/>
    <p:sldId id="418" r:id="rId16"/>
    <p:sldId id="431" r:id="rId17"/>
    <p:sldId id="419" r:id="rId18"/>
    <p:sldId id="432" r:id="rId19"/>
    <p:sldId id="337" r:id="rId20"/>
    <p:sldId id="338" r:id="rId21"/>
    <p:sldId id="339" r:id="rId22"/>
    <p:sldId id="433" r:id="rId23"/>
    <p:sldId id="434" r:id="rId24"/>
    <p:sldId id="435" r:id="rId25"/>
    <p:sldId id="436" r:id="rId26"/>
    <p:sldId id="441" r:id="rId27"/>
    <p:sldId id="442" r:id="rId28"/>
    <p:sldId id="443" r:id="rId29"/>
    <p:sldId id="444" r:id="rId30"/>
    <p:sldId id="445" r:id="rId31"/>
    <p:sldId id="446" r:id="rId32"/>
    <p:sldId id="479" r:id="rId3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DAA5"/>
    <a:srgbClr val="780F24"/>
    <a:srgbClr val="FAF199"/>
    <a:srgbClr val="00997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9530" autoAdjust="0"/>
    <p:restoredTop sz="90929"/>
  </p:normalViewPr>
  <p:slideViewPr>
    <p:cSldViewPr>
      <p:cViewPr varScale="1">
        <p:scale>
          <a:sx n="49" d="100"/>
          <a:sy n="49" d="100"/>
        </p:scale>
        <p:origin x="-147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6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C4BE20D7-1B8A-4811-A629-8E44E90C9937}" type="datetimeFigureOut">
              <a:rPr lang="en-US"/>
              <a:pPr/>
              <a:t>7/16/2014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C9B9C34-5DBB-43CB-9884-03FDB85D2F1E}" type="slidenum">
              <a:rPr lang="en-US"/>
              <a:pPr/>
              <a:t>‹#›</a:t>
            </a:fld>
            <a:endParaRPr lang="en-US"/>
          </a:p>
        </p:txBody>
      </p:sp>
    </p:spTree>
    <p:extLst>
      <p:ext uri="{BB962C8B-B14F-4D97-AF65-F5344CB8AC3E}">
        <p14:creationId xmlns="" xmlns:p14="http://schemas.microsoft.com/office/powerpoint/2010/main" val="3202486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993E32E-F28E-4CA2-AC15-5E21FB6364A0}" type="slidenum">
              <a:rPr lang="en-US"/>
              <a:pPr/>
              <a:t>‹#›</a:t>
            </a:fld>
            <a:endParaRPr lang="en-US"/>
          </a:p>
        </p:txBody>
      </p:sp>
    </p:spTree>
    <p:extLst>
      <p:ext uri="{BB962C8B-B14F-4D97-AF65-F5344CB8AC3E}">
        <p14:creationId xmlns="" xmlns:p14="http://schemas.microsoft.com/office/powerpoint/2010/main" val="21790852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F4235E7-1C06-41F7-9D9E-DC4F9C57CA25}" type="slidenum">
              <a:rPr lang="en-US" sz="1200"/>
              <a:pPr/>
              <a:t>1</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 xmlns:p14="http://schemas.microsoft.com/office/powerpoint/2010/main" val="22226971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891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9854D5C-712F-45E1-8154-307B6C3B9AEE}" type="slidenum">
              <a:rPr lang="en-US" sz="1200"/>
              <a:pPr/>
              <a:t>10</a:t>
            </a:fld>
            <a:endParaRPr lang="en-US" sz="1200"/>
          </a:p>
        </p:txBody>
      </p:sp>
    </p:spTree>
    <p:extLst>
      <p:ext uri="{BB962C8B-B14F-4D97-AF65-F5344CB8AC3E}">
        <p14:creationId xmlns="" xmlns:p14="http://schemas.microsoft.com/office/powerpoint/2010/main" val="686287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994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6686995-D251-41A9-829D-876D37782E58}" type="slidenum">
              <a:rPr lang="en-US" sz="1200"/>
              <a:pPr/>
              <a:t>11</a:t>
            </a:fld>
            <a:endParaRPr lang="en-US" sz="1200"/>
          </a:p>
        </p:txBody>
      </p:sp>
    </p:spTree>
    <p:extLst>
      <p:ext uri="{BB962C8B-B14F-4D97-AF65-F5344CB8AC3E}">
        <p14:creationId xmlns="" xmlns:p14="http://schemas.microsoft.com/office/powerpoint/2010/main" val="4281460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4096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FA4A883-6136-4E68-A853-CB5CC6A1D968}" type="slidenum">
              <a:rPr lang="en-US" sz="1200"/>
              <a:pPr/>
              <a:t>12</a:t>
            </a:fld>
            <a:endParaRPr lang="en-US" sz="1200"/>
          </a:p>
        </p:txBody>
      </p:sp>
    </p:spTree>
    <p:extLst>
      <p:ext uri="{BB962C8B-B14F-4D97-AF65-F5344CB8AC3E}">
        <p14:creationId xmlns="" xmlns:p14="http://schemas.microsoft.com/office/powerpoint/2010/main" val="564912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4198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B86EA92-41C6-401A-ABBD-1C6615DA6881}" type="slidenum">
              <a:rPr lang="en-US" sz="1200"/>
              <a:pPr/>
              <a:t>13</a:t>
            </a:fld>
            <a:endParaRPr lang="en-US" sz="1200"/>
          </a:p>
        </p:txBody>
      </p:sp>
    </p:spTree>
    <p:extLst>
      <p:ext uri="{BB962C8B-B14F-4D97-AF65-F5344CB8AC3E}">
        <p14:creationId xmlns="" xmlns:p14="http://schemas.microsoft.com/office/powerpoint/2010/main" val="2805680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4301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DF681BA-4B88-45C0-8C29-898D7C87A892}" type="slidenum">
              <a:rPr lang="en-US" sz="1200"/>
              <a:pPr/>
              <a:t>14</a:t>
            </a:fld>
            <a:endParaRPr lang="en-US" sz="1200"/>
          </a:p>
        </p:txBody>
      </p:sp>
    </p:spTree>
    <p:extLst>
      <p:ext uri="{BB962C8B-B14F-4D97-AF65-F5344CB8AC3E}">
        <p14:creationId xmlns="" xmlns:p14="http://schemas.microsoft.com/office/powerpoint/2010/main" val="11809998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81CEA90-BE9E-4010-950D-E2F174EF6B53}" type="slidenum">
              <a:rPr lang="en-US" sz="1200"/>
              <a:pPr/>
              <a:t>15</a:t>
            </a:fld>
            <a:endParaRPr lang="en-US" sz="1200"/>
          </a:p>
        </p:txBody>
      </p:sp>
      <p:sp>
        <p:nvSpPr>
          <p:cNvPr id="44035" name="Rectangle 2"/>
          <p:cNvSpPr>
            <a:spLocks noChangeArrowheads="1"/>
          </p:cNvSpPr>
          <p:nvPr/>
        </p:nvSpPr>
        <p:spPr bwMode="auto">
          <a:xfrm>
            <a:off x="3886200" y="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44036" name="Rectangle 3"/>
          <p:cNvSpPr>
            <a:spLocks noChangeArrowheads="1"/>
          </p:cNvSpPr>
          <p:nvPr/>
        </p:nvSpPr>
        <p:spPr bwMode="auto">
          <a:xfrm>
            <a:off x="0" y="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sz="1200">
                <a:latin typeface="Times New Roman" panose="02020603050405020304" pitchFamily="18" charset="0"/>
              </a:rPr>
              <a:t>Transparency Master 1.2</a:t>
            </a:r>
          </a:p>
        </p:txBody>
      </p:sp>
      <p:sp>
        <p:nvSpPr>
          <p:cNvPr id="44037" name="Rectangle 4"/>
          <p:cNvSpPr>
            <a:spLocks noGrp="1" noRot="1" noChangeAspect="1" noChangeArrowheads="1" noTextEdit="1"/>
          </p:cNvSpPr>
          <p:nvPr>
            <p:ph type="sldImg"/>
          </p:nvPr>
        </p:nvSpPr>
        <p:spPr>
          <a:solidFill>
            <a:srgbClr val="FFFFFF"/>
          </a:solidFill>
          <a:ln w="12700" cap="flat"/>
        </p:spPr>
      </p:sp>
      <p:sp>
        <p:nvSpPr>
          <p:cNvPr id="44038" name="Rectangle 5"/>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lstStyle/>
          <a:p>
            <a:pPr eaLnBrk="1" hangingPunct="1"/>
            <a:endParaRPr lang="en-US" smtClean="0">
              <a:latin typeface="Times" panose="02020603050405020304" pitchFamily="18" charset="0"/>
            </a:endParaRPr>
          </a:p>
        </p:txBody>
      </p:sp>
    </p:spTree>
    <p:extLst>
      <p:ext uri="{BB962C8B-B14F-4D97-AF65-F5344CB8AC3E}">
        <p14:creationId xmlns="" xmlns:p14="http://schemas.microsoft.com/office/powerpoint/2010/main" val="1631903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4506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470451E-727D-4D25-94A8-588AED650501}" type="slidenum">
              <a:rPr lang="en-US" sz="1200"/>
              <a:pPr/>
              <a:t>16</a:t>
            </a:fld>
            <a:endParaRPr lang="en-US" sz="1200"/>
          </a:p>
        </p:txBody>
      </p:sp>
    </p:spTree>
    <p:extLst>
      <p:ext uri="{BB962C8B-B14F-4D97-AF65-F5344CB8AC3E}">
        <p14:creationId xmlns="" xmlns:p14="http://schemas.microsoft.com/office/powerpoint/2010/main" val="7236672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2DA0445-8889-44F0-8233-410CEFF01823}" type="slidenum">
              <a:rPr lang="en-US" sz="1200"/>
              <a:pPr/>
              <a:t>17</a:t>
            </a:fld>
            <a:endParaRPr lang="en-US" sz="1200"/>
          </a:p>
        </p:txBody>
      </p:sp>
      <p:sp>
        <p:nvSpPr>
          <p:cNvPr id="46083" name="Rectangle 2"/>
          <p:cNvSpPr>
            <a:spLocks noChangeArrowheads="1"/>
          </p:cNvSpPr>
          <p:nvPr/>
        </p:nvSpPr>
        <p:spPr bwMode="auto">
          <a:xfrm>
            <a:off x="3886200" y="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46084" name="Rectangle 3"/>
          <p:cNvSpPr>
            <a:spLocks noChangeArrowheads="1"/>
          </p:cNvSpPr>
          <p:nvPr/>
        </p:nvSpPr>
        <p:spPr bwMode="auto">
          <a:xfrm>
            <a:off x="0" y="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sz="1200">
                <a:latin typeface="Times New Roman" panose="02020603050405020304" pitchFamily="18" charset="0"/>
              </a:rPr>
              <a:t>Transparency Master 1.2</a:t>
            </a:r>
          </a:p>
        </p:txBody>
      </p:sp>
      <p:sp>
        <p:nvSpPr>
          <p:cNvPr id="46085" name="Rectangle 4"/>
          <p:cNvSpPr>
            <a:spLocks noGrp="1" noRot="1" noChangeAspect="1" noChangeArrowheads="1" noTextEdit="1"/>
          </p:cNvSpPr>
          <p:nvPr>
            <p:ph type="sldImg"/>
          </p:nvPr>
        </p:nvSpPr>
        <p:spPr>
          <a:solidFill>
            <a:srgbClr val="FFFFFF"/>
          </a:solidFill>
          <a:ln w="12700" cap="flat"/>
        </p:spPr>
      </p:sp>
      <p:sp>
        <p:nvSpPr>
          <p:cNvPr id="46086" name="Rectangle 5"/>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lstStyle/>
          <a:p>
            <a:pPr eaLnBrk="1" hangingPunct="1"/>
            <a:endParaRPr lang="en-US" smtClean="0">
              <a:latin typeface="Times" panose="02020603050405020304" pitchFamily="18" charset="0"/>
            </a:endParaRPr>
          </a:p>
        </p:txBody>
      </p:sp>
    </p:spTree>
    <p:extLst>
      <p:ext uri="{BB962C8B-B14F-4D97-AF65-F5344CB8AC3E}">
        <p14:creationId xmlns="" xmlns:p14="http://schemas.microsoft.com/office/powerpoint/2010/main" val="22251092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4710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404B15D-764F-46AE-80E6-1680E48A53A5}" type="slidenum">
              <a:rPr lang="en-US" sz="1200"/>
              <a:pPr/>
              <a:t>18</a:t>
            </a:fld>
            <a:endParaRPr lang="en-US" sz="1200"/>
          </a:p>
        </p:txBody>
      </p:sp>
    </p:spTree>
    <p:extLst>
      <p:ext uri="{BB962C8B-B14F-4D97-AF65-F5344CB8AC3E}">
        <p14:creationId xmlns="" xmlns:p14="http://schemas.microsoft.com/office/powerpoint/2010/main" val="28841311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4813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28A628E-9677-466F-A0DD-9B0280836FDF}" type="slidenum">
              <a:rPr lang="en-US" sz="1200"/>
              <a:pPr/>
              <a:t>19</a:t>
            </a:fld>
            <a:endParaRPr lang="en-US" sz="1200"/>
          </a:p>
        </p:txBody>
      </p:sp>
    </p:spTree>
    <p:extLst>
      <p:ext uri="{BB962C8B-B14F-4D97-AF65-F5344CB8AC3E}">
        <p14:creationId xmlns="" xmlns:p14="http://schemas.microsoft.com/office/powerpoint/2010/main" val="2097914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072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6BF79A4-73B0-419D-B514-D7F30913D44C}" type="slidenum">
              <a:rPr lang="en-US" sz="1200"/>
              <a:pPr/>
              <a:t>2</a:t>
            </a:fld>
            <a:endParaRPr lang="en-US" sz="1200"/>
          </a:p>
        </p:txBody>
      </p:sp>
    </p:spTree>
    <p:extLst>
      <p:ext uri="{BB962C8B-B14F-4D97-AF65-F5344CB8AC3E}">
        <p14:creationId xmlns="" xmlns:p14="http://schemas.microsoft.com/office/powerpoint/2010/main" val="7812787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4915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67B456E-9D16-47EF-B43E-3D030CDC06A6}" type="slidenum">
              <a:rPr lang="en-US" sz="1200"/>
              <a:pPr/>
              <a:t>20</a:t>
            </a:fld>
            <a:endParaRPr lang="en-US" sz="1200"/>
          </a:p>
        </p:txBody>
      </p:sp>
    </p:spTree>
    <p:extLst>
      <p:ext uri="{BB962C8B-B14F-4D97-AF65-F5344CB8AC3E}">
        <p14:creationId xmlns="" xmlns:p14="http://schemas.microsoft.com/office/powerpoint/2010/main" val="2852565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5018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FCDE4BC-E318-4782-9232-7997B3F9C54E}" type="slidenum">
              <a:rPr lang="en-US" sz="1200"/>
              <a:pPr/>
              <a:t>21</a:t>
            </a:fld>
            <a:endParaRPr lang="en-US" sz="1200"/>
          </a:p>
        </p:txBody>
      </p:sp>
    </p:spTree>
    <p:extLst>
      <p:ext uri="{BB962C8B-B14F-4D97-AF65-F5344CB8AC3E}">
        <p14:creationId xmlns="" xmlns:p14="http://schemas.microsoft.com/office/powerpoint/2010/main" val="4890872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5120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A6E1EED-E643-4CA7-9B09-3923E7D73AE3}" type="slidenum">
              <a:rPr lang="en-US" sz="1200"/>
              <a:pPr/>
              <a:t>22</a:t>
            </a:fld>
            <a:endParaRPr lang="en-US" sz="1200"/>
          </a:p>
        </p:txBody>
      </p:sp>
    </p:spTree>
    <p:extLst>
      <p:ext uri="{BB962C8B-B14F-4D97-AF65-F5344CB8AC3E}">
        <p14:creationId xmlns="" xmlns:p14="http://schemas.microsoft.com/office/powerpoint/2010/main" val="20715940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5222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BD3C335-3A08-433D-8874-6EF3099710FE}" type="slidenum">
              <a:rPr lang="en-US" sz="1200"/>
              <a:pPr/>
              <a:t>23</a:t>
            </a:fld>
            <a:endParaRPr lang="en-US" sz="1200"/>
          </a:p>
        </p:txBody>
      </p:sp>
    </p:spTree>
    <p:extLst>
      <p:ext uri="{BB962C8B-B14F-4D97-AF65-F5344CB8AC3E}">
        <p14:creationId xmlns="" xmlns:p14="http://schemas.microsoft.com/office/powerpoint/2010/main" val="25112589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5325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EF966F4-FE66-4CCC-A9C3-1937F64B817A}" type="slidenum">
              <a:rPr lang="en-US" sz="1200"/>
              <a:pPr/>
              <a:t>24</a:t>
            </a:fld>
            <a:endParaRPr lang="en-US" sz="1200"/>
          </a:p>
        </p:txBody>
      </p:sp>
    </p:spTree>
    <p:extLst>
      <p:ext uri="{BB962C8B-B14F-4D97-AF65-F5344CB8AC3E}">
        <p14:creationId xmlns="" xmlns:p14="http://schemas.microsoft.com/office/powerpoint/2010/main" val="125416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5427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2B184FB-C07C-4D7F-9A45-0E04B892FC88}" type="slidenum">
              <a:rPr lang="en-US" sz="1200"/>
              <a:pPr/>
              <a:t>25</a:t>
            </a:fld>
            <a:endParaRPr lang="en-US" sz="1200"/>
          </a:p>
        </p:txBody>
      </p:sp>
    </p:spTree>
    <p:extLst>
      <p:ext uri="{BB962C8B-B14F-4D97-AF65-F5344CB8AC3E}">
        <p14:creationId xmlns="" xmlns:p14="http://schemas.microsoft.com/office/powerpoint/2010/main" val="42867739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E97C367-AB26-4976-B575-2814E6EAA007}" type="slidenum">
              <a:rPr lang="en-US" sz="1200"/>
              <a:pPr/>
              <a:t>32</a:t>
            </a:fld>
            <a:endParaRPr lang="en-US" sz="120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 xmlns:p14="http://schemas.microsoft.com/office/powerpoint/2010/main" val="143404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174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3E69504-4D75-43C7-88CD-F565FCCF509A}" type="slidenum">
              <a:rPr lang="en-US" sz="1200"/>
              <a:pPr/>
              <a:t>3</a:t>
            </a:fld>
            <a:endParaRPr lang="en-US" sz="1200"/>
          </a:p>
        </p:txBody>
      </p:sp>
    </p:spTree>
    <p:extLst>
      <p:ext uri="{BB962C8B-B14F-4D97-AF65-F5344CB8AC3E}">
        <p14:creationId xmlns="" xmlns:p14="http://schemas.microsoft.com/office/powerpoint/2010/main" val="1308891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277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2641FA1-CEF4-4AF9-BE46-AA16112771DD}" type="slidenum">
              <a:rPr lang="en-US" sz="1200"/>
              <a:pPr/>
              <a:t>4</a:t>
            </a:fld>
            <a:endParaRPr lang="en-US" sz="1200"/>
          </a:p>
        </p:txBody>
      </p:sp>
    </p:spTree>
    <p:extLst>
      <p:ext uri="{BB962C8B-B14F-4D97-AF65-F5344CB8AC3E}">
        <p14:creationId xmlns="" xmlns:p14="http://schemas.microsoft.com/office/powerpoint/2010/main" val="1433198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379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9459195-2990-4FDC-B5CD-FAB9B65BC513}" type="slidenum">
              <a:rPr lang="en-US" sz="1200"/>
              <a:pPr/>
              <a:t>5</a:t>
            </a:fld>
            <a:endParaRPr lang="en-US" sz="1200"/>
          </a:p>
        </p:txBody>
      </p:sp>
    </p:spTree>
    <p:extLst>
      <p:ext uri="{BB962C8B-B14F-4D97-AF65-F5344CB8AC3E}">
        <p14:creationId xmlns="" xmlns:p14="http://schemas.microsoft.com/office/powerpoint/2010/main" val="466189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482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8FB5858-F2CC-4A65-9AED-85D44B2487C2}" type="slidenum">
              <a:rPr lang="en-US" sz="1200"/>
              <a:pPr/>
              <a:t>6</a:t>
            </a:fld>
            <a:endParaRPr lang="en-US" sz="1200"/>
          </a:p>
        </p:txBody>
      </p:sp>
    </p:spTree>
    <p:extLst>
      <p:ext uri="{BB962C8B-B14F-4D97-AF65-F5344CB8AC3E}">
        <p14:creationId xmlns="" xmlns:p14="http://schemas.microsoft.com/office/powerpoint/2010/main" val="107332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584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2BEE944-FE46-4E37-B321-260EF46267EC}" type="slidenum">
              <a:rPr lang="en-US" sz="1200"/>
              <a:pPr/>
              <a:t>7</a:t>
            </a:fld>
            <a:endParaRPr lang="en-US" sz="1200"/>
          </a:p>
        </p:txBody>
      </p:sp>
    </p:spTree>
    <p:extLst>
      <p:ext uri="{BB962C8B-B14F-4D97-AF65-F5344CB8AC3E}">
        <p14:creationId xmlns="" xmlns:p14="http://schemas.microsoft.com/office/powerpoint/2010/main" val="223194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686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DE21D9A-BB05-452F-8CA9-90554C1A070A}" type="slidenum">
              <a:rPr lang="en-US" sz="1200"/>
              <a:pPr/>
              <a:t>8</a:t>
            </a:fld>
            <a:endParaRPr lang="en-US" sz="1200"/>
          </a:p>
        </p:txBody>
      </p:sp>
    </p:spTree>
    <p:extLst>
      <p:ext uri="{BB962C8B-B14F-4D97-AF65-F5344CB8AC3E}">
        <p14:creationId xmlns="" xmlns:p14="http://schemas.microsoft.com/office/powerpoint/2010/main" val="1612198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789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1A5B569-2ED9-4305-AE05-B67FA57A776F}" type="slidenum">
              <a:rPr lang="en-US" sz="1200"/>
              <a:pPr/>
              <a:t>9</a:t>
            </a:fld>
            <a:endParaRPr lang="en-US" sz="1200"/>
          </a:p>
        </p:txBody>
      </p:sp>
    </p:spTree>
    <p:extLst>
      <p:ext uri="{BB962C8B-B14F-4D97-AF65-F5344CB8AC3E}">
        <p14:creationId xmlns="" xmlns:p14="http://schemas.microsoft.com/office/powerpoint/2010/main" val="26515131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8"/>
          <p:cNvSpPr>
            <a:spLocks noChangeArrowheads="1"/>
          </p:cNvSpPr>
          <p:nvPr/>
        </p:nvSpPr>
        <p:spPr bwMode="auto">
          <a:xfrm>
            <a:off x="1066800" y="6240463"/>
            <a:ext cx="5638800" cy="457200"/>
          </a:xfrm>
          <a:prstGeom prst="rect">
            <a:avLst/>
          </a:prstGeom>
          <a:noFill/>
          <a:ln w="9525">
            <a:noFill/>
            <a:miter lim="800000"/>
            <a:headEnd/>
            <a:tailEnd/>
          </a:ln>
          <a:effec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sz="800">
                <a:latin typeface="Arial" panose="020B0604020202020204" pitchFamily="34" charset="0"/>
              </a:rPr>
              <a:t>Copyright © 2011 Pearson Prentice Hall. All rights reserved.</a:t>
            </a:r>
          </a:p>
        </p:txBody>
      </p:sp>
      <p:pic>
        <p:nvPicPr>
          <p:cNvPr id="70659" name="Picture 9" descr="pearson_brand_logo_aug2008a"/>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28600" y="6062663"/>
            <a:ext cx="823913" cy="5826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0660" name="Picture 1028" descr="Rejda-013611702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267200" y="533400"/>
            <a:ext cx="4479925" cy="55626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1820510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1526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3213"/>
            <a:ext cx="63055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3369110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1770817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 xmlns:p14="http://schemas.microsoft.com/office/powerpoint/2010/main" val="3366256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407035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27550" y="1600200"/>
            <a:ext cx="4071938"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4249562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1829713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302753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21058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 xmlns:p14="http://schemas.microsoft.com/office/powerpoint/2010/main" val="1179233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 xmlns:p14="http://schemas.microsoft.com/office/powerpoint/2010/main" val="1368336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bwMode="auto">
          <a:xfrm>
            <a:off x="304800" y="303213"/>
            <a:ext cx="8610600" cy="9921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9635" name="Rectangle 3"/>
          <p:cNvSpPr>
            <a:spLocks noGrp="1" noChangeArrowheads="1"/>
          </p:cNvSpPr>
          <p:nvPr>
            <p:ph type="body" idx="1"/>
          </p:nvPr>
        </p:nvSpPr>
        <p:spPr bwMode="auto">
          <a:xfrm>
            <a:off x="304800" y="1600200"/>
            <a:ext cx="8294688" cy="457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CC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9867" name="Rectangle 11"/>
          <p:cNvSpPr>
            <a:spLocks noChangeArrowheads="1"/>
          </p:cNvSpPr>
          <p:nvPr/>
        </p:nvSpPr>
        <p:spPr bwMode="auto">
          <a:xfrm flipH="1">
            <a:off x="8229600" y="6172200"/>
            <a:ext cx="914400" cy="685800"/>
          </a:xfrm>
          <a:prstGeom prst="rect">
            <a:avLst/>
          </a:prstGeom>
          <a:solidFill>
            <a:srgbClr val="FFF5B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eaLnBrk="1" hangingPunct="1">
              <a:defRPr/>
            </a:pPr>
            <a:endParaRPr lang="en-US">
              <a:latin typeface="Tahoma" pitchFamily="34" charset="0"/>
            </a:endParaRPr>
          </a:p>
        </p:txBody>
      </p:sp>
      <p:sp>
        <p:nvSpPr>
          <p:cNvPr id="69637" name="Rectangle 5"/>
          <p:cNvSpPr>
            <a:spLocks noChangeArrowheads="1"/>
          </p:cNvSpPr>
          <p:nvPr/>
        </p:nvSpPr>
        <p:spPr bwMode="auto">
          <a:xfrm>
            <a:off x="0" y="0"/>
            <a:ext cx="9144000" cy="228600"/>
          </a:xfrm>
          <a:prstGeom prst="rect">
            <a:avLst/>
          </a:prstGeom>
          <a:solidFill>
            <a:srgbClr val="FFF5B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8" name="Rectangle 6"/>
          <p:cNvSpPr>
            <a:spLocks noChangeArrowheads="1"/>
          </p:cNvSpPr>
          <p:nvPr/>
        </p:nvSpPr>
        <p:spPr bwMode="auto">
          <a:xfrm>
            <a:off x="8991600" y="0"/>
            <a:ext cx="152400" cy="6705600"/>
          </a:xfrm>
          <a:prstGeom prst="rect">
            <a:avLst/>
          </a:prstGeom>
          <a:solidFill>
            <a:srgbClr val="FFF5B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11"/>
          <p:cNvSpPr/>
          <p:nvPr/>
        </p:nvSpPr>
        <p:spPr>
          <a:xfrm>
            <a:off x="303213" y="6459538"/>
            <a:ext cx="4572000" cy="244475"/>
          </a:xfrm>
          <a:prstGeom prst="rect">
            <a:avLst/>
          </a:prstGeom>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US" sz="1000">
                <a:solidFill>
                  <a:srgbClr val="1C1C1C"/>
                </a:solidFill>
                <a:latin typeface="Arial" panose="020B0604020202020204" pitchFamily="34" charset="0"/>
              </a:rPr>
              <a:t>Copyright © 2011 Pearson Prentice Hall. All rights reserved.</a:t>
            </a:r>
          </a:p>
        </p:txBody>
      </p:sp>
      <p:sp>
        <p:nvSpPr>
          <p:cNvPr id="69640" name="Text Box 8"/>
          <p:cNvSpPr txBox="1">
            <a:spLocks noChangeArrowheads="1"/>
          </p:cNvSpPr>
          <p:nvPr/>
        </p:nvSpPr>
        <p:spPr bwMode="auto">
          <a:xfrm>
            <a:off x="8305800" y="6324600"/>
            <a:ext cx="8382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1400" b="1">
                <a:latin typeface="Tahoma" panose="020B0604030504040204" pitchFamily="34" charset="0"/>
              </a:rPr>
              <a:t>12-</a:t>
            </a:r>
            <a:fld id="{47E7FBAA-D462-4C06-ABD6-7192937987D6}" type="slidenum">
              <a:rPr lang="en-US" sz="1400" b="1">
                <a:latin typeface="Tahoma" panose="020B0604030504040204" pitchFamily="34" charset="0"/>
              </a:rPr>
              <a:pPr eaLnBrk="1" hangingPunct="1"/>
              <a:t>‹#›</a:t>
            </a:fld>
            <a:endParaRPr lang="en-US" sz="1800">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rtl="0" fontAlgn="base">
        <a:spcBef>
          <a:spcPct val="0"/>
        </a:spcBef>
        <a:spcAft>
          <a:spcPct val="0"/>
        </a:spcAft>
        <a:defRPr sz="3200" b="1" kern="1200">
          <a:solidFill>
            <a:schemeClr val="tx1"/>
          </a:solidFill>
          <a:latin typeface="+mj-lt"/>
          <a:ea typeface="+mj-ea"/>
          <a:cs typeface="+mj-cs"/>
        </a:defRPr>
      </a:lvl1pPr>
      <a:lvl2pPr algn="l" rtl="0" fontAlgn="base">
        <a:spcBef>
          <a:spcPct val="0"/>
        </a:spcBef>
        <a:spcAft>
          <a:spcPct val="0"/>
        </a:spcAft>
        <a:defRPr sz="3200" b="1">
          <a:solidFill>
            <a:schemeClr val="tx1"/>
          </a:solidFill>
          <a:latin typeface="Verdana" panose="020B0604030504040204" pitchFamily="34" charset="0"/>
        </a:defRPr>
      </a:lvl2pPr>
      <a:lvl3pPr algn="l" rtl="0" fontAlgn="base">
        <a:spcBef>
          <a:spcPct val="0"/>
        </a:spcBef>
        <a:spcAft>
          <a:spcPct val="0"/>
        </a:spcAft>
        <a:defRPr sz="3200" b="1">
          <a:solidFill>
            <a:schemeClr val="tx1"/>
          </a:solidFill>
          <a:latin typeface="Verdana" panose="020B0604030504040204" pitchFamily="34" charset="0"/>
        </a:defRPr>
      </a:lvl3pPr>
      <a:lvl4pPr algn="l" rtl="0" fontAlgn="base">
        <a:spcBef>
          <a:spcPct val="0"/>
        </a:spcBef>
        <a:spcAft>
          <a:spcPct val="0"/>
        </a:spcAft>
        <a:defRPr sz="3200" b="1">
          <a:solidFill>
            <a:schemeClr val="tx1"/>
          </a:solidFill>
          <a:latin typeface="Verdana" panose="020B0604030504040204" pitchFamily="34" charset="0"/>
        </a:defRPr>
      </a:lvl4pPr>
      <a:lvl5pPr algn="l" rtl="0" fontAlgn="base">
        <a:spcBef>
          <a:spcPct val="0"/>
        </a:spcBef>
        <a:spcAft>
          <a:spcPct val="0"/>
        </a:spcAft>
        <a:defRPr sz="3200" b="1">
          <a:solidFill>
            <a:schemeClr val="tx1"/>
          </a:solidFill>
          <a:latin typeface="Verdana" panose="020B0604030504040204" pitchFamily="34" charset="0"/>
        </a:defRPr>
      </a:lvl5pPr>
      <a:lvl6pPr marL="457200" algn="l" rtl="0" fontAlgn="base">
        <a:spcBef>
          <a:spcPct val="0"/>
        </a:spcBef>
        <a:spcAft>
          <a:spcPct val="0"/>
        </a:spcAft>
        <a:defRPr sz="3200" b="1">
          <a:solidFill>
            <a:schemeClr val="tx1"/>
          </a:solidFill>
          <a:latin typeface="Verdana" panose="020B0604030504040204" pitchFamily="34" charset="0"/>
        </a:defRPr>
      </a:lvl6pPr>
      <a:lvl7pPr marL="914400" algn="l" rtl="0" fontAlgn="base">
        <a:spcBef>
          <a:spcPct val="0"/>
        </a:spcBef>
        <a:spcAft>
          <a:spcPct val="0"/>
        </a:spcAft>
        <a:defRPr sz="3200" b="1">
          <a:solidFill>
            <a:schemeClr val="tx1"/>
          </a:solidFill>
          <a:latin typeface="Verdana" panose="020B0604030504040204" pitchFamily="34" charset="0"/>
        </a:defRPr>
      </a:lvl7pPr>
      <a:lvl8pPr marL="1371600" algn="l" rtl="0" fontAlgn="base">
        <a:spcBef>
          <a:spcPct val="0"/>
        </a:spcBef>
        <a:spcAft>
          <a:spcPct val="0"/>
        </a:spcAft>
        <a:defRPr sz="3200" b="1">
          <a:solidFill>
            <a:schemeClr val="tx1"/>
          </a:solidFill>
          <a:latin typeface="Verdana" panose="020B0604030504040204" pitchFamily="34" charset="0"/>
        </a:defRPr>
      </a:lvl8pPr>
      <a:lvl9pPr marL="1828800" algn="l" rtl="0" fontAlgn="base">
        <a:spcBef>
          <a:spcPct val="0"/>
        </a:spcBef>
        <a:spcAft>
          <a:spcPct val="0"/>
        </a:spcAft>
        <a:defRPr sz="3200" b="1">
          <a:solidFill>
            <a:schemeClr val="tx1"/>
          </a:solidFill>
          <a:latin typeface="Verdana" panose="020B0604030504040204" pitchFamily="34" charset="0"/>
        </a:defRPr>
      </a:lvl9pPr>
    </p:titleStyle>
    <p:bodyStyle>
      <a:lvl1pPr marL="342900" indent="-342900" algn="l" rtl="0" fontAlgn="base">
        <a:spcBef>
          <a:spcPct val="20000"/>
        </a:spcBef>
        <a:spcAft>
          <a:spcPct val="0"/>
        </a:spcAft>
        <a:buChar char="•"/>
        <a:defRPr sz="2800" kern="1200">
          <a:solidFill>
            <a:schemeClr val="tx1"/>
          </a:solidFill>
          <a:latin typeface="+mn-lt"/>
          <a:ea typeface="+mn-ea"/>
          <a:cs typeface="+mn-cs"/>
        </a:defRPr>
      </a:lvl1pPr>
      <a:lvl2pPr marL="742950" indent="-285750" algn="l" rtl="0" fontAlgn="base">
        <a:spcBef>
          <a:spcPct val="20000"/>
        </a:spcBef>
        <a:spcAft>
          <a:spcPct val="0"/>
        </a:spcAft>
        <a:buChar char="–"/>
        <a:defRPr sz="2400" kern="1200">
          <a:solidFill>
            <a:schemeClr val="tx1"/>
          </a:solidFill>
          <a:latin typeface="+mn-lt"/>
          <a:ea typeface="+mn-ea"/>
          <a:cs typeface="+mn-cs"/>
        </a:defRPr>
      </a:lvl2pPr>
      <a:lvl3pPr marL="1143000" indent="-228600" algn="l" rtl="0" fontAlgn="base">
        <a:spcBef>
          <a:spcPct val="20000"/>
        </a:spcBef>
        <a:spcAft>
          <a:spcPct val="0"/>
        </a:spcAft>
        <a:buChar char="•"/>
        <a:defRPr sz="2000" kern="1200">
          <a:solidFill>
            <a:schemeClr val="tx1"/>
          </a:solidFill>
          <a:latin typeface="+mn-lt"/>
          <a:ea typeface="+mn-ea"/>
          <a:cs typeface="+mn-cs"/>
        </a:defRPr>
      </a:lvl3pPr>
      <a:lvl4pPr marL="1600200" indent="-228600" algn="l" rtl="0" fontAlgn="base">
        <a:spcBef>
          <a:spcPct val="20000"/>
        </a:spcBef>
        <a:spcAft>
          <a:spcPct val="0"/>
        </a:spcAft>
        <a:buChar char="–"/>
        <a:defRPr kern="1200">
          <a:solidFill>
            <a:schemeClr val="tx1"/>
          </a:solidFill>
          <a:latin typeface="+mn-lt"/>
          <a:ea typeface="+mn-ea"/>
          <a:cs typeface="+mn-cs"/>
        </a:defRPr>
      </a:lvl4pPr>
      <a:lvl5pPr marL="2057400" indent="-228600" algn="l" rtl="0" fontAlgn="base">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1.v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2.v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3.v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5.v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7.v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8.v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9.v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20.v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21.v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22.v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23.v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24.v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5.v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6.v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7.v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8.v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9.v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0.v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6"/>
          <p:cNvSpPr>
            <a:spLocks noGrp="1" noChangeArrowheads="1"/>
          </p:cNvSpPr>
          <p:nvPr>
            <p:ph type="subTitle" idx="4294967295"/>
          </p:nvPr>
        </p:nvSpPr>
        <p:spPr>
          <a:xfrm>
            <a:off x="990600" y="3124200"/>
            <a:ext cx="6705600" cy="914400"/>
          </a:xfrm>
          <a:solidFill>
            <a:srgbClr val="00B050"/>
          </a:solidFill>
        </p:spPr>
        <p:txBody>
          <a:bodyPr anchor="ctr"/>
          <a:lstStyle/>
          <a:p>
            <a:pPr marL="0" indent="0" algn="ctr">
              <a:spcBef>
                <a:spcPct val="30000"/>
              </a:spcBef>
              <a:buClr>
                <a:schemeClr val="tx1"/>
              </a:buClr>
              <a:buFont typeface="Times" panose="02020603050405020304" pitchFamily="18" charset="0"/>
              <a:buNone/>
            </a:pPr>
            <a:r>
              <a:rPr lang="en-US" b="1" dirty="0" smtClean="0"/>
              <a:t>Life Insurance Contractual Provisions</a:t>
            </a:r>
            <a:endParaRPr lang="en-US" b="1" dirty="0"/>
          </a:p>
        </p:txBody>
      </p:sp>
      <p:sp>
        <p:nvSpPr>
          <p:cNvPr id="14339" name="TextBox 1"/>
          <p:cNvSpPr txBox="1">
            <a:spLocks noChangeArrowheads="1"/>
          </p:cNvSpPr>
          <p:nvPr/>
        </p:nvSpPr>
        <p:spPr bwMode="auto">
          <a:xfrm>
            <a:off x="914400" y="2209800"/>
            <a:ext cx="25908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Verdana" panose="020B0604030504040204" pitchFamily="34" charset="0"/>
              </a:defRPr>
            </a:lvl1pPr>
            <a:lvl2pPr marL="742950" indent="-285750">
              <a:spcBef>
                <a:spcPct val="20000"/>
              </a:spcBef>
              <a:buChar char="–"/>
              <a:defRPr sz="2400">
                <a:solidFill>
                  <a:schemeClr val="tx1"/>
                </a:solidFill>
                <a:latin typeface="Verdana" panose="020B0604030504040204" pitchFamily="34" charset="0"/>
              </a:defRPr>
            </a:lvl2pPr>
            <a:lvl3pPr marL="1143000" indent="-228600">
              <a:spcBef>
                <a:spcPct val="20000"/>
              </a:spcBef>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defRPr>
            </a:lvl9pPr>
          </a:lstStyle>
          <a:p>
            <a:pPr>
              <a:spcBef>
                <a:spcPct val="0"/>
              </a:spcBef>
              <a:buFontTx/>
              <a:buNone/>
            </a:pPr>
            <a:r>
              <a:rPr lang="en-US" sz="2400" b="1" i="1" u="sng" dirty="0">
                <a:latin typeface="Arial" pitchFamily="34" charset="0"/>
                <a:cs typeface="Arial" pitchFamily="34" charset="0"/>
              </a:rPr>
              <a:t>Lecture No. </a:t>
            </a:r>
            <a:r>
              <a:rPr lang="en-US" sz="2400" b="1" i="1" u="sng" dirty="0" smtClean="0">
                <a:latin typeface="Arial" pitchFamily="34" charset="0"/>
                <a:cs typeface="Arial" pitchFamily="34" charset="0"/>
              </a:rPr>
              <a:t>23  </a:t>
            </a:r>
            <a:endParaRPr lang="en-US" sz="2400" b="1" i="1" u="sng" dirty="0">
              <a:latin typeface="Arial" pitchFamily="34" charset="0"/>
              <a:cs typeface="Arial" pitchFamily="34" charset="0"/>
            </a:endParaRPr>
          </a:p>
        </p:txBody>
      </p:sp>
    </p:spTree>
    <p:extLst>
      <p:ext uri="{BB962C8B-B14F-4D97-AF65-F5344CB8AC3E}">
        <p14:creationId xmlns="" xmlns:p14="http://schemas.microsoft.com/office/powerpoint/2010/main" val="1063029785"/>
      </p:ext>
    </p:extLst>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2"/>
          <p:cNvSpPr>
            <a:spLocks noGrp="1" noChangeArrowheads="1"/>
          </p:cNvSpPr>
          <p:nvPr>
            <p:ph type="title" idx="4294967295"/>
          </p:nvPr>
        </p:nvSpPr>
        <p:spPr/>
        <p:txBody>
          <a:bodyPr anchor="ctr"/>
          <a:lstStyle/>
          <a:p>
            <a:r>
              <a:rPr lang="en-US" sz="2800"/>
              <a:t>Life Insurance Contractual Provisions</a:t>
            </a:r>
          </a:p>
        </p:txBody>
      </p:sp>
      <p:sp>
        <p:nvSpPr>
          <p:cNvPr id="12293" name="Rectangle 3"/>
          <p:cNvSpPr>
            <a:spLocks noGrp="1" noChangeArrowheads="1"/>
          </p:cNvSpPr>
          <p:nvPr>
            <p:ph type="body" idx="4294967295"/>
          </p:nvPr>
        </p:nvSpPr>
        <p:spPr>
          <a:xfrm>
            <a:off x="228600" y="1752600"/>
            <a:ext cx="8763000" cy="4724400"/>
          </a:xfrm>
        </p:spPr>
        <p:txBody>
          <a:bodyPr rIns="91440"/>
          <a:lstStyle/>
          <a:p>
            <a:pPr>
              <a:lnSpc>
                <a:spcPct val="90000"/>
              </a:lnSpc>
            </a:pPr>
            <a:r>
              <a:rPr lang="en-US" sz="2000"/>
              <a:t>A </a:t>
            </a:r>
            <a:r>
              <a:rPr lang="en-US" sz="2000" u="sng"/>
              <a:t>policy loan provision</a:t>
            </a:r>
            <a:r>
              <a:rPr lang="en-US" sz="2000"/>
              <a:t> allows the policyowner to borrow the cash value </a:t>
            </a:r>
          </a:p>
          <a:p>
            <a:pPr lvl="1">
              <a:lnSpc>
                <a:spcPct val="90000"/>
              </a:lnSpc>
            </a:pPr>
            <a:r>
              <a:rPr lang="en-US" sz="1800"/>
              <a:t>The policyowner must pay interest on the loan to offset the loss of interest to the insurer</a:t>
            </a:r>
          </a:p>
          <a:p>
            <a:pPr lvl="1">
              <a:lnSpc>
                <a:spcPct val="90000"/>
              </a:lnSpc>
            </a:pPr>
            <a:r>
              <a:rPr lang="en-US" sz="1800"/>
              <a:t>A policy could lapse if the policyowner does not repay a loan and the total indebtedness exceeds the available cash value</a:t>
            </a:r>
          </a:p>
          <a:p>
            <a:pPr>
              <a:lnSpc>
                <a:spcPct val="90000"/>
              </a:lnSpc>
            </a:pPr>
            <a:r>
              <a:rPr lang="en-US" sz="2000"/>
              <a:t>Under the </a:t>
            </a:r>
            <a:r>
              <a:rPr lang="en-US" sz="2000" u="sng"/>
              <a:t>automatic premium loan provision</a:t>
            </a:r>
            <a:r>
              <a:rPr lang="en-US" sz="2000"/>
              <a:t>, an overdue premium is automatically borrowed from the cash value after the grace period expires</a:t>
            </a:r>
          </a:p>
          <a:p>
            <a:pPr lvl="1">
              <a:lnSpc>
                <a:spcPct val="90000"/>
              </a:lnSpc>
            </a:pPr>
            <a:r>
              <a:rPr lang="en-US" sz="1800"/>
              <a:t>Prevent the policy from lapsing</a:t>
            </a:r>
          </a:p>
          <a:p>
            <a:pPr lvl="1">
              <a:lnSpc>
                <a:spcPct val="90000"/>
              </a:lnSpc>
            </a:pPr>
            <a:r>
              <a:rPr lang="en-US" sz="1800"/>
              <a:t>Policyowner may become lazy and exhaust all cash value</a:t>
            </a:r>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6" name="Rectangle 2"/>
          <p:cNvSpPr>
            <a:spLocks noGrp="1" noChangeArrowheads="1"/>
          </p:cNvSpPr>
          <p:nvPr>
            <p:ph type="title" idx="4294967295"/>
          </p:nvPr>
        </p:nvSpPr>
        <p:spPr/>
        <p:txBody>
          <a:bodyPr anchor="ctr"/>
          <a:lstStyle/>
          <a:p>
            <a:r>
              <a:rPr lang="en-US"/>
              <a:t>Dividend Options</a:t>
            </a:r>
          </a:p>
        </p:txBody>
      </p:sp>
      <p:sp>
        <p:nvSpPr>
          <p:cNvPr id="13317" name="Rectangle 3"/>
          <p:cNvSpPr>
            <a:spLocks noGrp="1" noChangeArrowheads="1"/>
          </p:cNvSpPr>
          <p:nvPr>
            <p:ph type="body" idx="4294967295"/>
          </p:nvPr>
        </p:nvSpPr>
        <p:spPr>
          <a:xfrm>
            <a:off x="228600" y="1828800"/>
            <a:ext cx="8686800" cy="4648200"/>
          </a:xfrm>
        </p:spPr>
        <p:txBody>
          <a:bodyPr rIns="91440"/>
          <a:lstStyle/>
          <a:p>
            <a:pPr>
              <a:lnSpc>
                <a:spcPct val="80000"/>
              </a:lnSpc>
            </a:pPr>
            <a:r>
              <a:rPr lang="en-US" sz="2400"/>
              <a:t>If a policy pays dividends it is a </a:t>
            </a:r>
            <a:r>
              <a:rPr lang="en-US" sz="2400" u="sng"/>
              <a:t>participating policy</a:t>
            </a:r>
            <a:r>
              <a:rPr lang="en-US" sz="2400"/>
              <a:t> </a:t>
            </a:r>
          </a:p>
          <a:p>
            <a:pPr lvl="1">
              <a:lnSpc>
                <a:spcPct val="80000"/>
              </a:lnSpc>
            </a:pPr>
            <a:r>
              <a:rPr lang="en-US" sz="2000"/>
              <a:t>Otherwise it is a </a:t>
            </a:r>
            <a:r>
              <a:rPr lang="en-US" sz="2000" u="sng"/>
              <a:t>nonparticipating policy</a:t>
            </a:r>
            <a:endParaRPr lang="en-US" sz="2000"/>
          </a:p>
          <a:p>
            <a:pPr>
              <a:lnSpc>
                <a:spcPct val="80000"/>
              </a:lnSpc>
            </a:pPr>
            <a:r>
              <a:rPr lang="en-US" sz="2400"/>
              <a:t>Dividends come from three main sources:</a:t>
            </a:r>
          </a:p>
          <a:p>
            <a:pPr lvl="1">
              <a:lnSpc>
                <a:spcPct val="80000"/>
              </a:lnSpc>
            </a:pPr>
            <a:r>
              <a:rPr lang="en-US" sz="2000"/>
              <a:t>The difference between expected and actual mortality experience</a:t>
            </a:r>
          </a:p>
          <a:p>
            <a:pPr lvl="1">
              <a:lnSpc>
                <a:spcPct val="80000"/>
              </a:lnSpc>
            </a:pPr>
            <a:r>
              <a:rPr lang="en-US" sz="2000"/>
              <a:t>Excess interest earnings</a:t>
            </a:r>
          </a:p>
          <a:p>
            <a:pPr lvl="1">
              <a:lnSpc>
                <a:spcPct val="80000"/>
              </a:lnSpc>
            </a:pPr>
            <a:r>
              <a:rPr lang="en-US" sz="2000"/>
              <a:t>The difference between expected and actual operating expenses</a:t>
            </a:r>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p:txBody>
          <a:bodyPr anchor="ctr"/>
          <a:lstStyle/>
          <a:p>
            <a:r>
              <a:rPr lang="en-US"/>
              <a:t>Dividend Options</a:t>
            </a:r>
          </a:p>
        </p:txBody>
      </p:sp>
      <p:sp>
        <p:nvSpPr>
          <p:cNvPr id="14339" name="Content Placeholder 2"/>
          <p:cNvSpPr>
            <a:spLocks noGrp="1"/>
          </p:cNvSpPr>
          <p:nvPr>
            <p:ph idx="4294967295"/>
          </p:nvPr>
        </p:nvSpPr>
        <p:spPr>
          <a:xfrm>
            <a:off x="228600" y="1752600"/>
            <a:ext cx="8534400" cy="4572000"/>
          </a:xfrm>
        </p:spPr>
        <p:txBody>
          <a:bodyPr rIns="91440"/>
          <a:lstStyle/>
          <a:p>
            <a:pPr>
              <a:lnSpc>
                <a:spcPct val="80000"/>
              </a:lnSpc>
            </a:pPr>
            <a:r>
              <a:rPr lang="en-US" sz="2400"/>
              <a:t>Policyowners have several ways to take dividends:</a:t>
            </a:r>
          </a:p>
          <a:p>
            <a:pPr lvl="1">
              <a:lnSpc>
                <a:spcPct val="80000"/>
              </a:lnSpc>
            </a:pPr>
            <a:r>
              <a:rPr lang="en-US" sz="2000"/>
              <a:t>Take the cash</a:t>
            </a:r>
          </a:p>
          <a:p>
            <a:pPr lvl="1">
              <a:lnSpc>
                <a:spcPct val="80000"/>
              </a:lnSpc>
            </a:pPr>
            <a:r>
              <a:rPr lang="en-US" sz="2000"/>
              <a:t>Reduce the next premium coming due</a:t>
            </a:r>
          </a:p>
          <a:p>
            <a:pPr lvl="1">
              <a:lnSpc>
                <a:spcPct val="80000"/>
              </a:lnSpc>
            </a:pPr>
            <a:r>
              <a:rPr lang="en-US" sz="2000"/>
              <a:t>Let the dividends accumulate at interest and withdraw later</a:t>
            </a:r>
          </a:p>
          <a:p>
            <a:pPr lvl="1">
              <a:lnSpc>
                <a:spcPct val="80000"/>
              </a:lnSpc>
            </a:pPr>
            <a:r>
              <a:rPr lang="en-US" sz="2000"/>
              <a:t>Apply toward the purchase of paid-up whole life insurance under the </a:t>
            </a:r>
            <a:r>
              <a:rPr lang="en-US" sz="2000" u="sng"/>
              <a:t>paid-up additions option</a:t>
            </a:r>
          </a:p>
          <a:p>
            <a:pPr lvl="2"/>
            <a:r>
              <a:rPr lang="en-US" sz="1800"/>
              <a:t>Benefits of the paid-up additions option include:</a:t>
            </a:r>
          </a:p>
          <a:p>
            <a:pPr lvl="3"/>
            <a:r>
              <a:rPr lang="en-US" sz="1400"/>
              <a:t>Paid-up additions are purchased at net rates, not gross rates</a:t>
            </a:r>
          </a:p>
          <a:p>
            <a:pPr lvl="3"/>
            <a:r>
              <a:rPr lang="en-US" sz="1400"/>
              <a:t>Evidence of insurability is not required</a:t>
            </a:r>
          </a:p>
          <a:p>
            <a:pPr lvl="2"/>
            <a:r>
              <a:rPr lang="en-US" sz="1800"/>
              <a:t>One disadvantage is that paid-up additions are a form of single premium whole life insurance, which is rarely appropriate for most insureds</a:t>
            </a:r>
          </a:p>
          <a:p>
            <a:pPr lvl="1">
              <a:lnSpc>
                <a:spcPct val="80000"/>
              </a:lnSpc>
            </a:pPr>
            <a:endParaRPr lang="en-US" sz="2000"/>
          </a:p>
          <a:p>
            <a:endParaRPr lang="en-US"/>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p:txBody>
          <a:bodyPr anchor="ctr"/>
          <a:lstStyle/>
          <a:p>
            <a:r>
              <a:rPr lang="en-US"/>
              <a:t>Dividend Options</a:t>
            </a:r>
          </a:p>
        </p:txBody>
      </p:sp>
      <p:sp>
        <p:nvSpPr>
          <p:cNvPr id="15363" name="Content Placeholder 2"/>
          <p:cNvSpPr>
            <a:spLocks noGrp="1"/>
          </p:cNvSpPr>
          <p:nvPr>
            <p:ph idx="4294967295"/>
          </p:nvPr>
        </p:nvSpPr>
        <p:spPr>
          <a:xfrm>
            <a:off x="228600" y="1752600"/>
            <a:ext cx="8534400" cy="4648200"/>
          </a:xfrm>
        </p:spPr>
        <p:txBody>
          <a:bodyPr rIns="91440"/>
          <a:lstStyle/>
          <a:p>
            <a:pPr lvl="1">
              <a:lnSpc>
                <a:spcPct val="80000"/>
              </a:lnSpc>
            </a:pPr>
            <a:r>
              <a:rPr lang="en-US" sz="2000"/>
              <a:t>Apply toward the purchase of term insurance</a:t>
            </a:r>
          </a:p>
          <a:p>
            <a:pPr lvl="2">
              <a:lnSpc>
                <a:spcPct val="80000"/>
              </a:lnSpc>
            </a:pPr>
            <a:r>
              <a:rPr lang="en-US" sz="1800"/>
              <a:t>The dividend can be used to purchase one-year term insurance equal to the cash value of the basic policy</a:t>
            </a:r>
          </a:p>
          <a:p>
            <a:pPr lvl="3">
              <a:lnSpc>
                <a:spcPct val="80000"/>
              </a:lnSpc>
            </a:pPr>
            <a:r>
              <a:rPr lang="en-US" sz="1400"/>
              <a:t>The remainder of the dividend is used to buy paid-up additions or is accumulated at interest</a:t>
            </a:r>
          </a:p>
          <a:p>
            <a:pPr lvl="2">
              <a:lnSpc>
                <a:spcPct val="80000"/>
              </a:lnSpc>
            </a:pPr>
            <a:r>
              <a:rPr lang="en-US" sz="1800"/>
              <a:t>Alternatively, the dividend may be used to purchase yearly renewable term insurance</a:t>
            </a:r>
          </a:p>
          <a:p>
            <a:pPr lvl="1">
              <a:lnSpc>
                <a:spcPct val="80000"/>
              </a:lnSpc>
            </a:pPr>
            <a:r>
              <a:rPr lang="en-US" sz="2000"/>
              <a:t>Convert the policy to a paid-up contract</a:t>
            </a:r>
          </a:p>
          <a:p>
            <a:pPr lvl="2">
              <a:lnSpc>
                <a:spcPct val="80000"/>
              </a:lnSpc>
            </a:pPr>
            <a:r>
              <a:rPr lang="en-US" sz="1800"/>
              <a:t>The policy becomes paid up when the reserve value of the paid-up additions or deposits equal the net single premium for a paid-up policy at the insured’s attained age</a:t>
            </a:r>
          </a:p>
          <a:p>
            <a:pPr lvl="1">
              <a:lnSpc>
                <a:spcPct val="80000"/>
              </a:lnSpc>
            </a:pPr>
            <a:r>
              <a:rPr lang="en-US" sz="2000"/>
              <a:t>Mature a policy as an endowment</a:t>
            </a:r>
          </a:p>
          <a:p>
            <a:pPr lvl="2">
              <a:lnSpc>
                <a:spcPct val="80000"/>
              </a:lnSpc>
            </a:pPr>
            <a:r>
              <a:rPr lang="en-US" sz="1800"/>
              <a:t>The policy matures as an endowment when the reserve value under the basic policy plus the reserve value of the paid-up additions or deposits equal the face amount of insurance</a:t>
            </a:r>
          </a:p>
          <a:p>
            <a:pPr lvl="2">
              <a:lnSpc>
                <a:spcPct val="80000"/>
              </a:lnSpc>
            </a:pPr>
            <a:endParaRPr lang="en-US" sz="1800"/>
          </a:p>
          <a:p>
            <a:endParaRPr lang="en-US" sz="2400"/>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8" name="Rectangle 2"/>
          <p:cNvSpPr>
            <a:spLocks noGrp="1" noChangeArrowheads="1"/>
          </p:cNvSpPr>
          <p:nvPr>
            <p:ph type="title" idx="4294967295"/>
          </p:nvPr>
        </p:nvSpPr>
        <p:spPr/>
        <p:txBody>
          <a:bodyPr anchor="ctr"/>
          <a:lstStyle/>
          <a:p>
            <a:r>
              <a:rPr lang="en-US"/>
              <a:t>Nonforfeiture Options</a:t>
            </a:r>
          </a:p>
        </p:txBody>
      </p:sp>
      <p:sp>
        <p:nvSpPr>
          <p:cNvPr id="16389" name="Rectangle 3"/>
          <p:cNvSpPr>
            <a:spLocks noGrp="1" noChangeArrowheads="1"/>
          </p:cNvSpPr>
          <p:nvPr>
            <p:ph type="body" idx="4294967295"/>
          </p:nvPr>
        </p:nvSpPr>
        <p:spPr>
          <a:xfrm>
            <a:off x="228600" y="1752600"/>
            <a:ext cx="8763000" cy="4800600"/>
          </a:xfrm>
        </p:spPr>
        <p:txBody>
          <a:bodyPr rIns="91440"/>
          <a:lstStyle/>
          <a:p>
            <a:pPr>
              <a:lnSpc>
                <a:spcPct val="80000"/>
              </a:lnSpc>
            </a:pPr>
            <a:r>
              <a:rPr lang="en-US" sz="2400"/>
              <a:t>The payment to a withdrawing policyowner is known as a nonforfeiture value or cash surrender value</a:t>
            </a:r>
          </a:p>
          <a:p>
            <a:pPr lvl="1">
              <a:lnSpc>
                <a:spcPct val="80000"/>
              </a:lnSpc>
            </a:pPr>
            <a:r>
              <a:rPr lang="en-US" sz="2000"/>
              <a:t>A policyowner has a right to the policy’s accumulated cash value; all states have standard </a:t>
            </a:r>
            <a:r>
              <a:rPr lang="en-US" sz="2000" u="sng"/>
              <a:t>nonforfeiture laws</a:t>
            </a:r>
            <a:endParaRPr lang="en-US" sz="2000"/>
          </a:p>
          <a:p>
            <a:pPr lvl="1">
              <a:lnSpc>
                <a:spcPct val="80000"/>
              </a:lnSpc>
            </a:pPr>
            <a:r>
              <a:rPr lang="en-US" sz="2000"/>
              <a:t>Policyowners have three </a:t>
            </a:r>
            <a:r>
              <a:rPr lang="en-US" sz="2000" u="sng"/>
              <a:t>nonforfeiture options</a:t>
            </a:r>
            <a:r>
              <a:rPr lang="en-US" sz="2000"/>
              <a:t>:</a:t>
            </a:r>
          </a:p>
          <a:p>
            <a:pPr lvl="2">
              <a:lnSpc>
                <a:spcPct val="80000"/>
              </a:lnSpc>
            </a:pPr>
            <a:r>
              <a:rPr lang="en-US" sz="1800"/>
              <a:t>The policy can be surrendered for its cash value</a:t>
            </a:r>
          </a:p>
          <a:p>
            <a:pPr lvl="2">
              <a:lnSpc>
                <a:spcPct val="80000"/>
              </a:lnSpc>
            </a:pPr>
            <a:r>
              <a:rPr lang="en-US" sz="1800"/>
              <a:t>Under the </a:t>
            </a:r>
            <a:r>
              <a:rPr lang="en-US" sz="1800" u="sng"/>
              <a:t>reduced-paid up insurance</a:t>
            </a:r>
            <a:r>
              <a:rPr lang="en-US" sz="1800"/>
              <a:t> option, the cash surrender value is applied as a net single premium to purchase a reduced paid-up policy</a:t>
            </a:r>
          </a:p>
          <a:p>
            <a:pPr lvl="2">
              <a:lnSpc>
                <a:spcPct val="80000"/>
              </a:lnSpc>
            </a:pPr>
            <a:r>
              <a:rPr lang="en-US" sz="1800"/>
              <a:t>Under the </a:t>
            </a:r>
            <a:r>
              <a:rPr lang="en-US" sz="1800" u="sng"/>
              <a:t>extended term insurance</a:t>
            </a:r>
            <a:r>
              <a:rPr lang="en-US" sz="1800"/>
              <a:t> option, the net cash surrender value is used as a net single premium to extend the full face amount of the policy into the future as term insurance</a:t>
            </a: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3" name="Rectangle 3"/>
          <p:cNvSpPr>
            <a:spLocks noGrp="1" noChangeArrowheads="1"/>
          </p:cNvSpPr>
          <p:nvPr>
            <p:ph type="title" idx="4294967295"/>
          </p:nvPr>
        </p:nvSpPr>
        <p:spPr/>
        <p:txBody>
          <a:bodyPr anchor="ctr"/>
          <a:lstStyle/>
          <a:p>
            <a:r>
              <a:rPr lang="en-US" sz="2600"/>
              <a:t>Exhibit 12.1</a:t>
            </a:r>
            <a:r>
              <a:rPr lang="en-US" sz="2600" b="0"/>
              <a:t>  Table of Guaranteed Values</a:t>
            </a:r>
            <a:r>
              <a:rPr lang="en-US" sz="2600" b="0" baseline="30000"/>
              <a:t>*</a:t>
            </a:r>
            <a:br>
              <a:rPr lang="en-US" sz="2600" b="0" baseline="30000"/>
            </a:br>
            <a:r>
              <a:rPr lang="en-US" sz="2600" b="0">
                <a:solidFill>
                  <a:srgbClr val="000000"/>
                </a:solidFill>
                <a:latin typeface="Helvetica" panose="020B0604020202020204" pitchFamily="34" charset="0"/>
              </a:rPr>
              <a:t>$100,000 Ordinary Type Policy, Male Age 37</a:t>
            </a:r>
            <a:endParaRPr lang="en-US" sz="1000" b="0">
              <a:solidFill>
                <a:srgbClr val="000000"/>
              </a:solidFill>
              <a:latin typeface="Helvetica" panose="020B0604020202020204" pitchFamily="34" charset="0"/>
            </a:endParaRPr>
          </a:p>
        </p:txBody>
      </p:sp>
      <p:pic>
        <p:nvPicPr>
          <p:cNvPr id="17416" name="Picture 8" descr="ex12_01"/>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2286000" y="1371600"/>
            <a:ext cx="4359275" cy="49530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6" name="Rectangle 2"/>
          <p:cNvSpPr>
            <a:spLocks noGrp="1" noChangeArrowheads="1"/>
          </p:cNvSpPr>
          <p:nvPr>
            <p:ph type="title" idx="4294967295"/>
          </p:nvPr>
        </p:nvSpPr>
        <p:spPr/>
        <p:txBody>
          <a:bodyPr anchor="ctr"/>
          <a:lstStyle/>
          <a:p>
            <a:r>
              <a:rPr lang="en-US"/>
              <a:t>Settlement Options</a:t>
            </a:r>
          </a:p>
        </p:txBody>
      </p:sp>
      <p:sp>
        <p:nvSpPr>
          <p:cNvPr id="18437" name="Rectangle 3"/>
          <p:cNvSpPr>
            <a:spLocks noGrp="1" noChangeArrowheads="1"/>
          </p:cNvSpPr>
          <p:nvPr>
            <p:ph type="body" idx="4294967295"/>
          </p:nvPr>
        </p:nvSpPr>
        <p:spPr>
          <a:xfrm>
            <a:off x="304800" y="1752600"/>
            <a:ext cx="8610600" cy="4648200"/>
          </a:xfrm>
        </p:spPr>
        <p:txBody>
          <a:bodyPr rIns="91440"/>
          <a:lstStyle/>
          <a:p>
            <a:r>
              <a:rPr lang="en-US" sz="2400"/>
              <a:t>The policyowner can choose among several options for paying the policy proceeds</a:t>
            </a:r>
          </a:p>
          <a:p>
            <a:pPr lvl="1"/>
            <a:r>
              <a:rPr lang="en-US" sz="2000"/>
              <a:t>Or, the beneficiary may be granted the choice</a:t>
            </a:r>
          </a:p>
          <a:p>
            <a:r>
              <a:rPr lang="en-US" sz="2400"/>
              <a:t>The most common options include:</a:t>
            </a:r>
          </a:p>
          <a:p>
            <a:pPr lvl="1"/>
            <a:r>
              <a:rPr lang="en-US" sz="2000"/>
              <a:t>Proceeds are paid in a lump sum</a:t>
            </a:r>
          </a:p>
          <a:p>
            <a:pPr lvl="1"/>
            <a:r>
              <a:rPr lang="en-US" sz="2000"/>
              <a:t>Under the </a:t>
            </a:r>
            <a:r>
              <a:rPr lang="en-US" sz="2000" u="sng"/>
              <a:t>interest option</a:t>
            </a:r>
            <a:r>
              <a:rPr lang="en-US" sz="2000"/>
              <a:t>, the proceeds are retained by the insurer, and interest is periodically paid to the beneficiary</a:t>
            </a:r>
          </a:p>
          <a:p>
            <a:pPr lvl="2"/>
            <a:r>
              <a:rPr lang="en-US" sz="1800"/>
              <a:t>The beneficiary can be given withdrawal rights</a:t>
            </a:r>
          </a:p>
          <a:p>
            <a:pPr lvl="1"/>
            <a:r>
              <a:rPr lang="en-US" sz="2000"/>
              <a:t>Under the </a:t>
            </a:r>
            <a:r>
              <a:rPr lang="en-US" sz="2000" u="sng"/>
              <a:t>fixed-period option</a:t>
            </a:r>
            <a:r>
              <a:rPr lang="en-US" sz="2000"/>
              <a:t>, the proceeds are paid to a beneficiary over some fixed period of time</a:t>
            </a:r>
          </a:p>
          <a:p>
            <a:pPr lvl="1"/>
            <a:r>
              <a:rPr lang="en-US" sz="2000"/>
              <a:t>Under the </a:t>
            </a:r>
            <a:r>
              <a:rPr lang="en-US" sz="2000" u="sng"/>
              <a:t>fixed-amount option</a:t>
            </a:r>
            <a:r>
              <a:rPr lang="en-US" sz="2000"/>
              <a:t>, a fixed amount is periodically paid to the beneficiary until the principal and interest are exhausted</a:t>
            </a:r>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60" name="Rectangle 2"/>
          <p:cNvSpPr>
            <a:spLocks noGrp="1" noChangeArrowheads="1"/>
          </p:cNvSpPr>
          <p:nvPr>
            <p:ph type="title" idx="4294967295"/>
          </p:nvPr>
        </p:nvSpPr>
        <p:spPr>
          <a:xfrm>
            <a:off x="304800" y="187325"/>
            <a:ext cx="8458200" cy="1143000"/>
          </a:xfrm>
        </p:spPr>
        <p:txBody>
          <a:bodyPr anchor="ctr"/>
          <a:lstStyle/>
          <a:p>
            <a:r>
              <a:rPr lang="en-US" sz="2400"/>
              <a:t>Exhibit 12.2</a:t>
            </a:r>
            <a:r>
              <a:rPr lang="en-US" sz="2400" b="0"/>
              <a:t>  Income for Elected Period (minimum monthly payment per $1000 of proceeds)</a:t>
            </a:r>
            <a:endParaRPr lang="en-US" sz="2400"/>
          </a:p>
        </p:txBody>
      </p:sp>
      <p:pic>
        <p:nvPicPr>
          <p:cNvPr id="19462" name="Picture 6" descr="ex12_02"/>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877888" y="2559050"/>
            <a:ext cx="7388225" cy="1738313"/>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4" name="Rectangle 2"/>
          <p:cNvSpPr>
            <a:spLocks noGrp="1" noChangeArrowheads="1"/>
          </p:cNvSpPr>
          <p:nvPr>
            <p:ph type="title" idx="4294967295"/>
          </p:nvPr>
        </p:nvSpPr>
        <p:spPr/>
        <p:txBody>
          <a:bodyPr anchor="ctr"/>
          <a:lstStyle/>
          <a:p>
            <a:r>
              <a:rPr lang="en-US"/>
              <a:t>Settlement Options</a:t>
            </a:r>
          </a:p>
        </p:txBody>
      </p:sp>
      <p:sp>
        <p:nvSpPr>
          <p:cNvPr id="20485" name="Rectangle 3"/>
          <p:cNvSpPr>
            <a:spLocks noGrp="1" noChangeArrowheads="1"/>
          </p:cNvSpPr>
          <p:nvPr>
            <p:ph type="body" idx="4294967295"/>
          </p:nvPr>
        </p:nvSpPr>
        <p:spPr>
          <a:xfrm>
            <a:off x="228600" y="1752600"/>
            <a:ext cx="8686800" cy="4876800"/>
          </a:xfrm>
        </p:spPr>
        <p:txBody>
          <a:bodyPr rIns="91440"/>
          <a:lstStyle/>
          <a:p>
            <a:pPr lvl="1">
              <a:lnSpc>
                <a:spcPct val="80000"/>
              </a:lnSpc>
            </a:pPr>
            <a:r>
              <a:rPr lang="en-US" sz="2000"/>
              <a:t>Under the </a:t>
            </a:r>
            <a:r>
              <a:rPr lang="en-US" sz="2000" u="sng"/>
              <a:t>life income option</a:t>
            </a:r>
            <a:r>
              <a:rPr lang="en-US" sz="2000"/>
              <a:t>, installment payments are paid only while the beneficiary is alive and cease on the beneficiary’s death</a:t>
            </a:r>
          </a:p>
          <a:p>
            <a:pPr lvl="2">
              <a:lnSpc>
                <a:spcPct val="80000"/>
              </a:lnSpc>
            </a:pPr>
            <a:r>
              <a:rPr lang="en-US" sz="1800"/>
              <a:t>There is no refund feature or guarantee of payments</a:t>
            </a:r>
          </a:p>
          <a:p>
            <a:pPr lvl="1">
              <a:lnSpc>
                <a:spcPct val="80000"/>
              </a:lnSpc>
            </a:pPr>
            <a:r>
              <a:rPr lang="en-US" sz="2000"/>
              <a:t>Other life income options include:</a:t>
            </a:r>
          </a:p>
          <a:p>
            <a:pPr lvl="2">
              <a:lnSpc>
                <a:spcPct val="80000"/>
              </a:lnSpc>
            </a:pPr>
            <a:r>
              <a:rPr lang="en-US" sz="1800"/>
              <a:t>Life income with guaranteed period: if the beneficiary dies before receiving the guaranteed number of years of payments, the remaining payments are paid to a contingent beneficiary</a:t>
            </a:r>
          </a:p>
          <a:p>
            <a:pPr lvl="2">
              <a:lnSpc>
                <a:spcPct val="80000"/>
              </a:lnSpc>
            </a:pPr>
            <a:r>
              <a:rPr lang="en-US" sz="1800"/>
              <a:t>Life income with guaranteed total amount: if the beneficiary dies before receiving installment payments equal to the total amount of insurance placed under the option, the payments continue until the total amount paid equals the total amount of insurance </a:t>
            </a:r>
          </a:p>
          <a:p>
            <a:pPr lvl="2">
              <a:lnSpc>
                <a:spcPct val="80000"/>
              </a:lnSpc>
            </a:pPr>
            <a:r>
              <a:rPr lang="en-US" sz="1800"/>
              <a:t>Under the joint-and-survivor settlement option, income payments are paid to two persons during their lifetimes, such as a husband and wife </a:t>
            </a:r>
          </a:p>
          <a:p>
            <a:pPr lvl="2">
              <a:lnSpc>
                <a:spcPct val="80000"/>
              </a:lnSpc>
            </a:pPr>
            <a:endParaRPr lang="en-US" sz="1800"/>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8" name="Rectangle 2"/>
          <p:cNvSpPr>
            <a:spLocks noGrp="1" noChangeArrowheads="1"/>
          </p:cNvSpPr>
          <p:nvPr>
            <p:ph type="title" idx="4294967295"/>
          </p:nvPr>
        </p:nvSpPr>
        <p:spPr>
          <a:xfrm>
            <a:off x="228600" y="193675"/>
            <a:ext cx="8686800" cy="1143000"/>
          </a:xfrm>
        </p:spPr>
        <p:txBody>
          <a:bodyPr anchor="ctr"/>
          <a:lstStyle/>
          <a:p>
            <a:r>
              <a:rPr lang="en-US" sz="2400"/>
              <a:t>Exhibit 12.3  </a:t>
            </a:r>
            <a:r>
              <a:rPr lang="en-US" sz="2400" b="0"/>
              <a:t>Life Income with Guaranteed Period (minimum monthly payment per $1000 of proceeds)</a:t>
            </a:r>
            <a:endParaRPr lang="en-US" sz="2400"/>
          </a:p>
        </p:txBody>
      </p:sp>
      <p:pic>
        <p:nvPicPr>
          <p:cNvPr id="21510" name="Picture 6" descr="ex12_03"/>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2362200" y="1295400"/>
            <a:ext cx="4235450" cy="51054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0" name="Rectangle 2"/>
          <p:cNvSpPr>
            <a:spLocks noGrp="1" noChangeArrowheads="1"/>
          </p:cNvSpPr>
          <p:nvPr>
            <p:ph type="title" idx="4294967295"/>
          </p:nvPr>
        </p:nvSpPr>
        <p:spPr/>
        <p:txBody>
          <a:bodyPr anchor="ctr"/>
          <a:lstStyle/>
          <a:p>
            <a:r>
              <a:rPr lang="en-US" dirty="0" smtClean="0"/>
              <a:t>Objectives</a:t>
            </a:r>
            <a:endParaRPr lang="en-US" dirty="0"/>
          </a:p>
        </p:txBody>
      </p:sp>
      <p:sp>
        <p:nvSpPr>
          <p:cNvPr id="4101" name="Rectangle 3"/>
          <p:cNvSpPr>
            <a:spLocks noGrp="1" noChangeArrowheads="1"/>
          </p:cNvSpPr>
          <p:nvPr>
            <p:ph type="body" idx="4294967295"/>
          </p:nvPr>
        </p:nvSpPr>
        <p:spPr/>
        <p:txBody>
          <a:bodyPr rIns="91440"/>
          <a:lstStyle/>
          <a:p>
            <a:r>
              <a:rPr lang="en-US"/>
              <a:t>Life Insurance Contractual Provisions</a:t>
            </a:r>
          </a:p>
          <a:p>
            <a:r>
              <a:rPr lang="en-US"/>
              <a:t>Dividend Options</a:t>
            </a:r>
          </a:p>
          <a:p>
            <a:r>
              <a:rPr lang="en-US"/>
              <a:t>Nonforfeiture Options</a:t>
            </a:r>
          </a:p>
          <a:p>
            <a:r>
              <a:rPr lang="en-US"/>
              <a:t>Settlement Options</a:t>
            </a:r>
          </a:p>
          <a:p>
            <a:r>
              <a:rPr lang="en-US"/>
              <a:t>Additional Life Insurance Benefits</a:t>
            </a:r>
          </a:p>
          <a:p>
            <a:endParaRPr lang="en-US"/>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2" name="Rectangle 2"/>
          <p:cNvSpPr>
            <a:spLocks noGrp="1" noChangeArrowheads="1"/>
          </p:cNvSpPr>
          <p:nvPr>
            <p:ph type="title" idx="4294967295"/>
          </p:nvPr>
        </p:nvSpPr>
        <p:spPr>
          <a:xfrm>
            <a:off x="381000" y="381000"/>
            <a:ext cx="8458200" cy="1143000"/>
          </a:xfrm>
        </p:spPr>
        <p:txBody>
          <a:bodyPr anchor="ctr"/>
          <a:lstStyle/>
          <a:p>
            <a:r>
              <a:rPr lang="en-US" sz="2400"/>
              <a:t>Exhibit 12.4  </a:t>
            </a:r>
            <a:r>
              <a:rPr lang="en-US" sz="2400" b="0"/>
              <a:t>Life Income with Guaranteed Total Amount (minimum monthly payment per $1000 of proceeds)</a:t>
            </a:r>
            <a:endParaRPr lang="en-US" sz="2400"/>
          </a:p>
        </p:txBody>
      </p:sp>
      <p:pic>
        <p:nvPicPr>
          <p:cNvPr id="22534" name="Picture 6" descr="ex12_04"/>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1371600" y="1752600"/>
            <a:ext cx="6203950" cy="44831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6" name="Rectangle 2"/>
          <p:cNvSpPr>
            <a:spLocks noGrp="1" noChangeArrowheads="1"/>
          </p:cNvSpPr>
          <p:nvPr>
            <p:ph type="title" idx="4294967295"/>
          </p:nvPr>
        </p:nvSpPr>
        <p:spPr>
          <a:xfrm>
            <a:off x="304800" y="381000"/>
            <a:ext cx="8686800" cy="1143000"/>
          </a:xfrm>
        </p:spPr>
        <p:txBody>
          <a:bodyPr anchor="ctr"/>
          <a:lstStyle/>
          <a:p>
            <a:r>
              <a:rPr lang="en-US" sz="2400"/>
              <a:t>Exhibit 12.5</a:t>
            </a:r>
            <a:r>
              <a:rPr lang="en-US" sz="2400" b="0"/>
              <a:t>  Joint-and-Survivor Income Option 10-Year Guaranteed Period (minimum monthly payment per $1000 of proceeds)</a:t>
            </a:r>
            <a:r>
              <a:rPr lang="en-US" sz="2400"/>
              <a:t> </a:t>
            </a:r>
          </a:p>
        </p:txBody>
      </p:sp>
      <p:pic>
        <p:nvPicPr>
          <p:cNvPr id="23558" name="Picture 6" descr="ex12_05"/>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838200" y="2362200"/>
            <a:ext cx="7451725" cy="3227388"/>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80" name="Rectangle 2"/>
          <p:cNvSpPr>
            <a:spLocks noGrp="1" noChangeArrowheads="1"/>
          </p:cNvSpPr>
          <p:nvPr>
            <p:ph type="title" idx="4294967295"/>
          </p:nvPr>
        </p:nvSpPr>
        <p:spPr/>
        <p:txBody>
          <a:bodyPr anchor="ctr"/>
          <a:lstStyle/>
          <a:p>
            <a:r>
              <a:rPr lang="en-US"/>
              <a:t>Settlement Options</a:t>
            </a:r>
          </a:p>
        </p:txBody>
      </p:sp>
      <p:sp>
        <p:nvSpPr>
          <p:cNvPr id="24581" name="Rectangle 3"/>
          <p:cNvSpPr>
            <a:spLocks noGrp="1" noChangeArrowheads="1"/>
          </p:cNvSpPr>
          <p:nvPr>
            <p:ph type="body" idx="4294967295"/>
          </p:nvPr>
        </p:nvSpPr>
        <p:spPr>
          <a:xfrm>
            <a:off x="304800" y="1600200"/>
            <a:ext cx="8294688" cy="3919538"/>
          </a:xfrm>
        </p:spPr>
        <p:txBody>
          <a:bodyPr rIns="91440"/>
          <a:lstStyle/>
          <a:p>
            <a:r>
              <a:rPr lang="en-US"/>
              <a:t>Settlement options allow for periodic payments to the family, restoring their financial security</a:t>
            </a:r>
          </a:p>
          <a:p>
            <a:r>
              <a:rPr lang="en-US"/>
              <a:t>Disadvantages include:</a:t>
            </a:r>
          </a:p>
          <a:p>
            <a:pPr lvl="1"/>
            <a:r>
              <a:rPr lang="en-US"/>
              <a:t>Interest rates offered by insurers may be lower than rates offered elsewhere</a:t>
            </a:r>
          </a:p>
          <a:p>
            <a:pPr lvl="1"/>
            <a:r>
              <a:rPr lang="en-US"/>
              <a:t>The settlement agreement may be inflexible and restrictive</a:t>
            </a:r>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4" name="Rectangle 2"/>
          <p:cNvSpPr>
            <a:spLocks noGrp="1" noChangeArrowheads="1"/>
          </p:cNvSpPr>
          <p:nvPr>
            <p:ph type="title" idx="4294967295"/>
          </p:nvPr>
        </p:nvSpPr>
        <p:spPr/>
        <p:txBody>
          <a:bodyPr anchor="ctr"/>
          <a:lstStyle/>
          <a:p>
            <a:r>
              <a:rPr lang="en-US" sz="2800"/>
              <a:t>Additional Life Insurance Benefits</a:t>
            </a:r>
          </a:p>
        </p:txBody>
      </p:sp>
      <p:sp>
        <p:nvSpPr>
          <p:cNvPr id="25605" name="Rectangle 3"/>
          <p:cNvSpPr>
            <a:spLocks noGrp="1" noChangeArrowheads="1"/>
          </p:cNvSpPr>
          <p:nvPr>
            <p:ph type="body" idx="4294967295"/>
          </p:nvPr>
        </p:nvSpPr>
        <p:spPr>
          <a:xfrm>
            <a:off x="228600" y="1752600"/>
            <a:ext cx="8686800" cy="4724400"/>
          </a:xfrm>
        </p:spPr>
        <p:txBody>
          <a:bodyPr rIns="91440"/>
          <a:lstStyle/>
          <a:p>
            <a:pPr>
              <a:lnSpc>
                <a:spcPct val="90000"/>
              </a:lnSpc>
            </a:pPr>
            <a:r>
              <a:rPr lang="en-US" sz="2000"/>
              <a:t>Other benefits can be added to a life insurance policy for an additional premium</a:t>
            </a:r>
          </a:p>
          <a:p>
            <a:pPr lvl="1">
              <a:lnSpc>
                <a:spcPct val="90000"/>
              </a:lnSpc>
            </a:pPr>
            <a:r>
              <a:rPr lang="en-US" sz="1800"/>
              <a:t>Under a </a:t>
            </a:r>
            <a:r>
              <a:rPr lang="en-US" sz="1800" u="sng"/>
              <a:t>waiver-of-premium provision</a:t>
            </a:r>
            <a:r>
              <a:rPr lang="en-US" sz="1800"/>
              <a:t>, if the insured becomes totally disabled, all premiums coming due during the period of disability are waived</a:t>
            </a:r>
          </a:p>
          <a:p>
            <a:pPr lvl="2">
              <a:lnSpc>
                <a:spcPct val="90000"/>
              </a:lnSpc>
            </a:pPr>
            <a:r>
              <a:rPr lang="en-US" sz="1600"/>
              <a:t>In many cases, total disability means that the insured cannot do any of the essential duties of his or her job for which he or she is suited based on schooling, training, or experience</a:t>
            </a:r>
          </a:p>
          <a:p>
            <a:pPr lvl="1">
              <a:lnSpc>
                <a:spcPct val="90000"/>
              </a:lnSpc>
            </a:pPr>
            <a:r>
              <a:rPr lang="en-US" sz="1800"/>
              <a:t>The </a:t>
            </a:r>
            <a:r>
              <a:rPr lang="en-US" sz="1800" u="sng"/>
              <a:t>guaranteed purchase option</a:t>
            </a:r>
            <a:r>
              <a:rPr lang="en-US" sz="1800"/>
              <a:t> permits the policyowner to purchase additional amounts of life insurance at specified times in the future without evidence of insurability</a:t>
            </a:r>
          </a:p>
          <a:p>
            <a:pPr lvl="2">
              <a:lnSpc>
                <a:spcPct val="90000"/>
              </a:lnSpc>
            </a:pPr>
            <a:r>
              <a:rPr lang="en-US" sz="1600"/>
              <a:t>The option guarantees the purchase of specified amounts of life insurance in the future even though the insured may become uninsurable</a:t>
            </a:r>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8" name="Rectangle 2"/>
          <p:cNvSpPr>
            <a:spLocks noGrp="1" noChangeArrowheads="1"/>
          </p:cNvSpPr>
          <p:nvPr>
            <p:ph type="title" idx="4294967295"/>
          </p:nvPr>
        </p:nvSpPr>
        <p:spPr/>
        <p:txBody>
          <a:bodyPr anchor="ctr"/>
          <a:lstStyle/>
          <a:p>
            <a:r>
              <a:rPr lang="en-US" sz="2800"/>
              <a:t>Additional Life Insurance Benefits</a:t>
            </a:r>
          </a:p>
        </p:txBody>
      </p:sp>
      <p:sp>
        <p:nvSpPr>
          <p:cNvPr id="26629" name="Rectangle 3"/>
          <p:cNvSpPr>
            <a:spLocks noGrp="1" noChangeArrowheads="1"/>
          </p:cNvSpPr>
          <p:nvPr>
            <p:ph type="body" idx="4294967295"/>
          </p:nvPr>
        </p:nvSpPr>
        <p:spPr>
          <a:xfrm>
            <a:off x="228600" y="1752600"/>
            <a:ext cx="8686800" cy="4724400"/>
          </a:xfrm>
        </p:spPr>
        <p:txBody>
          <a:bodyPr rIns="91440"/>
          <a:lstStyle/>
          <a:p>
            <a:pPr>
              <a:lnSpc>
                <a:spcPct val="90000"/>
              </a:lnSpc>
            </a:pPr>
            <a:r>
              <a:rPr lang="en-US" sz="2400"/>
              <a:t>The </a:t>
            </a:r>
            <a:r>
              <a:rPr lang="en-US" sz="2400" u="sng"/>
              <a:t>accidental death benefit rider</a:t>
            </a:r>
            <a:r>
              <a:rPr lang="en-US" sz="2400"/>
              <a:t> doubles the face amount of life insurance if death occurs as a result of an accident</a:t>
            </a:r>
          </a:p>
          <a:p>
            <a:pPr lvl="1">
              <a:lnSpc>
                <a:spcPct val="90000"/>
              </a:lnSpc>
            </a:pPr>
            <a:r>
              <a:rPr lang="en-US" sz="2000"/>
              <a:t>Also known as double indemnity</a:t>
            </a:r>
          </a:p>
          <a:p>
            <a:pPr>
              <a:lnSpc>
                <a:spcPct val="90000"/>
              </a:lnSpc>
            </a:pPr>
            <a:r>
              <a:rPr lang="en-US" sz="2400"/>
              <a:t>The </a:t>
            </a:r>
            <a:r>
              <a:rPr lang="en-US" sz="2400" u="sng"/>
              <a:t>cost-of-living rider</a:t>
            </a:r>
            <a:r>
              <a:rPr lang="en-US" sz="2400"/>
              <a:t> allows the policyowner to purchase one-year term insurance equal to the percentage change in the consumer price index with no evidence of insurability</a:t>
            </a:r>
          </a:p>
          <a:p>
            <a:pPr>
              <a:lnSpc>
                <a:spcPct val="90000"/>
              </a:lnSpc>
            </a:pPr>
            <a:r>
              <a:rPr lang="en-US" sz="2400"/>
              <a:t>The </a:t>
            </a:r>
            <a:r>
              <a:rPr lang="en-US" sz="2400" u="sng"/>
              <a:t>accelerated death benefits rider</a:t>
            </a:r>
            <a:r>
              <a:rPr lang="en-US" sz="2400"/>
              <a:t> allows insureds who are terminally ill to collect part or all of their life insurance benefits before they die </a:t>
            </a:r>
          </a:p>
          <a:p>
            <a:pPr lvl="1">
              <a:lnSpc>
                <a:spcPct val="90000"/>
              </a:lnSpc>
            </a:pPr>
            <a:r>
              <a:rPr lang="en-US" sz="2000"/>
              <a:t>Forms include: a terminal illness rider, catastrophic illness rider, and long-term care rider</a:t>
            </a:r>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2" name="Rectangle 2"/>
          <p:cNvSpPr>
            <a:spLocks noGrp="1" noChangeArrowheads="1"/>
          </p:cNvSpPr>
          <p:nvPr>
            <p:ph type="title" idx="4294967295"/>
          </p:nvPr>
        </p:nvSpPr>
        <p:spPr/>
        <p:txBody>
          <a:bodyPr anchor="ctr"/>
          <a:lstStyle/>
          <a:p>
            <a:r>
              <a:rPr lang="en-US" sz="2800"/>
              <a:t>Additional Life Insurance Benefits</a:t>
            </a:r>
          </a:p>
        </p:txBody>
      </p:sp>
      <p:sp>
        <p:nvSpPr>
          <p:cNvPr id="27653" name="Rectangle 3"/>
          <p:cNvSpPr>
            <a:spLocks noGrp="1" noChangeArrowheads="1"/>
          </p:cNvSpPr>
          <p:nvPr>
            <p:ph type="body" idx="4294967295"/>
          </p:nvPr>
        </p:nvSpPr>
        <p:spPr>
          <a:xfrm>
            <a:off x="304800" y="1600200"/>
            <a:ext cx="8294688" cy="4244975"/>
          </a:xfrm>
        </p:spPr>
        <p:txBody>
          <a:bodyPr rIns="91440"/>
          <a:lstStyle/>
          <a:p>
            <a:pPr>
              <a:lnSpc>
                <a:spcPct val="90000"/>
              </a:lnSpc>
            </a:pPr>
            <a:r>
              <a:rPr lang="en-US" sz="2000"/>
              <a:t>A </a:t>
            </a:r>
            <a:r>
              <a:rPr lang="en-US" sz="2000" u="sng"/>
              <a:t>viatical settlement</a:t>
            </a:r>
            <a:r>
              <a:rPr lang="en-US" sz="2000"/>
              <a:t> is the sale of a life insurance policy by a terminally ill insured to another party, typically an investor group, who hopes to profit by the insured’s early death</a:t>
            </a:r>
          </a:p>
          <a:p>
            <a:pPr>
              <a:lnSpc>
                <a:spcPct val="90000"/>
              </a:lnSpc>
            </a:pPr>
            <a:r>
              <a:rPr lang="en-US" sz="2000"/>
              <a:t>A </a:t>
            </a:r>
            <a:r>
              <a:rPr lang="en-US" sz="2000" u="sng"/>
              <a:t>life settlement</a:t>
            </a:r>
            <a:r>
              <a:rPr lang="en-US" sz="2000"/>
              <a:t> is a financial transaction by which a policyowner who no longer needs or wants to keep a life insurance policy sells the policy to a third party for more than its cash value</a:t>
            </a:r>
          </a:p>
          <a:p>
            <a:pPr>
              <a:lnSpc>
                <a:spcPct val="90000"/>
              </a:lnSpc>
            </a:pPr>
            <a:r>
              <a:rPr lang="en-US" sz="2000"/>
              <a:t>These options create a moral hazard problem, and may not be adequately regulated by the states</a:t>
            </a:r>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FDFE8447-6874-400F-AB2C-29AA8A8212D9}" type="slidenum">
              <a:rPr lang="en-US"/>
              <a:pPr/>
              <a:t>26</a:t>
            </a:fld>
            <a:endParaRPr lang="en-US"/>
          </a:p>
        </p:txBody>
      </p:sp>
      <p:sp>
        <p:nvSpPr>
          <p:cNvPr id="8194" name="Rectangle 2"/>
          <p:cNvSpPr>
            <a:spLocks noGrp="1" noChangeArrowheads="1"/>
          </p:cNvSpPr>
          <p:nvPr>
            <p:ph type="title"/>
          </p:nvPr>
        </p:nvSpPr>
        <p:spPr>
          <a:xfrm>
            <a:off x="304800" y="455613"/>
            <a:ext cx="8610600" cy="992187"/>
          </a:xfrm>
        </p:spPr>
        <p:txBody>
          <a:bodyPr/>
          <a:lstStyle/>
          <a:p>
            <a:r>
              <a:rPr lang="en-US" sz="4000" dirty="0"/>
              <a:t>Workers’ Compensation Insurance </a:t>
            </a:r>
          </a:p>
        </p:txBody>
      </p:sp>
      <p:sp>
        <p:nvSpPr>
          <p:cNvPr id="8195" name="Rectangle 3"/>
          <p:cNvSpPr>
            <a:spLocks noGrp="1" noChangeArrowheads="1"/>
          </p:cNvSpPr>
          <p:nvPr>
            <p:ph type="body" idx="1"/>
          </p:nvPr>
        </p:nvSpPr>
        <p:spPr>
          <a:xfrm>
            <a:off x="304800" y="1371600"/>
            <a:ext cx="8294688" cy="4572000"/>
          </a:xfrm>
        </p:spPr>
        <p:txBody>
          <a:bodyPr/>
          <a:lstStyle/>
          <a:p>
            <a:pPr>
              <a:lnSpc>
                <a:spcPct val="80000"/>
              </a:lnSpc>
            </a:pPr>
            <a:r>
              <a:rPr lang="en-US" sz="2400" dirty="0"/>
              <a:t>Covers the loss of income and the medical and rehabilitation expenses that result from work-related accidents and occupational disease </a:t>
            </a:r>
          </a:p>
          <a:p>
            <a:pPr>
              <a:lnSpc>
                <a:spcPct val="80000"/>
              </a:lnSpc>
            </a:pPr>
            <a:r>
              <a:rPr lang="en-US" sz="2400" dirty="0"/>
              <a:t>Single largest line of commercial insurance </a:t>
            </a:r>
          </a:p>
          <a:p>
            <a:pPr>
              <a:lnSpc>
                <a:spcPct val="80000"/>
              </a:lnSpc>
            </a:pPr>
            <a:r>
              <a:rPr lang="en-US" sz="2400" dirty="0"/>
              <a:t>Growth in workers’ compensation premiums was very high during the 1970s but it slowed during the 1980s </a:t>
            </a:r>
          </a:p>
          <a:p>
            <a:pPr lvl="1">
              <a:lnSpc>
                <a:spcPct val="80000"/>
              </a:lnSpc>
            </a:pPr>
            <a:r>
              <a:rPr lang="en-US" sz="2000" dirty="0"/>
              <a:t>In the early 1990s this line suffered significant losses </a:t>
            </a:r>
          </a:p>
          <a:p>
            <a:pPr lvl="1">
              <a:lnSpc>
                <a:spcPct val="80000"/>
              </a:lnSpc>
            </a:pPr>
            <a:r>
              <a:rPr lang="en-US" sz="2000" dirty="0"/>
              <a:t>However, by the mid 1990s high investment returns had returned this line to profitability 	</a:t>
            </a:r>
          </a:p>
          <a:p>
            <a:pPr lvl="2">
              <a:lnSpc>
                <a:spcPct val="80000"/>
              </a:lnSpc>
            </a:pPr>
            <a:r>
              <a:rPr lang="en-US" sz="1800" dirty="0"/>
              <a:t>Intense price competition returned </a:t>
            </a:r>
          </a:p>
          <a:p>
            <a:pPr>
              <a:lnSpc>
                <a:spcPct val="80000"/>
              </a:lnSpc>
            </a:pPr>
            <a:r>
              <a:rPr lang="en-US" sz="2400" dirty="0"/>
              <a:t>Developed in the latter half of the 1800s in Europe and in the early 1900s in the United States </a:t>
            </a:r>
          </a:p>
          <a:p>
            <a:pPr lvl="1">
              <a:lnSpc>
                <a:spcPct val="80000"/>
              </a:lnSpc>
            </a:pPr>
            <a:r>
              <a:rPr lang="en-US" sz="2000" dirty="0"/>
              <a:t>Because of hardships placed on workers by common law </a:t>
            </a:r>
          </a:p>
          <a:p>
            <a:pPr>
              <a:lnSpc>
                <a:spcPct val="80000"/>
              </a:lnSpc>
            </a:pPr>
            <a:r>
              <a:rPr lang="en-US" sz="2400" dirty="0"/>
              <a:t>A worker receives a guarantee of compensation </a:t>
            </a:r>
          </a:p>
          <a:p>
            <a:pPr lvl="1">
              <a:lnSpc>
                <a:spcPct val="80000"/>
              </a:lnSpc>
            </a:pPr>
            <a:r>
              <a:rPr lang="en-US" sz="2000" dirty="0"/>
              <a:t>The employer is protected from employees seeking damages for work-related injuries </a:t>
            </a:r>
          </a:p>
        </p:txBody>
      </p:sp>
    </p:spTree>
    <p:extLst>
      <p:ext uri="{BB962C8B-B14F-4D97-AF65-F5344CB8AC3E}">
        <p14:creationId xmlns="" xmlns:p14="http://schemas.microsoft.com/office/powerpoint/2010/main" val="105397592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2F944D29-6030-4DE8-81F3-5F3691239162}" type="slidenum">
              <a:rPr lang="en-US"/>
              <a:pPr/>
              <a:t>27</a:t>
            </a:fld>
            <a:endParaRPr lang="en-US"/>
          </a:p>
        </p:txBody>
      </p:sp>
      <p:sp>
        <p:nvSpPr>
          <p:cNvPr id="9218" name="Rectangle 2"/>
          <p:cNvSpPr>
            <a:spLocks noGrp="1" noChangeArrowheads="1"/>
          </p:cNvSpPr>
          <p:nvPr>
            <p:ph type="title"/>
          </p:nvPr>
        </p:nvSpPr>
        <p:spPr/>
        <p:txBody>
          <a:bodyPr/>
          <a:lstStyle/>
          <a:p>
            <a:r>
              <a:rPr lang="en-US"/>
              <a:t>Major Reform </a:t>
            </a:r>
          </a:p>
        </p:txBody>
      </p:sp>
      <p:sp>
        <p:nvSpPr>
          <p:cNvPr id="9219" name="Rectangle 3"/>
          <p:cNvSpPr>
            <a:spLocks noGrp="1" noChangeArrowheads="1"/>
          </p:cNvSpPr>
          <p:nvPr>
            <p:ph type="body" idx="1"/>
          </p:nvPr>
        </p:nvSpPr>
        <p:spPr/>
        <p:txBody>
          <a:bodyPr/>
          <a:lstStyle/>
          <a:p>
            <a:pPr>
              <a:lnSpc>
                <a:spcPct val="80000"/>
              </a:lnSpc>
            </a:pPr>
            <a:r>
              <a:rPr lang="en-US" sz="2400"/>
              <a:t>The National Commission on State Workmen’s Compensation laws was created to determine the extent to which state laws provided adequate, prompt, and equitable compensation to injured workers </a:t>
            </a:r>
          </a:p>
          <a:p>
            <a:pPr lvl="1">
              <a:lnSpc>
                <a:spcPct val="80000"/>
              </a:lnSpc>
            </a:pPr>
            <a:r>
              <a:rPr lang="en-US" sz="2000"/>
              <a:t>Generally the studies raised doubts about the effectiveness of workers’ compensation as it operated in the United States at the time the studies were made </a:t>
            </a:r>
          </a:p>
          <a:p>
            <a:pPr>
              <a:lnSpc>
                <a:spcPct val="80000"/>
              </a:lnSpc>
            </a:pPr>
            <a:r>
              <a:rPr lang="en-US" sz="2400"/>
              <a:t>Since then state legislatures have passed numerous reforms to comply with the commission’s recommendations, including </a:t>
            </a:r>
          </a:p>
          <a:p>
            <a:pPr lvl="1">
              <a:lnSpc>
                <a:spcPct val="80000"/>
              </a:lnSpc>
            </a:pPr>
            <a:r>
              <a:rPr lang="en-US" sz="2000"/>
              <a:t>Full coverage for medical care and rehabilitation </a:t>
            </a:r>
          </a:p>
          <a:p>
            <a:pPr lvl="1">
              <a:lnSpc>
                <a:spcPct val="80000"/>
              </a:lnSpc>
            </a:pPr>
            <a:r>
              <a:rPr lang="en-US" sz="2000"/>
              <a:t>Adequate income replacement </a:t>
            </a:r>
          </a:p>
          <a:p>
            <a:pPr lvl="1">
              <a:lnSpc>
                <a:spcPct val="80000"/>
              </a:lnSpc>
            </a:pPr>
            <a:r>
              <a:rPr lang="en-US" sz="2000"/>
              <a:t>Coverage of all workers </a:t>
            </a:r>
          </a:p>
          <a:p>
            <a:pPr lvl="1">
              <a:lnSpc>
                <a:spcPct val="80000"/>
              </a:lnSpc>
            </a:pPr>
            <a:r>
              <a:rPr lang="en-US" sz="2000"/>
              <a:t>Cost-of-living adjustments </a:t>
            </a:r>
          </a:p>
          <a:p>
            <a:pPr lvl="1">
              <a:lnSpc>
                <a:spcPct val="80000"/>
              </a:lnSpc>
            </a:pPr>
            <a:r>
              <a:rPr lang="en-US" sz="2000"/>
              <a:t>Improved data systems </a:t>
            </a:r>
          </a:p>
        </p:txBody>
      </p:sp>
    </p:spTree>
    <p:extLst>
      <p:ext uri="{BB962C8B-B14F-4D97-AF65-F5344CB8AC3E}">
        <p14:creationId xmlns="" xmlns:p14="http://schemas.microsoft.com/office/powerpoint/2010/main" val="274948939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9C8569F6-8A46-4046-889C-0DCBB5DB1F7D}" type="slidenum">
              <a:rPr lang="en-US"/>
              <a:pPr/>
              <a:t>28</a:t>
            </a:fld>
            <a:endParaRPr lang="en-US"/>
          </a:p>
        </p:txBody>
      </p:sp>
      <p:sp>
        <p:nvSpPr>
          <p:cNvPr id="10242" name="Rectangle 2"/>
          <p:cNvSpPr>
            <a:spLocks noGrp="1" noChangeArrowheads="1"/>
          </p:cNvSpPr>
          <p:nvPr>
            <p:ph type="title"/>
          </p:nvPr>
        </p:nvSpPr>
        <p:spPr/>
        <p:txBody>
          <a:bodyPr/>
          <a:lstStyle/>
          <a:p>
            <a:r>
              <a:rPr lang="en-US"/>
              <a:t>Insurance Methods </a:t>
            </a:r>
          </a:p>
        </p:txBody>
      </p:sp>
      <p:sp>
        <p:nvSpPr>
          <p:cNvPr id="10243" name="Rectangle 3"/>
          <p:cNvSpPr>
            <a:spLocks noGrp="1" noChangeArrowheads="1"/>
          </p:cNvSpPr>
          <p:nvPr>
            <p:ph type="body" idx="1"/>
          </p:nvPr>
        </p:nvSpPr>
        <p:spPr/>
        <p:txBody>
          <a:bodyPr/>
          <a:lstStyle/>
          <a:p>
            <a:r>
              <a:rPr lang="en-US"/>
              <a:t>Three methods by which an employer can provide employees with the coverage required by law </a:t>
            </a:r>
          </a:p>
          <a:p>
            <a:pPr lvl="1"/>
            <a:r>
              <a:rPr lang="en-US"/>
              <a:t>Purchase a worker’s compensation and employer’s liability policy from a private commercial insurer </a:t>
            </a:r>
          </a:p>
          <a:p>
            <a:pPr lvl="1"/>
            <a:r>
              <a:rPr lang="en-US"/>
              <a:t>Purchase insurance through a state fund or a federal agency set up for this purpose </a:t>
            </a:r>
          </a:p>
          <a:p>
            <a:pPr lvl="1"/>
            <a:r>
              <a:rPr lang="en-US"/>
              <a:t>Self-insure </a:t>
            </a:r>
          </a:p>
        </p:txBody>
      </p:sp>
    </p:spTree>
    <p:extLst>
      <p:ext uri="{BB962C8B-B14F-4D97-AF65-F5344CB8AC3E}">
        <p14:creationId xmlns="" xmlns:p14="http://schemas.microsoft.com/office/powerpoint/2010/main" val="323531210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47F0B143-7D07-4100-B4E1-EA45FBE51E62}" type="slidenum">
              <a:rPr lang="en-US"/>
              <a:pPr/>
              <a:t>29</a:t>
            </a:fld>
            <a:endParaRPr lang="en-US"/>
          </a:p>
        </p:txBody>
      </p:sp>
      <p:sp>
        <p:nvSpPr>
          <p:cNvPr id="11266" name="Rectangle 2"/>
          <p:cNvSpPr>
            <a:spLocks noGrp="1" noChangeArrowheads="1"/>
          </p:cNvSpPr>
          <p:nvPr>
            <p:ph type="title"/>
          </p:nvPr>
        </p:nvSpPr>
        <p:spPr/>
        <p:txBody>
          <a:bodyPr/>
          <a:lstStyle/>
          <a:p>
            <a:r>
              <a:rPr lang="en-US"/>
              <a:t>Private Insurance </a:t>
            </a:r>
          </a:p>
        </p:txBody>
      </p:sp>
      <p:sp>
        <p:nvSpPr>
          <p:cNvPr id="11267" name="Rectangle 3"/>
          <p:cNvSpPr>
            <a:spLocks noGrp="1" noChangeArrowheads="1"/>
          </p:cNvSpPr>
          <p:nvPr>
            <p:ph type="body" idx="1"/>
          </p:nvPr>
        </p:nvSpPr>
        <p:spPr/>
        <p:txBody>
          <a:bodyPr/>
          <a:lstStyle/>
          <a:p>
            <a:pPr>
              <a:lnSpc>
                <a:spcPct val="80000"/>
              </a:lnSpc>
            </a:pPr>
            <a:r>
              <a:rPr lang="en-US" sz="2400"/>
              <a:t>The standard workers’ compensation and employer’s liability policy has two major insuring agreements</a:t>
            </a:r>
          </a:p>
          <a:p>
            <a:pPr lvl="1">
              <a:lnSpc>
                <a:spcPct val="80000"/>
              </a:lnSpc>
            </a:pPr>
            <a:r>
              <a:rPr lang="en-US" sz="2000"/>
              <a:t>Coverage A </a:t>
            </a:r>
          </a:p>
          <a:p>
            <a:pPr lvl="2">
              <a:lnSpc>
                <a:spcPct val="80000"/>
              </a:lnSpc>
            </a:pPr>
            <a:r>
              <a:rPr lang="en-US" sz="1800"/>
              <a:t>To pay all claims required under the workers’ compensation law in the state where the injury occurred, including</a:t>
            </a:r>
          </a:p>
          <a:p>
            <a:pPr lvl="3">
              <a:lnSpc>
                <a:spcPct val="80000"/>
              </a:lnSpc>
            </a:pPr>
            <a:r>
              <a:rPr lang="en-US" sz="1600"/>
              <a:t>Occupational disease benefits, penalties assessable to the employer under law, and other obligations </a:t>
            </a:r>
          </a:p>
          <a:p>
            <a:pPr lvl="1">
              <a:lnSpc>
                <a:spcPct val="80000"/>
              </a:lnSpc>
            </a:pPr>
            <a:r>
              <a:rPr lang="en-US" sz="2000"/>
              <a:t>Coverage B</a:t>
            </a:r>
          </a:p>
          <a:p>
            <a:pPr lvl="2">
              <a:lnSpc>
                <a:spcPct val="80000"/>
              </a:lnSpc>
            </a:pPr>
            <a:r>
              <a:rPr lang="en-US" sz="1800"/>
              <a:t>To defend all employees’ suits against the employer and pay any judgment resulting from the suits </a:t>
            </a:r>
          </a:p>
          <a:p>
            <a:pPr lvl="3">
              <a:lnSpc>
                <a:spcPct val="80000"/>
              </a:lnSpc>
            </a:pPr>
            <a:r>
              <a:rPr lang="en-US" sz="1600"/>
              <a:t>Employee suits are surprisingly frequent because methods are constantly being found to bring an action against the employer in spite of the intention of the statutes to discourage such suits </a:t>
            </a:r>
          </a:p>
          <a:p>
            <a:pPr>
              <a:lnSpc>
                <a:spcPct val="80000"/>
              </a:lnSpc>
            </a:pPr>
            <a:r>
              <a:rPr lang="en-US" sz="2400"/>
              <a:t>The insured deals directly with the employee and is primarily responsible to the employee for benefits </a:t>
            </a:r>
          </a:p>
          <a:p>
            <a:pPr lvl="1">
              <a:lnSpc>
                <a:spcPct val="80000"/>
              </a:lnSpc>
            </a:pPr>
            <a:r>
              <a:rPr lang="en-US" sz="2000"/>
              <a:t>Thus, even if the employer should go out of business, the injured employee’s security is not jeopardized  </a:t>
            </a:r>
          </a:p>
        </p:txBody>
      </p:sp>
    </p:spTree>
    <p:extLst>
      <p:ext uri="{BB962C8B-B14F-4D97-AF65-F5344CB8AC3E}">
        <p14:creationId xmlns="" xmlns:p14="http://schemas.microsoft.com/office/powerpoint/2010/main" val="167368752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4" name="Rectangle 2"/>
          <p:cNvSpPr>
            <a:spLocks noGrp="1" noChangeArrowheads="1"/>
          </p:cNvSpPr>
          <p:nvPr>
            <p:ph type="title" idx="4294967295"/>
          </p:nvPr>
        </p:nvSpPr>
        <p:spPr/>
        <p:txBody>
          <a:bodyPr anchor="ctr"/>
          <a:lstStyle/>
          <a:p>
            <a:r>
              <a:rPr lang="en-US" sz="2800"/>
              <a:t>Life Insurance Contractual Provisions</a:t>
            </a:r>
          </a:p>
        </p:txBody>
      </p:sp>
      <p:sp>
        <p:nvSpPr>
          <p:cNvPr id="5125" name="Rectangle 3"/>
          <p:cNvSpPr>
            <a:spLocks noGrp="1" noChangeArrowheads="1"/>
          </p:cNvSpPr>
          <p:nvPr>
            <p:ph type="body" idx="4294967295"/>
          </p:nvPr>
        </p:nvSpPr>
        <p:spPr/>
        <p:txBody>
          <a:bodyPr rIns="91440"/>
          <a:lstStyle/>
          <a:p>
            <a:r>
              <a:rPr lang="en-US" sz="2400"/>
              <a:t>Under the </a:t>
            </a:r>
            <a:r>
              <a:rPr lang="en-US" sz="2400" u="sng"/>
              <a:t>ownership clause</a:t>
            </a:r>
            <a:r>
              <a:rPr lang="en-US" sz="2400"/>
              <a:t>, the policyowner possesses all contractual rights in the policy while the insured is living</a:t>
            </a:r>
          </a:p>
          <a:p>
            <a:pPr lvl="1"/>
            <a:r>
              <a:rPr lang="en-US" sz="2000"/>
              <a:t>Rights include naming beneficiaries and surrendering the policy for its cash value</a:t>
            </a:r>
          </a:p>
          <a:p>
            <a:pPr lvl="1"/>
            <a:r>
              <a:rPr lang="en-US" sz="2000"/>
              <a:t>The policyholder can designate a new owner by filing an appropriate form</a:t>
            </a:r>
          </a:p>
          <a:p>
            <a:r>
              <a:rPr lang="en-US" sz="2400"/>
              <a:t>The </a:t>
            </a:r>
            <a:r>
              <a:rPr lang="en-US" sz="2400" u="sng"/>
              <a:t>entire-contract clause</a:t>
            </a:r>
            <a:r>
              <a:rPr lang="en-US" sz="2400"/>
              <a:t> states that the life insurance policy and attached application constitute the entire contract between the parties</a:t>
            </a:r>
          </a:p>
          <a:p>
            <a:pPr lvl="1"/>
            <a:r>
              <a:rPr lang="en-US" sz="2000"/>
              <a:t>Prevents the insurer from making amendments without the policyholder’s knowledge</a:t>
            </a:r>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BBDA34FB-E070-41E5-B0EE-F0B76D34FBF3}" type="slidenum">
              <a:rPr lang="en-US"/>
              <a:pPr/>
              <a:t>30</a:t>
            </a:fld>
            <a:endParaRPr lang="en-US"/>
          </a:p>
        </p:txBody>
      </p:sp>
      <p:sp>
        <p:nvSpPr>
          <p:cNvPr id="12290" name="Rectangle 2"/>
          <p:cNvSpPr>
            <a:spLocks noGrp="1" noChangeArrowheads="1"/>
          </p:cNvSpPr>
          <p:nvPr>
            <p:ph type="title"/>
          </p:nvPr>
        </p:nvSpPr>
        <p:spPr/>
        <p:txBody>
          <a:bodyPr/>
          <a:lstStyle/>
          <a:p>
            <a:r>
              <a:rPr lang="en-US" sz="4000"/>
              <a:t>State Funds and Federal Agencies </a:t>
            </a:r>
          </a:p>
        </p:txBody>
      </p:sp>
      <p:sp>
        <p:nvSpPr>
          <p:cNvPr id="12291" name="Rectangle 3"/>
          <p:cNvSpPr>
            <a:spLocks noGrp="1" noChangeArrowheads="1"/>
          </p:cNvSpPr>
          <p:nvPr>
            <p:ph type="body" idx="1"/>
          </p:nvPr>
        </p:nvSpPr>
        <p:spPr/>
        <p:txBody>
          <a:bodyPr/>
          <a:lstStyle/>
          <a:p>
            <a:r>
              <a:rPr lang="en-US" sz="2800"/>
              <a:t>In 20 states, an employer has the choice of using a private insurer or a state fund as the insurer of workers’ compensation </a:t>
            </a:r>
          </a:p>
          <a:p>
            <a:r>
              <a:rPr lang="en-US" sz="2800"/>
              <a:t>In five states, the employer does not have this choice</a:t>
            </a:r>
          </a:p>
          <a:p>
            <a:pPr lvl="1"/>
            <a:r>
              <a:rPr lang="en-US" sz="2400"/>
              <a:t>Must insure in an exclusive state fund or, in three of those states, may self-insure</a:t>
            </a:r>
          </a:p>
          <a:p>
            <a:r>
              <a:rPr lang="en-US" sz="2800"/>
              <a:t>In addition to state funds, federal agencies provide for workers’ compensation coverage </a:t>
            </a:r>
          </a:p>
        </p:txBody>
      </p:sp>
    </p:spTree>
    <p:extLst>
      <p:ext uri="{BB962C8B-B14F-4D97-AF65-F5344CB8AC3E}">
        <p14:creationId xmlns="" xmlns:p14="http://schemas.microsoft.com/office/powerpoint/2010/main" val="326739412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85158016-DC7E-464D-A287-344EE207D194}" type="slidenum">
              <a:rPr lang="en-US"/>
              <a:pPr/>
              <a:t>31</a:t>
            </a:fld>
            <a:endParaRPr lang="en-US"/>
          </a:p>
        </p:txBody>
      </p:sp>
      <p:sp>
        <p:nvSpPr>
          <p:cNvPr id="14338" name="Rectangle 2"/>
          <p:cNvSpPr>
            <a:spLocks noGrp="1" noChangeArrowheads="1"/>
          </p:cNvSpPr>
          <p:nvPr>
            <p:ph type="title"/>
          </p:nvPr>
        </p:nvSpPr>
        <p:spPr/>
        <p:txBody>
          <a:bodyPr/>
          <a:lstStyle/>
          <a:p>
            <a:r>
              <a:rPr lang="en-US"/>
              <a:t>Self-Insurance </a:t>
            </a:r>
          </a:p>
        </p:txBody>
      </p:sp>
      <p:sp>
        <p:nvSpPr>
          <p:cNvPr id="14339" name="Rectangle 3"/>
          <p:cNvSpPr>
            <a:spLocks noGrp="1" noChangeArrowheads="1"/>
          </p:cNvSpPr>
          <p:nvPr>
            <p:ph type="body" idx="1"/>
          </p:nvPr>
        </p:nvSpPr>
        <p:spPr/>
        <p:txBody>
          <a:bodyPr/>
          <a:lstStyle/>
          <a:p>
            <a:pPr>
              <a:lnSpc>
                <a:spcPct val="90000"/>
              </a:lnSpc>
            </a:pPr>
            <a:r>
              <a:rPr lang="en-US"/>
              <a:t>In most states, under specified conditions, an employer is permitted to self-insure the workers’ compensation coverage </a:t>
            </a:r>
          </a:p>
          <a:p>
            <a:pPr>
              <a:lnSpc>
                <a:spcPct val="90000"/>
              </a:lnSpc>
            </a:pPr>
            <a:r>
              <a:rPr lang="en-US"/>
              <a:t>Self-insurance is generally not permitted in Canada </a:t>
            </a:r>
          </a:p>
          <a:p>
            <a:pPr>
              <a:lnSpc>
                <a:spcPct val="90000"/>
              </a:lnSpc>
            </a:pPr>
            <a:r>
              <a:rPr lang="en-US"/>
              <a:t>Self-insurers are generally large concerns with adequate diversification of risks and financial resources that enable them to qualify under the law </a:t>
            </a:r>
          </a:p>
        </p:txBody>
      </p:sp>
    </p:spTree>
    <p:extLst>
      <p:ext uri="{BB962C8B-B14F-4D97-AF65-F5344CB8AC3E}">
        <p14:creationId xmlns="" xmlns:p14="http://schemas.microsoft.com/office/powerpoint/2010/main" val="37884303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6"/>
          <p:cNvSpPr>
            <a:spLocks noGrp="1" noChangeArrowheads="1"/>
          </p:cNvSpPr>
          <p:nvPr>
            <p:ph type="subTitle" idx="4294967295"/>
          </p:nvPr>
        </p:nvSpPr>
        <p:spPr>
          <a:xfrm>
            <a:off x="990600" y="3124200"/>
            <a:ext cx="6705600" cy="914400"/>
          </a:xfrm>
          <a:solidFill>
            <a:srgbClr val="00B050"/>
          </a:solidFill>
        </p:spPr>
        <p:txBody>
          <a:bodyPr anchor="ctr"/>
          <a:lstStyle/>
          <a:p>
            <a:pPr marL="0" indent="0" algn="ctr" eaLnBrk="1" hangingPunct="1">
              <a:spcBef>
                <a:spcPct val="30000"/>
              </a:spcBef>
              <a:buClr>
                <a:schemeClr val="tx1"/>
              </a:buClr>
              <a:buFont typeface="Times" panose="02020603050405020304" pitchFamily="18" charset="0"/>
              <a:buNone/>
            </a:pPr>
            <a:r>
              <a:rPr lang="en-US" b="1" dirty="0" smtClean="0"/>
              <a:t>End of Lecture 23</a:t>
            </a:r>
          </a:p>
        </p:txBody>
      </p:sp>
    </p:spTree>
    <p:extLst>
      <p:ext uri="{BB962C8B-B14F-4D97-AF65-F5344CB8AC3E}">
        <p14:creationId xmlns="" xmlns:p14="http://schemas.microsoft.com/office/powerpoint/2010/main" val="240616586"/>
      </p:ext>
    </p:extLst>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p:txBody>
          <a:bodyPr anchor="ctr"/>
          <a:lstStyle/>
          <a:p>
            <a:r>
              <a:rPr lang="en-US" sz="2800"/>
              <a:t>Life Insurance Contractual Provisions</a:t>
            </a:r>
          </a:p>
        </p:txBody>
      </p:sp>
      <p:sp>
        <p:nvSpPr>
          <p:cNvPr id="6149" name="Rectangle 3"/>
          <p:cNvSpPr>
            <a:spLocks noGrp="1" noChangeArrowheads="1"/>
          </p:cNvSpPr>
          <p:nvPr>
            <p:ph type="body" idx="4294967295"/>
          </p:nvPr>
        </p:nvSpPr>
        <p:spPr>
          <a:xfrm>
            <a:off x="304800" y="1752600"/>
            <a:ext cx="8610600" cy="4572000"/>
          </a:xfrm>
        </p:spPr>
        <p:txBody>
          <a:bodyPr rIns="91440"/>
          <a:lstStyle/>
          <a:p>
            <a:r>
              <a:rPr lang="en-US" sz="2400"/>
              <a:t>The </a:t>
            </a:r>
            <a:r>
              <a:rPr lang="en-US" sz="2400" u="sng"/>
              <a:t>incontestable clause</a:t>
            </a:r>
            <a:r>
              <a:rPr lang="en-US" sz="2400"/>
              <a:t> states that the insurer cannot contest the policy after it has been in force two years during the insured’s lifetime</a:t>
            </a:r>
          </a:p>
          <a:p>
            <a:pPr lvl="1"/>
            <a:r>
              <a:rPr lang="en-US" sz="2000"/>
              <a:t>Protects the beneficiary if the insurer tries to deny payment of the claim years after the policy was first issued </a:t>
            </a:r>
          </a:p>
          <a:p>
            <a:pPr lvl="1"/>
            <a:r>
              <a:rPr lang="en-US" sz="2000"/>
              <a:t>The insurer has two years to detect fraud</a:t>
            </a:r>
          </a:p>
          <a:p>
            <a:pPr lvl="1"/>
            <a:r>
              <a:rPr lang="en-US" sz="2000"/>
              <a:t>The insurer can contest a claim after the incontestable period if:</a:t>
            </a:r>
          </a:p>
          <a:p>
            <a:pPr lvl="2"/>
            <a:r>
              <a:rPr lang="en-US" sz="1800"/>
              <a:t>The beneficiary takes out the life insurance policy with the intent of murdering the insured</a:t>
            </a:r>
          </a:p>
          <a:p>
            <a:pPr lvl="2"/>
            <a:r>
              <a:rPr lang="en-US" sz="1800"/>
              <a:t>The applicant has someone else take a medical examination</a:t>
            </a:r>
          </a:p>
          <a:p>
            <a:pPr lvl="2"/>
            <a:r>
              <a:rPr lang="en-US" sz="1800"/>
              <a:t>An insurable interest does not exist at the inception of the policy</a:t>
            </a:r>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2" name="Rectangle 2"/>
          <p:cNvSpPr>
            <a:spLocks noGrp="1" noChangeArrowheads="1"/>
          </p:cNvSpPr>
          <p:nvPr>
            <p:ph type="title" idx="4294967295"/>
          </p:nvPr>
        </p:nvSpPr>
        <p:spPr/>
        <p:txBody>
          <a:bodyPr anchor="ctr"/>
          <a:lstStyle/>
          <a:p>
            <a:r>
              <a:rPr lang="en-US" sz="2800"/>
              <a:t>Life Insurance Contractual Provisions</a:t>
            </a:r>
          </a:p>
        </p:txBody>
      </p:sp>
      <p:sp>
        <p:nvSpPr>
          <p:cNvPr id="7173" name="Rectangle 3"/>
          <p:cNvSpPr>
            <a:spLocks noGrp="1" noChangeArrowheads="1"/>
          </p:cNvSpPr>
          <p:nvPr>
            <p:ph type="body" idx="4294967295"/>
          </p:nvPr>
        </p:nvSpPr>
        <p:spPr>
          <a:xfrm>
            <a:off x="304800" y="1600200"/>
            <a:ext cx="7875588" cy="4327525"/>
          </a:xfrm>
        </p:spPr>
        <p:txBody>
          <a:bodyPr rIns="91440"/>
          <a:lstStyle/>
          <a:p>
            <a:pPr>
              <a:lnSpc>
                <a:spcPct val="90000"/>
              </a:lnSpc>
            </a:pPr>
            <a:r>
              <a:rPr lang="en-US" sz="2400"/>
              <a:t>The </a:t>
            </a:r>
            <a:r>
              <a:rPr lang="en-US" sz="2400" u="sng"/>
              <a:t>suicide clause</a:t>
            </a:r>
            <a:r>
              <a:rPr lang="en-US" sz="2400"/>
              <a:t> states that if the insured commits suicide within two years after the policy is issued, the face amount of insurance will not be paid; there is only a refund of the premiums paid</a:t>
            </a:r>
          </a:p>
          <a:p>
            <a:pPr lvl="1">
              <a:lnSpc>
                <a:spcPct val="90000"/>
              </a:lnSpc>
            </a:pPr>
            <a:r>
              <a:rPr lang="en-US" sz="2000"/>
              <a:t>Reduces adverse selection against the insurer</a:t>
            </a:r>
          </a:p>
          <a:p>
            <a:pPr>
              <a:lnSpc>
                <a:spcPct val="90000"/>
              </a:lnSpc>
            </a:pPr>
            <a:r>
              <a:rPr lang="en-US" sz="2400"/>
              <a:t>A life insurance policy contains a </a:t>
            </a:r>
            <a:r>
              <a:rPr lang="en-US" sz="2400" u="sng"/>
              <a:t>grace period</a:t>
            </a:r>
            <a:r>
              <a:rPr lang="en-US" sz="2400"/>
              <a:t> during which the policyholder has a period of 31 days to pay an overdue premium</a:t>
            </a:r>
          </a:p>
          <a:p>
            <a:pPr lvl="1">
              <a:lnSpc>
                <a:spcPct val="90000"/>
              </a:lnSpc>
            </a:pPr>
            <a:r>
              <a:rPr lang="en-US" sz="2000"/>
              <a:t>Prevents the policy from lapsing by giving the policyowner additional time to pay</a:t>
            </a:r>
          </a:p>
          <a:p>
            <a:pPr lvl="1">
              <a:lnSpc>
                <a:spcPct val="90000"/>
              </a:lnSpc>
            </a:pPr>
            <a:endParaRPr lang="en-US" sz="2000"/>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6" name="Rectangle 2"/>
          <p:cNvSpPr>
            <a:spLocks noGrp="1" noChangeArrowheads="1"/>
          </p:cNvSpPr>
          <p:nvPr>
            <p:ph type="title" idx="4294967295"/>
          </p:nvPr>
        </p:nvSpPr>
        <p:spPr/>
        <p:txBody>
          <a:bodyPr anchor="ctr"/>
          <a:lstStyle/>
          <a:p>
            <a:r>
              <a:rPr lang="en-US" sz="2800"/>
              <a:t>Life Insurance Contractual Provisions</a:t>
            </a:r>
          </a:p>
        </p:txBody>
      </p:sp>
      <p:sp>
        <p:nvSpPr>
          <p:cNvPr id="8197" name="Rectangle 3"/>
          <p:cNvSpPr>
            <a:spLocks noGrp="1" noChangeArrowheads="1"/>
          </p:cNvSpPr>
          <p:nvPr>
            <p:ph type="body" idx="4294967295"/>
          </p:nvPr>
        </p:nvSpPr>
        <p:spPr>
          <a:xfrm>
            <a:off x="304800" y="1752600"/>
            <a:ext cx="8610600" cy="4648200"/>
          </a:xfrm>
        </p:spPr>
        <p:txBody>
          <a:bodyPr rIns="91440"/>
          <a:lstStyle/>
          <a:p>
            <a:pPr>
              <a:lnSpc>
                <a:spcPct val="80000"/>
              </a:lnSpc>
            </a:pPr>
            <a:r>
              <a:rPr lang="en-US" sz="2400"/>
              <a:t>The </a:t>
            </a:r>
            <a:r>
              <a:rPr lang="en-US" sz="2400" u="sng"/>
              <a:t>reinstatement provision</a:t>
            </a:r>
            <a:r>
              <a:rPr lang="en-US" sz="2400"/>
              <a:t> permits the owner to reinstate a lapsed policy</a:t>
            </a:r>
          </a:p>
          <a:p>
            <a:pPr lvl="1">
              <a:lnSpc>
                <a:spcPct val="80000"/>
              </a:lnSpc>
            </a:pPr>
            <a:r>
              <a:rPr lang="en-US" sz="2000"/>
              <a:t>To reinstate, the following requirements must be met:</a:t>
            </a:r>
          </a:p>
          <a:p>
            <a:pPr lvl="2">
              <a:lnSpc>
                <a:spcPct val="80000"/>
              </a:lnSpc>
            </a:pPr>
            <a:r>
              <a:rPr lang="en-US" sz="1800"/>
              <a:t>Evidence of insurability is required</a:t>
            </a:r>
          </a:p>
          <a:p>
            <a:pPr lvl="2">
              <a:lnSpc>
                <a:spcPct val="80000"/>
              </a:lnSpc>
            </a:pPr>
            <a:r>
              <a:rPr lang="en-US" sz="1800"/>
              <a:t>All overdue premiums plus interest are paid</a:t>
            </a:r>
          </a:p>
          <a:p>
            <a:pPr lvl="2">
              <a:lnSpc>
                <a:spcPct val="80000"/>
              </a:lnSpc>
            </a:pPr>
            <a:r>
              <a:rPr lang="en-US" sz="1800"/>
              <a:t>Any policy loans are repaid or reinstated</a:t>
            </a:r>
          </a:p>
          <a:p>
            <a:pPr lvl="2">
              <a:lnSpc>
                <a:spcPct val="80000"/>
              </a:lnSpc>
            </a:pPr>
            <a:r>
              <a:rPr lang="en-US" sz="1800"/>
              <a:t>The policy was not surrendered for its cash value</a:t>
            </a:r>
          </a:p>
          <a:p>
            <a:pPr lvl="1">
              <a:lnSpc>
                <a:spcPct val="80000"/>
              </a:lnSpc>
            </a:pPr>
            <a:r>
              <a:rPr lang="en-US" sz="2000"/>
              <a:t>The policy must be reinstated within a certain period, usually 3-5 years after the date of lapse</a:t>
            </a:r>
          </a:p>
          <a:p>
            <a:pPr lvl="1">
              <a:lnSpc>
                <a:spcPct val="80000"/>
              </a:lnSpc>
            </a:pPr>
            <a:r>
              <a:rPr lang="en-US" sz="2000"/>
              <a:t>Although it may require a large outlay of cash, it may be cheaper to reinstate a lapsed policy than to purchase a new policy </a:t>
            </a:r>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0" name="Rectangle 2"/>
          <p:cNvSpPr>
            <a:spLocks noGrp="1" noChangeArrowheads="1"/>
          </p:cNvSpPr>
          <p:nvPr>
            <p:ph type="title" idx="4294967295"/>
          </p:nvPr>
        </p:nvSpPr>
        <p:spPr/>
        <p:txBody>
          <a:bodyPr anchor="ctr"/>
          <a:lstStyle/>
          <a:p>
            <a:r>
              <a:rPr lang="en-US" sz="2800"/>
              <a:t>Life Insurance Contractual Provisions</a:t>
            </a:r>
          </a:p>
        </p:txBody>
      </p:sp>
      <p:sp>
        <p:nvSpPr>
          <p:cNvPr id="9221" name="Rectangle 3"/>
          <p:cNvSpPr>
            <a:spLocks noGrp="1" noChangeArrowheads="1"/>
          </p:cNvSpPr>
          <p:nvPr>
            <p:ph type="body" idx="4294967295"/>
          </p:nvPr>
        </p:nvSpPr>
        <p:spPr>
          <a:xfrm>
            <a:off x="228600" y="1752600"/>
            <a:ext cx="8686800" cy="4572000"/>
          </a:xfrm>
        </p:spPr>
        <p:txBody>
          <a:bodyPr rIns="91440"/>
          <a:lstStyle/>
          <a:p>
            <a:pPr>
              <a:lnSpc>
                <a:spcPct val="80000"/>
              </a:lnSpc>
            </a:pPr>
            <a:r>
              <a:rPr lang="en-US" sz="2400"/>
              <a:t>The </a:t>
            </a:r>
            <a:r>
              <a:rPr lang="en-US" sz="2400" u="sng"/>
              <a:t>beneficiary</a:t>
            </a:r>
            <a:r>
              <a:rPr lang="en-US" sz="2400"/>
              <a:t> is the party named in the policy to receive the policy proceeds</a:t>
            </a:r>
          </a:p>
          <a:p>
            <a:pPr lvl="1">
              <a:lnSpc>
                <a:spcPct val="80000"/>
              </a:lnSpc>
            </a:pPr>
            <a:r>
              <a:rPr lang="en-US" sz="2000"/>
              <a:t>The </a:t>
            </a:r>
            <a:r>
              <a:rPr lang="en-US" sz="2000" u="sng"/>
              <a:t>primary beneficiary</a:t>
            </a:r>
            <a:r>
              <a:rPr lang="en-US" sz="2000"/>
              <a:t> is the first entitled to receive the policy proceeds</a:t>
            </a:r>
          </a:p>
          <a:p>
            <a:pPr lvl="1">
              <a:lnSpc>
                <a:spcPct val="80000"/>
              </a:lnSpc>
            </a:pPr>
            <a:r>
              <a:rPr lang="en-US" sz="2000"/>
              <a:t>A </a:t>
            </a:r>
            <a:r>
              <a:rPr lang="en-US" sz="2000" u="sng"/>
              <a:t>revocable beneficiary</a:t>
            </a:r>
            <a:r>
              <a:rPr lang="en-US" sz="2000"/>
              <a:t> means that the policyowner reserves the right to change the beneficiary designation without the beneficiary’s consent</a:t>
            </a:r>
          </a:p>
          <a:p>
            <a:pPr lvl="1">
              <a:lnSpc>
                <a:spcPct val="80000"/>
              </a:lnSpc>
            </a:pPr>
            <a:r>
              <a:rPr lang="en-US" sz="2000"/>
              <a:t>An </a:t>
            </a:r>
            <a:r>
              <a:rPr lang="en-US" sz="2000" u="sng"/>
              <a:t>irrevocable beneficiary</a:t>
            </a:r>
            <a:r>
              <a:rPr lang="en-US" sz="2000"/>
              <a:t> is one that cannot be changed without the beneficiary’s consent</a:t>
            </a:r>
          </a:p>
          <a:p>
            <a:pPr lvl="1">
              <a:lnSpc>
                <a:spcPct val="80000"/>
              </a:lnSpc>
            </a:pPr>
            <a:r>
              <a:rPr lang="en-US" sz="2000"/>
              <a:t>A </a:t>
            </a:r>
            <a:r>
              <a:rPr lang="en-US" sz="2000" u="sng"/>
              <a:t>specific beneficiary</a:t>
            </a:r>
            <a:r>
              <a:rPr lang="en-US" sz="2000"/>
              <a:t> is specifically identified</a:t>
            </a:r>
          </a:p>
          <a:p>
            <a:pPr lvl="1">
              <a:lnSpc>
                <a:spcPct val="80000"/>
              </a:lnSpc>
            </a:pPr>
            <a:r>
              <a:rPr lang="en-US" sz="2000"/>
              <a:t>A </a:t>
            </a:r>
            <a:r>
              <a:rPr lang="en-US" sz="2000" u="sng"/>
              <a:t>class beneficiary</a:t>
            </a:r>
            <a:r>
              <a:rPr lang="en-US" sz="2000"/>
              <a:t> is a member of a group, e.g., children of the insured</a:t>
            </a:r>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4" name="Rectangle 2"/>
          <p:cNvSpPr>
            <a:spLocks noGrp="1" noChangeArrowheads="1"/>
          </p:cNvSpPr>
          <p:nvPr>
            <p:ph type="title" idx="4294967295"/>
          </p:nvPr>
        </p:nvSpPr>
        <p:spPr/>
        <p:txBody>
          <a:bodyPr anchor="ctr"/>
          <a:lstStyle/>
          <a:p>
            <a:r>
              <a:rPr lang="en-US" sz="2800"/>
              <a:t>Life Insurance Contractual Provisions</a:t>
            </a:r>
          </a:p>
        </p:txBody>
      </p:sp>
      <p:sp>
        <p:nvSpPr>
          <p:cNvPr id="10245" name="Rectangle 3"/>
          <p:cNvSpPr>
            <a:spLocks noGrp="1" noChangeArrowheads="1"/>
          </p:cNvSpPr>
          <p:nvPr>
            <p:ph type="body" idx="4294967295"/>
          </p:nvPr>
        </p:nvSpPr>
        <p:spPr/>
        <p:txBody>
          <a:bodyPr rIns="91440"/>
          <a:lstStyle/>
          <a:p>
            <a:pPr>
              <a:lnSpc>
                <a:spcPct val="80000"/>
              </a:lnSpc>
            </a:pPr>
            <a:r>
              <a:rPr lang="en-US" sz="1800"/>
              <a:t>Under the </a:t>
            </a:r>
            <a:r>
              <a:rPr lang="en-US" sz="1800" u="sng"/>
              <a:t>misstatement of age or sex clause</a:t>
            </a:r>
            <a:r>
              <a:rPr lang="en-US" sz="1800"/>
              <a:t>, if the insured’s age or sex is misstated, the amount payable is the amount that the premiums paid would have purchased at the correct age and sex</a:t>
            </a:r>
          </a:p>
          <a:p>
            <a:pPr>
              <a:lnSpc>
                <a:spcPct val="80000"/>
              </a:lnSpc>
            </a:pPr>
            <a:r>
              <a:rPr lang="en-US" sz="1800"/>
              <a:t>A </a:t>
            </a:r>
            <a:r>
              <a:rPr lang="en-US" sz="1800" u="sng"/>
              <a:t>change-of-plan provision</a:t>
            </a:r>
            <a:r>
              <a:rPr lang="en-US" sz="1800"/>
              <a:t> allows policyowners to exchange their present policies for different contracts</a:t>
            </a:r>
          </a:p>
          <a:p>
            <a:pPr>
              <a:lnSpc>
                <a:spcPct val="80000"/>
              </a:lnSpc>
            </a:pPr>
            <a:r>
              <a:rPr lang="en-US" sz="1800"/>
              <a:t>Life insurance contracts do not contain many exclusions</a:t>
            </a:r>
          </a:p>
          <a:p>
            <a:pPr lvl="1">
              <a:lnSpc>
                <a:spcPct val="80000"/>
              </a:lnSpc>
            </a:pPr>
            <a:r>
              <a:rPr lang="en-US" sz="1600"/>
              <a:t>Suicide excluded for two years</a:t>
            </a:r>
          </a:p>
          <a:p>
            <a:pPr lvl="1">
              <a:lnSpc>
                <a:spcPct val="80000"/>
              </a:lnSpc>
            </a:pPr>
            <a:r>
              <a:rPr lang="en-US" sz="1600"/>
              <a:t>Insurers might insert a </a:t>
            </a:r>
            <a:r>
              <a:rPr lang="en-US" sz="1600" u="sng"/>
              <a:t>war clause</a:t>
            </a:r>
            <a:r>
              <a:rPr lang="en-US" sz="1600"/>
              <a:t> to exclude payment if the insured dies as a direct result of war</a:t>
            </a:r>
          </a:p>
          <a:p>
            <a:pPr lvl="1">
              <a:lnSpc>
                <a:spcPct val="80000"/>
              </a:lnSpc>
            </a:pPr>
            <a:r>
              <a:rPr lang="en-US" sz="1600"/>
              <a:t>Some policies contain aviation exclusions</a:t>
            </a:r>
          </a:p>
          <a:p>
            <a:pPr>
              <a:lnSpc>
                <a:spcPct val="80000"/>
              </a:lnSpc>
            </a:pPr>
            <a:r>
              <a:rPr lang="en-US" sz="1800"/>
              <a:t>Premiums can be paid annually, semiannually, quarterly, or monthly</a:t>
            </a:r>
          </a:p>
          <a:p>
            <a:pPr lvl="1">
              <a:lnSpc>
                <a:spcPct val="80000"/>
              </a:lnSpc>
            </a:pPr>
            <a:r>
              <a:rPr lang="en-US" sz="1600"/>
              <a:t>If premiums are not paid annually, a carrying charge is applied</a:t>
            </a:r>
          </a:p>
          <a:p>
            <a:pPr>
              <a:lnSpc>
                <a:spcPct val="80000"/>
              </a:lnSpc>
            </a:pPr>
            <a:endParaRPr lang="en-US" sz="1800"/>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8" name="Rectangle 2"/>
          <p:cNvSpPr>
            <a:spLocks noGrp="1" noChangeArrowheads="1"/>
          </p:cNvSpPr>
          <p:nvPr>
            <p:ph type="title" idx="4294967295"/>
          </p:nvPr>
        </p:nvSpPr>
        <p:spPr/>
        <p:txBody>
          <a:bodyPr anchor="ctr"/>
          <a:lstStyle/>
          <a:p>
            <a:r>
              <a:rPr lang="en-US" sz="2800"/>
              <a:t>Life Insurance Contractual Provisions</a:t>
            </a:r>
          </a:p>
        </p:txBody>
      </p:sp>
      <p:sp>
        <p:nvSpPr>
          <p:cNvPr id="11269" name="Rectangle 3"/>
          <p:cNvSpPr>
            <a:spLocks noGrp="1" noChangeArrowheads="1"/>
          </p:cNvSpPr>
          <p:nvPr>
            <p:ph type="body" idx="4294967295"/>
          </p:nvPr>
        </p:nvSpPr>
        <p:spPr/>
        <p:txBody>
          <a:bodyPr rIns="91440"/>
          <a:lstStyle/>
          <a:p>
            <a:r>
              <a:rPr lang="en-US"/>
              <a:t>A life insurance policy is freely assignable to another party</a:t>
            </a:r>
          </a:p>
          <a:p>
            <a:pPr lvl="1"/>
            <a:r>
              <a:rPr lang="en-US"/>
              <a:t>Under an </a:t>
            </a:r>
            <a:r>
              <a:rPr lang="en-US" u="sng"/>
              <a:t>absolute assignment</a:t>
            </a:r>
            <a:r>
              <a:rPr lang="en-US"/>
              <a:t>, all ownership rights in the policy are transferred to a new owner</a:t>
            </a:r>
          </a:p>
          <a:p>
            <a:pPr lvl="1"/>
            <a:r>
              <a:rPr lang="en-US"/>
              <a:t>Under a </a:t>
            </a:r>
            <a:r>
              <a:rPr lang="en-US" u="sng"/>
              <a:t>collateral assignment</a:t>
            </a:r>
            <a:r>
              <a:rPr lang="en-US"/>
              <a:t>, the policyowner temporarily assigns a life insurance policy to a creditor as collateral for a loan </a:t>
            </a:r>
          </a:p>
          <a:p>
            <a:pPr lvl="2"/>
            <a:r>
              <a:rPr lang="en-US"/>
              <a:t>Only certain rights are transferred to the creditor</a:t>
            </a:r>
          </a:p>
          <a:p>
            <a:pPr lvl="2"/>
            <a:r>
              <a:rPr lang="en-US"/>
              <a:t>Purpose is to protect the insurer from paying the policy proceeds twice</a:t>
            </a:r>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M00_REJDA_6117643_11_RMI_C00">
  <a:themeElements>
    <a:clrScheme name="M00_REJDA_6117643_11_RMI_C0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00_REJDA_6117643_11_RMI_C00">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M00_REJDA_6117643_11_RMI_C0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00_REJDA_6117643_11_RMI_C0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00_REJDA_6117643_11_RMI_C0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00_REJDA_6117643_11_RMI_C0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00_REJDA_6117643_11_RMI_C0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00_REJDA_6117643_11_RMI_C0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00_REJDA_6117643_11_RMI_C00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00_REJDA_6117643_11_RMI_C0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00_REJDA_6117643_11_RMI_C0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00_REJDA_6117643_11_RMI_C0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00_REJDA_6117643_11_RMI_C0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00_REJDA_6117643_11_RMI_C0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HD:Users:stephanielindsey:Documents:AW_Rejda_PPT_Alison:Rejda_Template:M00_REJDA_6117643_11_RMI_C00.pot</Template>
  <TotalTime>805</TotalTime>
  <Words>2283</Words>
  <Application>Microsoft Office PowerPoint</Application>
  <PresentationFormat>On-screen Show (4:3)</PresentationFormat>
  <Paragraphs>219</Paragraphs>
  <Slides>32</Slides>
  <Notes>26</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M00_REJDA_6117643_11_RMI_C00</vt:lpstr>
      <vt:lpstr>Slide 1</vt:lpstr>
      <vt:lpstr>Objectives</vt:lpstr>
      <vt:lpstr>Life Insurance Contractual Provisions</vt:lpstr>
      <vt:lpstr>Life Insurance Contractual Provisions</vt:lpstr>
      <vt:lpstr>Life Insurance Contractual Provisions</vt:lpstr>
      <vt:lpstr>Life Insurance Contractual Provisions</vt:lpstr>
      <vt:lpstr>Life Insurance Contractual Provisions</vt:lpstr>
      <vt:lpstr>Life Insurance Contractual Provisions</vt:lpstr>
      <vt:lpstr>Life Insurance Contractual Provisions</vt:lpstr>
      <vt:lpstr>Life Insurance Contractual Provisions</vt:lpstr>
      <vt:lpstr>Dividend Options</vt:lpstr>
      <vt:lpstr>Dividend Options</vt:lpstr>
      <vt:lpstr>Dividend Options</vt:lpstr>
      <vt:lpstr>Nonforfeiture Options</vt:lpstr>
      <vt:lpstr>Exhibit 12.1  Table of Guaranteed Values* $100,000 Ordinary Type Policy, Male Age 37</vt:lpstr>
      <vt:lpstr>Settlement Options</vt:lpstr>
      <vt:lpstr>Exhibit 12.2  Income for Elected Period (minimum monthly payment per $1000 of proceeds)</vt:lpstr>
      <vt:lpstr>Settlement Options</vt:lpstr>
      <vt:lpstr>Exhibit 12.3  Life Income with Guaranteed Period (minimum monthly payment per $1000 of proceeds)</vt:lpstr>
      <vt:lpstr>Exhibit 12.4  Life Income with Guaranteed Total Amount (minimum monthly payment per $1000 of proceeds)</vt:lpstr>
      <vt:lpstr>Exhibit 12.5  Joint-and-Survivor Income Option 10-Year Guaranteed Period (minimum monthly payment per $1000 of proceeds) </vt:lpstr>
      <vt:lpstr>Settlement Options</vt:lpstr>
      <vt:lpstr>Additional Life Insurance Benefits</vt:lpstr>
      <vt:lpstr>Additional Life Insurance Benefits</vt:lpstr>
      <vt:lpstr>Additional Life Insurance Benefits</vt:lpstr>
      <vt:lpstr>Workers’ Compensation Insurance </vt:lpstr>
      <vt:lpstr>Major Reform </vt:lpstr>
      <vt:lpstr>Insurance Methods </vt:lpstr>
      <vt:lpstr>Private Insurance </vt:lpstr>
      <vt:lpstr>State Funds and Federal Agencies </vt:lpstr>
      <vt:lpstr>Self-Insurance </vt:lpstr>
      <vt:lpstr>Slide 32</vt:lpstr>
    </vt:vector>
  </TitlesOfParts>
  <Manager/>
  <Company>Copyright © 2011 Pearson Prentice Hall. All rights reserved.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dc:title>
  <dc:subject>Life Insurance Contractual Provisions</dc:subject>
  <dc:creator>George E. Rejda</dc:creator>
  <cp:keywords/>
  <dc:description/>
  <cp:lastModifiedBy>stdc_lp</cp:lastModifiedBy>
  <cp:revision>111</cp:revision>
  <dcterms:created xsi:type="dcterms:W3CDTF">2004-08-04T08:00:35Z</dcterms:created>
  <dcterms:modified xsi:type="dcterms:W3CDTF">2014-07-16T21:27:06Z</dcterms:modified>
  <cp:category/>
</cp:coreProperties>
</file>