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8" r:id="rId1"/>
  </p:sldMasterIdLst>
  <p:notesMasterIdLst>
    <p:notesMasterId r:id="rId34"/>
  </p:notesMasterIdLst>
  <p:handoutMasterIdLst>
    <p:handoutMasterId r:id="rId35"/>
  </p:handoutMasterIdLst>
  <p:sldIdLst>
    <p:sldId id="478" r:id="rId2"/>
    <p:sldId id="447" r:id="rId3"/>
    <p:sldId id="448" r:id="rId4"/>
    <p:sldId id="449" r:id="rId5"/>
    <p:sldId id="450" r:id="rId6"/>
    <p:sldId id="451" r:id="rId7"/>
    <p:sldId id="452" r:id="rId8"/>
    <p:sldId id="453" r:id="rId9"/>
    <p:sldId id="454" r:id="rId10"/>
    <p:sldId id="455" r:id="rId11"/>
    <p:sldId id="456" r:id="rId12"/>
    <p:sldId id="457" r:id="rId13"/>
    <p:sldId id="458" r:id="rId14"/>
    <p:sldId id="459" r:id="rId15"/>
    <p:sldId id="460" r:id="rId16"/>
    <p:sldId id="461" r:id="rId17"/>
    <p:sldId id="462" r:id="rId18"/>
    <p:sldId id="463" r:id="rId19"/>
    <p:sldId id="464" r:id="rId20"/>
    <p:sldId id="465" r:id="rId21"/>
    <p:sldId id="466" r:id="rId22"/>
    <p:sldId id="467" r:id="rId23"/>
    <p:sldId id="468" r:id="rId24"/>
    <p:sldId id="469" r:id="rId25"/>
    <p:sldId id="470" r:id="rId26"/>
    <p:sldId id="471" r:id="rId27"/>
    <p:sldId id="472" r:id="rId28"/>
    <p:sldId id="473" r:id="rId29"/>
    <p:sldId id="474" r:id="rId30"/>
    <p:sldId id="475" r:id="rId31"/>
    <p:sldId id="476" r:id="rId32"/>
    <p:sldId id="479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AA5"/>
    <a:srgbClr val="780F24"/>
    <a:srgbClr val="FAF199"/>
    <a:srgbClr val="0099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30" autoAdjust="0"/>
    <p:restoredTop sz="90929"/>
  </p:normalViewPr>
  <p:slideViewPr>
    <p:cSldViewPr>
      <p:cViewPr varScale="1">
        <p:scale>
          <a:sx n="63" d="100"/>
          <a:sy n="63" d="100"/>
        </p:scale>
        <p:origin x="-175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279B812-E9F6-4115-BC04-698131BA8368}" type="datetimeFigureOut">
              <a:rPr lang="en-US"/>
              <a:pPr>
                <a:defRPr/>
              </a:pPr>
              <a:t>6/21/2014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C730CCA-47FE-40D7-84DA-B1A90E7A1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52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65C80A0-4221-404F-BC84-D2BB7E42F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90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7874412-1421-451B-A72B-B4B551BA13EA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7801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7DE2F53-7BFD-4D70-96BC-985EC36F2B7D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2127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6240463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smtClean="0"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pic>
        <p:nvPicPr>
          <p:cNvPr id="3" name="Picture 9" descr="pearson_brand_logo_aug2008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62663"/>
            <a:ext cx="8239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28" descr="Rejda-01361170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33400"/>
            <a:ext cx="447992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113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741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1526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3055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530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210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7605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633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010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402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3581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45700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38966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86106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29468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 flipH="1">
            <a:off x="8229600" y="6172200"/>
            <a:ext cx="914400" cy="685800"/>
          </a:xfrm>
          <a:prstGeom prst="rect">
            <a:avLst/>
          </a:prstGeom>
          <a:solidFill>
            <a:srgbClr val="FFF5B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endParaRPr lang="en-US">
              <a:latin typeface="Tahoma" panose="020B060403050404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705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3213" y="6459538"/>
            <a:ext cx="4572000" cy="2444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1000" smtClean="0">
                <a:solidFill>
                  <a:srgbClr val="1C1C1C"/>
                </a:solidFill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305800" y="63246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sz="1400" b="1">
                <a:latin typeface="Tahoma" panose="020B0604030504040204" pitchFamily="34" charset="0"/>
              </a:rPr>
              <a:t>12-</a:t>
            </a:r>
            <a:fld id="{A02D166A-C5B9-4047-B178-471CC7EC7D46}" type="slidenum">
              <a:rPr lang="en-US" sz="1400" b="1">
                <a:latin typeface="Tahoma" panose="020B0604030504040204" pitchFamily="34" charset="0"/>
              </a:rPr>
              <a:pPr eaLnBrk="1" hangingPunct="1"/>
              <a:t>‹#›</a:t>
            </a:fld>
            <a:endParaRPr lang="en-US" sz="180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smtClean="0"/>
              <a:t>Life Insurance Contractual Provisions</a:t>
            </a:r>
          </a:p>
        </p:txBody>
      </p:sp>
      <p:sp>
        <p:nvSpPr>
          <p:cNvPr id="72707" name="TextBox 1"/>
          <p:cNvSpPr txBox="1">
            <a:spLocks noChangeArrowheads="1"/>
          </p:cNvSpPr>
          <p:nvPr/>
        </p:nvSpPr>
        <p:spPr bwMode="auto">
          <a:xfrm>
            <a:off x="914400" y="22098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 i="1" u="sng" dirty="0">
                <a:latin typeface="Times" panose="02020603050405020304" pitchFamily="18" charset="0"/>
              </a:rPr>
              <a:t>Lecture No. </a:t>
            </a:r>
            <a:r>
              <a:rPr lang="en-US" sz="2400" b="1" i="1" u="sng" dirty="0" smtClean="0">
                <a:latin typeface="Times" panose="02020603050405020304" pitchFamily="18" charset="0"/>
              </a:rPr>
              <a:t>24  </a:t>
            </a:r>
            <a:endParaRPr lang="en-US" sz="2400" b="1" i="1" u="sng" dirty="0"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44D9C57-3C96-4999-8F81-5BF1907FF161}" type="slidenum">
              <a:rPr lang="en-US"/>
              <a:pPr/>
              <a:t>10</a:t>
            </a:fld>
            <a:endParaRPr lang="en-US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992187"/>
          </a:xfrm>
        </p:spPr>
        <p:txBody>
          <a:bodyPr/>
          <a:lstStyle/>
          <a:p>
            <a:pPr eaLnBrk="1" hangingPunct="1"/>
            <a:r>
              <a:rPr lang="en-US" sz="4000" dirty="0" smtClean="0"/>
              <a:t>Table 12-1:  State Workers’ Compensation Provisions</a:t>
            </a:r>
          </a:p>
        </p:txBody>
      </p:sp>
      <p:pic>
        <p:nvPicPr>
          <p:cNvPr id="829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01688" y="1519238"/>
            <a:ext cx="6975475" cy="5262562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89A0E6B-5E15-49E4-935B-2C8CA6C368CE}" type="slidenum">
              <a:rPr lang="en-US"/>
              <a:pPr/>
              <a:t>11</a:t>
            </a:fld>
            <a:endParaRPr lang="en-US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65881"/>
            <a:ext cx="86106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Experience Rating 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799306"/>
            <a:ext cx="8686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Widely used in workers’ compensation insurance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General theory is that an employer has some control over the loss ratio and is entitled to a credit for good loss record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Or should pay a higher rate if the loss record is poorer than average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details of the plan are very complex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General procedure is to determine, for each occupational class, some expected loss ratio against which the insured’s actual loss ratio is compared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Not all losses suffered by an insured are counted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The plan uses a stabilizing factor so that unusually large losses cannot operate to increase the small employer’s rate unreasonably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For the large employer, the employer’s loss experience becomes more important as its expected losses become greater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Experience rating in workers’ compensation gives employers an incentive to do whatever is within their control to prevent accidents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B1FFC8F-5D6B-429E-B474-7BA7315482C0}" type="slidenum">
              <a:rPr lang="en-US"/>
              <a:pPr/>
              <a:t>12</a:t>
            </a:fld>
            <a:endParaRPr lang="en-US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Retrospective Rating 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Entirely voluntary agreement between the insured and the insurer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the employer’s payroll is such that a standard of premium of $1,000 or more is incurred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Is considered that the firm is large enough to develop experience that is partially credible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Standard premium is defined as what the employer would have paid at manual rates after adjustment for experience rating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But before any adjustment for retrospective rating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practice, an employer likely to use retrospective rating is generally considerably larger than this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4F0BE64-57F5-428C-AF56-A2ED17A5A29E}" type="slidenum">
              <a:rPr lang="en-US"/>
              <a:pPr/>
              <a:t>13</a:t>
            </a:fld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Retrospective Rating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There are various plans of retrospective rating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employer must choose one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Which plan should the employer choose?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Essentially, this question reduces to one of how much risk the employer is willing to assume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The basic retrospective rating formula is given by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 = [BP + (L)(LCF)]TM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R = retrospective premium payable for the year in question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BP = a basic premium designed to cover fixed costs of the insurer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L = losses actually suffered by the employer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LCF = loss conversion factor designed to cover the variable cost of the insurer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TM = tax multiplier designed to reflect the premium tax levied by the state of the insurer’s business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basic premium declines as the size of the employer increases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Differs with the type of plan used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formula is subject to the operation of certain minimums and maximums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Both of which decline as the size of the employer increases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1EC40B7-5948-4FFD-8C72-485FBB8E79C2}" type="slidenum">
              <a:rPr lang="en-US"/>
              <a:pPr/>
              <a:t>14</a:t>
            </a:fld>
            <a:endParaRPr lang="en-US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Risk Management and Workers’ Compensation 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Workers’ compensation is one of the most frequently self-insured coverages in the risk management area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Characterized by relatively high-frequency and low-severity losses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recent years, the motivation to self-insure a portion or all of this exposure has increased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Due to rapidly rising premium levels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When premiums are high, the cash flow benefits of self-insurance are greater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Self-insurance becomes more attractive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FF8168A-F1EB-4ECC-8AD4-E470B3734CD0}" type="slidenum">
              <a:rPr lang="en-US"/>
              <a:pPr/>
              <a:t>15</a:t>
            </a:fld>
            <a:endParaRPr lang="en-US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61925"/>
            <a:ext cx="8610600" cy="609600"/>
          </a:xfrm>
        </p:spPr>
        <p:txBody>
          <a:bodyPr/>
          <a:lstStyle/>
          <a:p>
            <a:pPr eaLnBrk="1" hangingPunct="1"/>
            <a:r>
              <a:rPr lang="en-US" smtClean="0"/>
              <a:t>Factors Favoring Self-Insurance 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29468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Lower administrative expenses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When a firm establishes a self-insured workers’ compensation program, it eliminates most of the premium paid to an insurer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Cash flow benefits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Probably greater than the cost saving aspects of self-insuring workers’ compensation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Under a traditional insured plan, the insured pays the premium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And at some later date the insurer pays all the claims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In the aggregate, this arrangement provides the insurance company with a large amount of money that can be invested in income-producing securities until the claims are paid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When a firm self-insurers, it holds the money until the claims are paid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As it takes several years to pay all the claims from a given year’s loss exposure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The self-insurer has the use of some of the funds for a fairly long time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There’s a perpetual sum available for investment in securities or in the self-insured’s own operations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9AD728D-4B32-4C2D-A72F-C0EE413C6A9B}" type="slidenum">
              <a:rPr lang="en-US"/>
              <a:pPr/>
              <a:t>16</a:t>
            </a:fld>
            <a:endParaRPr lang="en-US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Factors Favoring Self-Insurance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Claims-conscious management </a:t>
            </a:r>
          </a:p>
          <a:p>
            <a:pPr lvl="1" eaLnBrk="1" hangingPunct="1"/>
            <a:r>
              <a:rPr lang="en-US" smtClean="0"/>
              <a:t>Management often becomes more claims conscious when it is paying directly for workers’ compensation losses </a:t>
            </a:r>
          </a:p>
          <a:p>
            <a:pPr lvl="1" eaLnBrk="1" hangingPunct="1"/>
            <a:r>
              <a:rPr lang="en-US" smtClean="0"/>
              <a:t>When insurers are paying the claims, only an indirect effect is seen by operating managers </a:t>
            </a:r>
          </a:p>
          <a:p>
            <a:pPr lvl="1" eaLnBrk="1" hangingPunct="1"/>
            <a:r>
              <a:rPr lang="en-US" smtClean="0"/>
              <a:t>As a consequence, workers’ compensation losses often decline when a firm initiates a self-insurance program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D20638C-FE5F-4A39-9BD6-BD7022BF0273}" type="slidenum">
              <a:rPr lang="en-US"/>
              <a:pPr/>
              <a:t>17</a:t>
            </a:fld>
            <a:endParaRPr lang="en-US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Factors Against Self-Insurance 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Size of firm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company must be financially capable of retaining self-insured losses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It must have a large enough exposure so that it can predict much of its losses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Generally, a firm with an annual premium of less than $250,000 will not self-insure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Stability of workforce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Concerns how much turnover of the firm has and how rapidly it is expanding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Newly employed people, as well as younger employees, have higher accident rates than more mature workers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New plants tend to have higher accident rates than established ones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13C5DAB-49C6-49CC-A9B4-B7107F62F2A3}" type="slidenum">
              <a:rPr lang="en-US"/>
              <a:pPr/>
              <a:t>18</a:t>
            </a:fld>
            <a:endParaRPr lang="en-US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Factors Against Self-Insurance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Tax consequences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Under a self-insured program, one cannot take a tax deduction until the funds are actually paid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Availability of services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When a firm self-insures, it must provide or purchase services that were formally provided by the insurance company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These services include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Loss control activities, claims adjusting, data processing, and program administration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firm can usually buy these services from companies that specialize in such activities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64E7383-67EF-45BB-A07A-976BF67C056D}" type="slidenum">
              <a:rPr lang="en-US"/>
              <a:pPr/>
              <a:t>19</a:t>
            </a:fld>
            <a:endParaRPr lang="en-US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Excess Insurance 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Most companies do not completely self-insure the workers’ compensation exposure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Because of the catastrophic nature of certain types of workers’ compensation losses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Such claims as long-term disability or death may add up to hundreds of thousands of dollars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To prevent such circumstances, self-insurers purchase excess insurance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Basic types of excess insurance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Specific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The self-insurer absorbs the first x dollars on any loss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Aggregate excess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The policy operates like an aggregate deductible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Typically, the aggregate limit is at least the level of what the workers’ compensation premiums would have been if insurance had been purchased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44A6EFF-0B57-4ED3-8624-750A805E5AEF}" type="slidenum">
              <a:rPr lang="en-US"/>
              <a:pPr/>
              <a:t>2</a:t>
            </a:fld>
            <a:endParaRPr lang="en-US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Evaluation of Insurance Methods 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Data from National Academy of Social Insurance show that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Private insurers incurred 55 percent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Self-insurers 23 percent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Federal and state funds 22 percent of the cost of workers’ compensation in 2001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Private insurers are preferred by most employers in states where they’re permitted to operate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Offer the employer an opportunity to insure in one contract all the liabilities likely for damages arising from work-connected injuries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Private insurers offer more certainty in handling out-of-state risks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While the expenses of state funds are somewhat lower than those of private insurers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The difference is not as great as rough comparisons often lead one to believe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Self-insurance has the handicap that it is necessary for the insured to enter the insurance business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Which is essentially unrelated to the insured’s main operations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Also, contributions to a self-insurance fund are often not tax deductible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Experience rating and retrospective rate plans enable large firm to use a private insurer’s facility in transferring as much or as little of the risk as is desired at a modest cost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8AF39AD-CF42-4F80-9B60-252C03D4DFEA}" type="slidenum">
              <a:rPr lang="en-US"/>
              <a:pPr/>
              <a:t>20</a:t>
            </a:fld>
            <a:endParaRPr lang="en-US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Potential Problems 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Problems include, but are not limited to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Financial ability to retain losses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large enough exposure base to be able to predict losses accurately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Actual management of the plan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Establishment of a loss prevention and protection program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Management of a risk management information system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Availability of excess-of-loss insurance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Top management commitment to the plan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407F96E-55D4-4FAE-8317-F91698E97300}" type="slidenum">
              <a:rPr lang="en-US"/>
              <a:pPr/>
              <a:t>21</a:t>
            </a:fld>
            <a:endParaRPr lang="en-US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94556"/>
            <a:ext cx="8610600" cy="992187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Alternative Workers’ Compensation Risk Financing Strategies 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793"/>
            <a:ext cx="829468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Various financing plans for workers’ compensation programs often use a letter of credit issued by a financial institution on behalf of the insured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By using this approach, an insured obtains maximum cash flow and tax benefits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However, there are caveats that need to be considered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Each year a letter of credit must be issued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Letters of credit cost money and they’re more expensive than they used to be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 firm’s overall debt limit could be adversely affected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IRS is taking a tougher position on plans where the insured tries to take a tax deduction for the full premium but pays only a small part in cash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BD71B18-E6C8-4AEC-A7F6-EB6D6F9F5B3A}" type="slidenum">
              <a:rPr lang="en-US"/>
              <a:pPr/>
              <a:t>22</a:t>
            </a:fld>
            <a:endParaRPr lang="en-US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914400"/>
            <a:ext cx="8610600" cy="992187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Alternative Workers’ Compensation Risk Financing Strategies</a:t>
            </a: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2209800"/>
            <a:ext cx="8294688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Alternative financing strategies include such programs as </a:t>
            </a:r>
          </a:p>
          <a:p>
            <a:pPr lvl="1" eaLnBrk="1" hangingPunct="1"/>
            <a:r>
              <a:rPr lang="en-US" dirty="0" smtClean="0"/>
              <a:t>Investment credit </a:t>
            </a:r>
          </a:p>
          <a:p>
            <a:pPr lvl="2" eaLnBrk="1" hangingPunct="1"/>
            <a:r>
              <a:rPr lang="en-US" dirty="0" smtClean="0"/>
              <a:t>Require one to pay the full premium in cash at the beginning of the year, but give the insured investment earnings from the premiums </a:t>
            </a:r>
          </a:p>
          <a:p>
            <a:pPr lvl="1" eaLnBrk="1" hangingPunct="1"/>
            <a:r>
              <a:rPr lang="en-US" dirty="0" smtClean="0"/>
              <a:t>Compensating balance </a:t>
            </a:r>
          </a:p>
          <a:p>
            <a:pPr lvl="2" eaLnBrk="1" hangingPunct="1"/>
            <a:r>
              <a:rPr lang="en-US" dirty="0" smtClean="0"/>
              <a:t>Reduce the firm’s obligations to banks that lend money to the insured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AFB0C35-C237-4FFE-83FA-7A855044C6E7}" type="slidenum">
              <a:rPr lang="en-US"/>
              <a:pPr/>
              <a:t>23</a:t>
            </a:fld>
            <a:endParaRPr lang="en-US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Captive Insurance Companies </a:t>
            </a: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General, auto, and product liability cases can give rise to large awards </a:t>
            </a:r>
          </a:p>
          <a:p>
            <a:pPr lvl="1" eaLnBrk="1" hangingPunct="1"/>
            <a:r>
              <a:rPr lang="en-US" smtClean="0"/>
              <a:t>For example, Domino’s Pizza, Inc., lost a lawsuit concerning an auto accident in which one of its delivery persons ran a red light and injured someone </a:t>
            </a:r>
          </a:p>
          <a:p>
            <a:pPr lvl="2" eaLnBrk="1" hangingPunct="1"/>
            <a:r>
              <a:rPr lang="en-US" smtClean="0"/>
              <a:t>Part of the evidence involved Domino’s promise to deliver pizza in 30 minutes and that drivers were not driving in a reasonable manner </a:t>
            </a:r>
          </a:p>
          <a:p>
            <a:pPr lvl="2" eaLnBrk="1" hangingPunct="1"/>
            <a:r>
              <a:rPr lang="en-US" smtClean="0"/>
              <a:t>The jury returned a verdict for $78 million </a:t>
            </a:r>
          </a:p>
          <a:p>
            <a:pPr lvl="3" eaLnBrk="1" hangingPunct="1"/>
            <a:r>
              <a:rPr lang="en-US" smtClean="0"/>
              <a:t>A captive insurance arrangement would have been useful in financing the loss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FF021E2-0159-4D9A-85D5-B448B560DFC2}" type="slidenum">
              <a:rPr lang="en-US"/>
              <a:pPr/>
              <a:t>24</a:t>
            </a:fld>
            <a:endParaRPr lang="en-US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Special Tax Status of Insurance Companies </a:t>
            </a:r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Insurance companies are the only type of company that can establish loss reserves and take a tax deduction for the loss’s accrual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Other corporations can take tax deductions for loss only after the loss has been paid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Insurance companies can pre-fund losses with pretax dollars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 manufacturer must use after-tax dollars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If a risk manager could create an insurance company or an organization that would pass the IRS definition of an insurance company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Pretax dollars could be used to fund self-insured losses of his or firm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C5E337-D20B-4D78-B699-F1F1D4335EBF}" type="slidenum">
              <a:rPr lang="en-US"/>
              <a:pPr/>
              <a:t>25</a:t>
            </a:fld>
            <a:endParaRPr lang="en-US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Operation of a Captive 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Captive insurer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 subsidiary formed by a company that is called a parent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It is a captive of the parent because the parent controls it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Captive insurance companies became very popular in the 1960s and 1970s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A firm paid a premium to the subsidiary and took the deduction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captive recorded the premium as revenue and increased its loss reserve by almost an equal amount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So the captive did not show a profit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Resulted in a 100 percent tax deduction for the parent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The captive held the funds; it did not earn a profit, so did not pay any income taxes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IRS began to challenge this arrangement in the courts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Rule slowly involved that a parent could not take the deduction unless a subsidiary had a significant amount of non-related risks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The rule required a significant number of exposures that were not part of the parent organization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03CBF70-8B3D-4CE9-9589-BB8749141E38}" type="slidenum">
              <a:rPr lang="en-US"/>
              <a:pPr/>
              <a:t>26</a:t>
            </a:fld>
            <a:endParaRPr lang="en-US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Onshore Versus Offshore Captives 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Creating a captive insurance company in the United States is not a difficult task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But it is relatively expensive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Most states have minimum capital requirements that can run as high as several million dollars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An onshore captive is subject to the state laws in which it is incorporated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However offshore captives are not subject to such restrictive regulatory laws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Little upfront money is needed to start offshore captives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Offshore captives have very favorable income tax laws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2274B7D-6BBB-465F-BDDC-B4C54A457C8C}" type="slidenum">
              <a:rPr lang="en-US"/>
              <a:pPr/>
              <a:t>27</a:t>
            </a:fld>
            <a:endParaRPr lang="en-US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Attributes of Captives 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When a firm writes its insurance in a captive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It can write the policy exactly the way it wishes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Often the risk manager of the parent firm is the CEO of the captive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So the parent can make the insurance policy as liberal as it desires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For some firms that have sought to manage risk on a broader enterprise-wide basis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Captives have offered a useful tool for financing risks that have not traditionally been addressed in the insurance market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Such risks include reputation risk, branded risk, residual value risk on vehicle leases, and weather risk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In 2003 some firms begin to fund employee benefits through their captives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83787D7-0755-4076-9D39-1128FD562EE2}" type="slidenum">
              <a:rPr lang="en-US"/>
              <a:pPr/>
              <a:t>28</a:t>
            </a:fld>
            <a:endParaRPr lang="en-US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Attributes of Captives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Regulatory restraints on investments are less </a:t>
            </a:r>
          </a:p>
          <a:p>
            <a:pPr lvl="1" eaLnBrk="1" hangingPunct="1"/>
            <a:r>
              <a:rPr lang="en-US" smtClean="0"/>
              <a:t>Captive can invest its funds almost any way it wishes </a:t>
            </a:r>
          </a:p>
          <a:p>
            <a:pPr eaLnBrk="1" hangingPunct="1"/>
            <a:r>
              <a:rPr lang="en-US" smtClean="0"/>
              <a:t>Captive insurance companies can have direct contact with reinsurers </a:t>
            </a:r>
          </a:p>
          <a:p>
            <a:pPr eaLnBrk="1" hangingPunct="1"/>
            <a:r>
              <a:rPr lang="en-US" smtClean="0"/>
              <a:t>It is through reinsurance that captives can serve as a funding vehicle for self-insured plans and reduce the probability of catastrophic losses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53686D7-14EC-49AB-93F4-A5613CF8AB05}" type="slidenum">
              <a:rPr lang="en-US"/>
              <a:pPr/>
              <a:t>29</a:t>
            </a:fld>
            <a:endParaRPr lang="en-US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Potential Problems of Captives 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Demand time and energy of the risk manager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Require the firm to incorporate the captive either on- or offshore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Which takes time and money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firm must have enough of a loss exposure to warrant these expenses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For this reason companies often group together to form association or industry captives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If a parent creates a single-owner captive the tax deductibility of payments will be problematic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IRS may require a substantial amount of unrelated business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One advantage of the association or industry captive is that it has diverse ownership and insures a significant amount of unrelated business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3F347A4-9C5C-4DCF-A0A4-76044B986F5A}" type="slidenum">
              <a:rPr lang="en-US"/>
              <a:pPr/>
              <a:t>3</a:t>
            </a:fld>
            <a:endParaRPr lang="en-US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Employment Covered 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29468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Compensation laws do not cover all workers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For example, domestic labor and farm labor are often excluded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Employers with only a few employees are excluded under compulsory laws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Only about 9 out of 10 workers are covered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Liability suits are necessary if an excluded worker is to recover anything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Even though a basic purpose of compensation legislation was to eliminate this condition as a prerequisite for employee recoveries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It is a small employer who is excluded from compensation laws and who is most likely to be the object of such suits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This often means that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 successful suit will bankrupt the employer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If the employer is more or less judgment-proof, the injured worker will recover nothing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0E2B349-7419-4A3C-8516-F22D7BAD1948}" type="slidenum">
              <a:rPr lang="en-US"/>
              <a:pPr/>
              <a:t>30</a:t>
            </a:fld>
            <a:endParaRPr lang="en-US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Potential Problems of Captives</a:t>
            </a:r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Hard reinsurance markets may make it difficult for the captive to reinsure its business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Without reinsurance, the captive can be a very dangerous undertaking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Sometimes it is difficult for the risk manager to justify the continued use of a captive in extremely soft markets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temptation may arise to shut down the captive because insurance is so cheap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However, it is important for the risk manager to have continuity in his or her own risk management program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Changing from insurance to a captive and then back again can break the continuity of the plan and cost more money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Financial officers often dislike captives because once money is placed or funds accumulate in a captive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It is difficult to obtain the money except for risk management purposes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Table 12-5 shows the most popular locations for captive insurance companies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6BCC8BF-C770-40DF-A2C7-96C0380FE359}" type="slidenum">
              <a:rPr lang="en-US"/>
              <a:pPr/>
              <a:t>31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59619"/>
            <a:ext cx="8610600" cy="992187"/>
          </a:xfrm>
        </p:spPr>
        <p:txBody>
          <a:bodyPr/>
          <a:lstStyle/>
          <a:p>
            <a:pPr eaLnBrk="1" hangingPunct="1"/>
            <a:r>
              <a:rPr lang="en-US" sz="3600" smtClean="0"/>
              <a:t>Table 12-5:  Most Popular Locations for Captive Insurance Companies, 2002</a:t>
            </a:r>
          </a:p>
        </p:txBody>
      </p:sp>
      <p:pic>
        <p:nvPicPr>
          <p:cNvPr id="104452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52400" y="2255838"/>
            <a:ext cx="8672512" cy="3125787"/>
          </a:xfr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dirty="0" smtClean="0"/>
              <a:t>End of Lecture 24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69C3627-C65C-48DF-AD9B-7D83720469B4}" type="slidenum">
              <a:rPr lang="en-US"/>
              <a:pPr/>
              <a:t>4</a:t>
            </a:fld>
            <a:endParaRPr lang="en-US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Income Provisions 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Compensation laws recognize four types of disability for which income benefits may be paid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Permanent and temporary total disability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Permanent and temporary partial disability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Generally limit payments by specifying the maximum duration of benefits and the maximum weekly and aggregate amounts payable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A8F9347-1219-4C77-8ADB-3E2A40AAA535}" type="slidenum">
              <a:rPr lang="en-US"/>
              <a:pPr/>
              <a:t>5</a:t>
            </a:fld>
            <a:endParaRPr lang="en-US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Income Provisions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For permanent total disability benefits, most states permit lifetime payments to the injured worker who is unable to perform the duties of any suitable occupation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In the remaining states, typical limitation is between 400 and 500 weeks of payments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There is often a limitation on the aggregate amount payable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A common limitation that income benefits cannot exceed about 2/3 of the worker’s average weekly wage or some dollar amount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Weekly benefits for temporary total disability are usually the same as for permanent total disability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Except that often there is a lower maximum aggregate limitation and a shorter time duration for such payments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Most workers’ compensation laws specify the lump sums may be paid to a worker as liquidating damages for a disability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Such as the loss of a leg or an eye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Loss is permanent but does not totally incapacitate the worker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4D4C5EC-B648-4D83-8F76-AC3E29EF25E5}" type="slidenum">
              <a:rPr lang="en-US"/>
              <a:pPr/>
              <a:t>6</a:t>
            </a:fld>
            <a:endParaRPr lang="en-US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Survivor Benefits 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In the case of fatal injuries, the widow or widower and children of the worker are entitled to funeral and income benefits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Subject to various limitations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maximum benefits to the widow or widower are generally less than they would have been to the disabled worker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But if the survivor has children, these benefits are comparable to what the worker would have received for permanent total disability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Highway crashes represent the single largest cause of workplace deaths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Accounting for ¼ of all fatalities in workers’ compensation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8FF1681-397F-4566-99A3-9D2FB958FAC0}" type="slidenum">
              <a:rPr lang="en-US"/>
              <a:pPr/>
              <a:t>7</a:t>
            </a:fld>
            <a:endParaRPr lang="en-US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Medical Benefits 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workers’ compensation laws provide relatively complete medical services to an injured worker </a:t>
            </a:r>
          </a:p>
          <a:p>
            <a:pPr lvl="1" eaLnBrk="1" hangingPunct="1"/>
            <a:r>
              <a:rPr lang="en-US" smtClean="0"/>
              <a:t>Including allowances for certain occupational diseases </a:t>
            </a:r>
          </a:p>
          <a:p>
            <a:pPr eaLnBrk="1" hangingPunct="1"/>
            <a:r>
              <a:rPr lang="en-US" smtClean="0"/>
              <a:t>In all jurisdictions unlimited medical care is provided for accidental work injuries </a:t>
            </a:r>
          </a:p>
          <a:p>
            <a:pPr lvl="1" eaLnBrk="1" hangingPunct="1"/>
            <a:r>
              <a:rPr lang="en-US" smtClean="0"/>
              <a:t>And broad coverage for occupational disease is provided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6AABBBB-E277-4FD7-8346-A4DC4116FBF8}" type="slidenum">
              <a:rPr lang="en-US"/>
              <a:pPr/>
              <a:t>8</a:t>
            </a:fld>
            <a:endParaRPr lang="en-US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Rehabilitation Benefits 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Provided by most states </a:t>
            </a:r>
          </a:p>
          <a:p>
            <a:pPr eaLnBrk="1" hangingPunct="1"/>
            <a:r>
              <a:rPr lang="en-US" smtClean="0"/>
              <a:t>Generally recognized that the quantity and quality of the services are subject to wide variation </a:t>
            </a:r>
          </a:p>
          <a:p>
            <a:pPr eaLnBrk="1" hangingPunct="1"/>
            <a:r>
              <a:rPr lang="en-US" smtClean="0"/>
              <a:t>Federal Vocational Rehabilitation Act includes federal funds to aid states in vocational rehabilitation of individuals who are injured in the workplace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58CDF5C-B988-4345-BFF3-C6632109F9D3}" type="slidenum">
              <a:rPr lang="en-US"/>
              <a:pPr/>
              <a:t>9</a:t>
            </a:fld>
            <a:endParaRPr lang="en-US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Benefits 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is great variability between the states </a:t>
            </a:r>
          </a:p>
          <a:p>
            <a:pPr eaLnBrk="1" hangingPunct="1"/>
            <a:r>
              <a:rPr lang="en-US" smtClean="0"/>
              <a:t>Table 12-1 shows descriptive statistics for some states </a:t>
            </a:r>
          </a:p>
          <a:p>
            <a:pPr eaLnBrk="1" hangingPunct="1"/>
            <a:r>
              <a:rPr lang="en-US" smtClean="0"/>
              <a:t>A Federal Employees Compensation plan covers federal employees </a:t>
            </a:r>
          </a:p>
          <a:p>
            <a:pPr lvl="1" eaLnBrk="1" hangingPunct="1"/>
            <a:r>
              <a:rPr lang="en-US" smtClean="0"/>
              <a:t>It has the highest benefit of any plan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00_REJDA_6117643_11_RMI_C00">
  <a:themeElements>
    <a:clrScheme name="M00_REJDA_6117643_11_RMI_C0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00_REJDA_6117643_11_RMI_C00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M00_REJDA_6117643_11_RMI_C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HD:Users:stephanielindsey:Documents:AW_Rejda_PPT_Alison:Rejda_Template:M00_REJDA_6117643_11_RMI_C00.pot</Template>
  <TotalTime>812</TotalTime>
  <Words>2745</Words>
  <Application>Microsoft Office PowerPoint</Application>
  <PresentationFormat>On-screen Show (4:3)</PresentationFormat>
  <Paragraphs>273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M00_REJDA_6117643_11_RMI_C00</vt:lpstr>
      <vt:lpstr>Slide 1</vt:lpstr>
      <vt:lpstr>Evaluation of Insurance Methods </vt:lpstr>
      <vt:lpstr>Employment Covered </vt:lpstr>
      <vt:lpstr>Income Provisions </vt:lpstr>
      <vt:lpstr>Income Provisions</vt:lpstr>
      <vt:lpstr>Survivor Benefits </vt:lpstr>
      <vt:lpstr>Medical Benefits </vt:lpstr>
      <vt:lpstr>Rehabilitation Benefits </vt:lpstr>
      <vt:lpstr>Benefits </vt:lpstr>
      <vt:lpstr>Table 12-1:  State Workers’ Compensation Provisions</vt:lpstr>
      <vt:lpstr>Experience Rating </vt:lpstr>
      <vt:lpstr>Retrospective Rating </vt:lpstr>
      <vt:lpstr>Retrospective Rating</vt:lpstr>
      <vt:lpstr>Risk Management and Workers’ Compensation </vt:lpstr>
      <vt:lpstr>Factors Favoring Self-Insurance </vt:lpstr>
      <vt:lpstr>Factors Favoring Self-Insurance</vt:lpstr>
      <vt:lpstr>Factors Against Self-Insurance </vt:lpstr>
      <vt:lpstr>Factors Against Self-Insurance</vt:lpstr>
      <vt:lpstr>Excess Insurance </vt:lpstr>
      <vt:lpstr>Potential Problems </vt:lpstr>
      <vt:lpstr>Alternative Workers’ Compensation Risk Financing Strategies </vt:lpstr>
      <vt:lpstr>Alternative Workers’ Compensation Risk Financing Strategies</vt:lpstr>
      <vt:lpstr>Captive Insurance Companies </vt:lpstr>
      <vt:lpstr>Special Tax Status of Insurance Companies </vt:lpstr>
      <vt:lpstr>Operation of a Captive </vt:lpstr>
      <vt:lpstr>Onshore Versus Offshore Captives </vt:lpstr>
      <vt:lpstr>Other Attributes of Captives </vt:lpstr>
      <vt:lpstr>Other Attributes of Captives</vt:lpstr>
      <vt:lpstr>Potential Problems of Captives </vt:lpstr>
      <vt:lpstr>Potential Problems of Captives</vt:lpstr>
      <vt:lpstr>Table 12-5:  Most Popular Locations for Captive Insurance Companies, 2002</vt:lpstr>
      <vt:lpstr>Slide 32</vt:lpstr>
    </vt:vector>
  </TitlesOfParts>
  <Manager/>
  <Company>Copyright © 2011 Pearson Prentice Hall. All rights reserved.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subject>Life Insurance Contractual Provisions</dc:subject>
  <dc:creator>George E. Rejda</dc:creator>
  <cp:keywords/>
  <dc:description/>
  <cp:lastModifiedBy>Administrator</cp:lastModifiedBy>
  <cp:revision>109</cp:revision>
  <dcterms:created xsi:type="dcterms:W3CDTF">2004-08-04T08:00:35Z</dcterms:created>
  <dcterms:modified xsi:type="dcterms:W3CDTF">2014-06-21T08:13:01Z</dcterms:modified>
  <cp:category/>
</cp:coreProperties>
</file>