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9" r:id="rId1"/>
  </p:sldMasterIdLst>
  <p:notesMasterIdLst>
    <p:notesMasterId r:id="rId50"/>
  </p:notesMasterIdLst>
  <p:sldIdLst>
    <p:sldId id="436" r:id="rId2"/>
    <p:sldId id="351" r:id="rId3"/>
    <p:sldId id="353" r:id="rId4"/>
    <p:sldId id="362" r:id="rId5"/>
    <p:sldId id="340" r:id="rId6"/>
    <p:sldId id="363" r:id="rId7"/>
    <p:sldId id="341" r:id="rId8"/>
    <p:sldId id="342" r:id="rId9"/>
    <p:sldId id="364" r:id="rId10"/>
    <p:sldId id="343" r:id="rId11"/>
    <p:sldId id="365" r:id="rId12"/>
    <p:sldId id="354" r:id="rId13"/>
    <p:sldId id="344" r:id="rId14"/>
    <p:sldId id="366" r:id="rId15"/>
    <p:sldId id="346" r:id="rId16"/>
    <p:sldId id="355" r:id="rId17"/>
    <p:sldId id="367" r:id="rId18"/>
    <p:sldId id="368" r:id="rId19"/>
    <p:sldId id="347" r:id="rId20"/>
    <p:sldId id="348" r:id="rId21"/>
    <p:sldId id="345" r:id="rId22"/>
    <p:sldId id="373" r:id="rId23"/>
    <p:sldId id="374" r:id="rId24"/>
    <p:sldId id="375" r:id="rId25"/>
    <p:sldId id="376" r:id="rId26"/>
    <p:sldId id="377" r:id="rId27"/>
    <p:sldId id="378" r:id="rId28"/>
    <p:sldId id="379" r:id="rId29"/>
    <p:sldId id="380" r:id="rId30"/>
    <p:sldId id="381" r:id="rId31"/>
    <p:sldId id="382" r:id="rId32"/>
    <p:sldId id="383" r:id="rId33"/>
    <p:sldId id="384" r:id="rId34"/>
    <p:sldId id="385" r:id="rId35"/>
    <p:sldId id="386" r:id="rId36"/>
    <p:sldId id="387" r:id="rId37"/>
    <p:sldId id="388" r:id="rId38"/>
    <p:sldId id="389" r:id="rId39"/>
    <p:sldId id="390" r:id="rId40"/>
    <p:sldId id="391" r:id="rId41"/>
    <p:sldId id="392" r:id="rId42"/>
    <p:sldId id="393" r:id="rId43"/>
    <p:sldId id="394" r:id="rId44"/>
    <p:sldId id="395" r:id="rId45"/>
    <p:sldId id="396" r:id="rId46"/>
    <p:sldId id="397" r:id="rId47"/>
    <p:sldId id="398" r:id="rId48"/>
    <p:sldId id="438" r:id="rId4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DAA5"/>
    <a:srgbClr val="780F24"/>
    <a:srgbClr val="FAF199"/>
    <a:srgbClr val="00997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77" autoAdjust="0"/>
    <p:restoredTop sz="90929"/>
  </p:normalViewPr>
  <p:slideViewPr>
    <p:cSldViewPr>
      <p:cViewPr varScale="1">
        <p:scale>
          <a:sx n="71" d="100"/>
          <a:sy n="71" d="100"/>
        </p:scale>
        <p:origin x="-10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6448C4-DB22-420D-AE75-3E7B9FB769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11053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77874412-1421-451B-A72B-B4B551BA13EA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26780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anose="02020603050405020304" pitchFamily="18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6162E75-C68F-4421-A92B-98E8D9D196F0}" type="slidenum">
              <a:rPr lang="en-US" sz="1200"/>
              <a:pPr/>
              <a:t>10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xmlns="" val="7700187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anose="02020603050405020304" pitchFamily="18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E7DA898F-95B7-4785-82D4-9BF2DAEB6592}" type="slidenum">
              <a:rPr lang="en-US" sz="1200"/>
              <a:pPr/>
              <a:t>11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xmlns="" val="38384866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anose="02020603050405020304" pitchFamily="18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A34AE654-64E9-41D9-89BE-041AA0529BE5}" type="slidenum">
              <a:rPr lang="en-US" sz="1200"/>
              <a:pPr/>
              <a:t>12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xmlns="" val="13864615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anose="02020603050405020304" pitchFamily="18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4F3A0214-15BA-4B7E-80B4-87AC62A1AFD2}" type="slidenum">
              <a:rPr lang="en-US" sz="1200"/>
              <a:pPr/>
              <a:t>13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xmlns="" val="14229411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anose="02020603050405020304" pitchFamily="18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88A35E22-DB12-48B5-A83A-7EBF3963939F}" type="slidenum">
              <a:rPr lang="en-US" sz="1200"/>
              <a:pPr/>
              <a:t>14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xmlns="" val="9929876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anose="02020603050405020304" pitchFamily="18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B3319180-9253-4905-88F8-C2ECD2D34E96}" type="slidenum">
              <a:rPr lang="en-US" sz="1200"/>
              <a:pPr/>
              <a:t>15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xmlns="" val="38866929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anose="02020603050405020304" pitchFamily="18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D8542B29-9B88-4C83-A020-863295148CB4}" type="slidenum">
              <a:rPr lang="en-US" sz="1200"/>
              <a:pPr/>
              <a:t>16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xmlns="" val="26950624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anose="02020603050405020304" pitchFamily="18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359A7A8-CFE5-4119-A9E6-D79B1C4DEBEA}" type="slidenum">
              <a:rPr lang="en-US" sz="1200"/>
              <a:pPr/>
              <a:t>17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xmlns="" val="3519893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anose="02020603050405020304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7DC32CE8-A9F5-493D-8A9D-62971F3B33D7}" type="slidenum">
              <a:rPr lang="en-US" sz="1200"/>
              <a:pPr/>
              <a:t>18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xmlns="" val="26084400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anose="02020603050405020304" pitchFamily="18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B3CFBAB1-2614-4B73-B7D7-B5796058A678}" type="slidenum">
              <a:rPr lang="en-US" sz="1200"/>
              <a:pPr/>
              <a:t>19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xmlns="" val="3672090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anose="02020603050405020304" pitchFamily="18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47F30DC7-8FA0-4A75-8FE5-38F85EC5A1B6}" type="slidenum">
              <a:rPr lang="en-US" sz="1200"/>
              <a:pPr/>
              <a:t>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xmlns="" val="21236991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anose="02020603050405020304" pitchFamily="18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D6DAF29C-106D-499F-A2AD-E3A8B9B11181}" type="slidenum">
              <a:rPr lang="en-US" sz="1200"/>
              <a:pPr/>
              <a:t>20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xmlns="" val="29504896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anose="02020603050405020304" pitchFamily="18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FCDA01C-75D0-4C62-8EF9-CB6EDB604AD7}" type="slidenum">
              <a:rPr lang="en-US" sz="1200"/>
              <a:pPr/>
              <a:t>21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xmlns="" val="35821895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37DE2F53-7BFD-4D70-96BC-985EC36F2B7D}" type="slidenum">
              <a:rPr lang="en-US" sz="1200"/>
              <a:pPr/>
              <a:t>48</a:t>
            </a:fld>
            <a:endParaRPr lang="en-US" sz="120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2506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anose="02020603050405020304" pitchFamily="18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6C44CD20-CC70-4656-B582-E578F503510D}" type="slidenum">
              <a:rPr lang="en-US" sz="1200"/>
              <a:pPr/>
              <a:t>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xmlns="" val="2112998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anose="02020603050405020304" pitchFamily="18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5DA71C90-7CBB-4AE2-AC64-74D2029800E6}" type="slidenum">
              <a:rPr lang="en-US" sz="1200"/>
              <a:pPr/>
              <a:t>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xmlns="" val="2874666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anose="02020603050405020304" pitchFamily="18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E4D00E71-A43A-4216-9283-ADBE8E379CE7}" type="slidenum">
              <a:rPr lang="en-US" sz="1200"/>
              <a:pPr/>
              <a:t>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xmlns="" val="1434731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anose="02020603050405020304" pitchFamily="18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560346F3-E0A1-4500-B57F-C944B5784ED8}" type="slidenum">
              <a:rPr lang="en-US" sz="1200"/>
              <a:pPr/>
              <a:t>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xmlns="" val="2203111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anose="02020603050405020304" pitchFamily="18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9C018DAE-F5B5-4874-BADD-BDC3CBD278EC}" type="slidenum">
              <a:rPr lang="en-US" sz="1200"/>
              <a:pPr/>
              <a:t>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xmlns="" val="770182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anose="02020603050405020304" pitchFamily="18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0EE55E8F-87A6-486F-8685-27EC1069843B}" type="slidenum">
              <a:rPr lang="en-US" sz="1200"/>
              <a:pPr/>
              <a:t>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xmlns="" val="2562017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anose="02020603050405020304" pitchFamily="18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7074058-71F0-440D-87B1-F0395D92F44E}" type="slidenum">
              <a:rPr lang="en-US" sz="1200"/>
              <a:pPr/>
              <a:t>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xmlns="" val="505109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066800" y="6240463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800">
                <a:latin typeface="Arial" panose="020B0604020202020204" pitchFamily="34" charset="0"/>
              </a:rPr>
              <a:t>Copyright © 2011 Pearson Prentice Hall. All rights reserved.</a:t>
            </a:r>
          </a:p>
        </p:txBody>
      </p:sp>
      <p:pic>
        <p:nvPicPr>
          <p:cNvPr id="62467" name="Picture 9" descr="pearson_brand_logo_aug2008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62663"/>
            <a:ext cx="823913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Picture 1028" descr="Rejda-01361170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33400"/>
            <a:ext cx="4479925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5556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303213"/>
            <a:ext cx="2152650" cy="5868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3213"/>
            <a:ext cx="6305550" cy="5868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5532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5530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459565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07035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7550" y="1600200"/>
            <a:ext cx="4071938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7302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551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2641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76013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24648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991728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03213"/>
            <a:ext cx="8610600" cy="99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829468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9867" name="Rectangle 11"/>
          <p:cNvSpPr>
            <a:spLocks noChangeArrowheads="1"/>
          </p:cNvSpPr>
          <p:nvPr/>
        </p:nvSpPr>
        <p:spPr bwMode="auto">
          <a:xfrm flipH="1">
            <a:off x="8229600" y="6172200"/>
            <a:ext cx="914400" cy="685800"/>
          </a:xfrm>
          <a:prstGeom prst="rect">
            <a:avLst/>
          </a:prstGeom>
          <a:solidFill>
            <a:srgbClr val="FFF5B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FFF5B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8991600" y="0"/>
            <a:ext cx="152400" cy="6705600"/>
          </a:xfrm>
          <a:prstGeom prst="rect">
            <a:avLst/>
          </a:prstGeom>
          <a:solidFill>
            <a:srgbClr val="FFF5B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03213" y="6459538"/>
            <a:ext cx="4572000" cy="24447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1C1C1C"/>
                </a:solidFill>
                <a:latin typeface="Arial" panose="020B0604020202020204" pitchFamily="34" charset="0"/>
              </a:rPr>
              <a:t>Copyright © 2011 Pearson Prentice Hall. All rights reserved.</a:t>
            </a:r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8305800" y="6324600"/>
            <a:ext cx="838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400" b="1">
                <a:latin typeface="Tahoma" panose="020B0604030504040204" pitchFamily="34" charset="0"/>
              </a:rPr>
              <a:t>13-</a:t>
            </a:r>
            <a:fld id="{1BC83484-A772-425F-ACC0-C7EBCF0944F3}" type="slidenum">
              <a:rPr lang="en-US" sz="1400" b="1">
                <a:latin typeface="Tahoma" panose="020B0604030504040204" pitchFamily="34" charset="0"/>
              </a:rPr>
              <a:pPr eaLnBrk="1" hangingPunct="1"/>
              <a:t>‹#›</a:t>
            </a:fld>
            <a:endParaRPr lang="en-US" sz="1800">
              <a:latin typeface="Verdana" panose="020B060403050404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990600" y="3124200"/>
            <a:ext cx="6705600" cy="914400"/>
          </a:xfrm>
          <a:solidFill>
            <a:srgbClr val="00B050"/>
          </a:solidFill>
        </p:spPr>
        <p:txBody>
          <a:bodyPr anchor="ctr"/>
          <a:lstStyle/>
          <a:p>
            <a:pPr marL="0" indent="0" algn="ctr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None/>
            </a:pPr>
            <a:r>
              <a:rPr lang="en-US" b="1" dirty="0" smtClean="0"/>
              <a:t>Buying Life Insurance</a:t>
            </a:r>
            <a:endParaRPr lang="en-US" b="1" dirty="0"/>
          </a:p>
        </p:txBody>
      </p:sp>
      <p:sp>
        <p:nvSpPr>
          <p:cNvPr id="72707" name="TextBox 1"/>
          <p:cNvSpPr txBox="1">
            <a:spLocks noChangeArrowheads="1"/>
          </p:cNvSpPr>
          <p:nvPr/>
        </p:nvSpPr>
        <p:spPr bwMode="auto">
          <a:xfrm>
            <a:off x="914400" y="2209800"/>
            <a:ext cx="2209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400" b="1" i="1" u="sng" dirty="0">
                <a:latin typeface="Times" panose="02020603050405020304" pitchFamily="18" charset="0"/>
              </a:rPr>
              <a:t>Lecture No. </a:t>
            </a:r>
            <a:r>
              <a:rPr lang="en-US" sz="2400" b="1" i="1" u="sng" dirty="0" smtClean="0">
                <a:latin typeface="Times" panose="02020603050405020304" pitchFamily="18" charset="0"/>
              </a:rPr>
              <a:t>25  </a:t>
            </a:r>
            <a:endParaRPr lang="en-US" sz="2400" b="1" i="1" u="sng" dirty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736930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sz="2200"/>
              <a:t>Exhibit 13.4  </a:t>
            </a:r>
            <a:r>
              <a:rPr lang="en-US" sz="2200" b="0">
                <a:solidFill>
                  <a:srgbClr val="000000"/>
                </a:solidFill>
                <a:latin typeface="Helvetica" panose="020B0604020202020204" pitchFamily="34" charset="0"/>
              </a:rPr>
              <a:t>Whole Life Actual Historical Performance $250,000 Male Nonsmoker Preferred Class, Age 45 Policy Issued 12/31/1988. Last Day 12/31/2008.</a:t>
            </a:r>
            <a:endParaRPr lang="en-US" sz="1000" b="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pic>
        <p:nvPicPr>
          <p:cNvPr id="13317" name="Picture 5" descr="ex13_0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8077200" cy="366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sz="2800"/>
              <a:t>Determining the Cost of Life Insurance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752600"/>
            <a:ext cx="8763000" cy="4953000"/>
          </a:xfrm>
        </p:spPr>
        <p:txBody>
          <a:bodyPr rIns="91440"/>
          <a:lstStyle/>
          <a:p>
            <a:pPr>
              <a:lnSpc>
                <a:spcPct val="80000"/>
              </a:lnSpc>
            </a:pPr>
            <a:r>
              <a:rPr lang="en-US" sz="2400"/>
              <a:t>The Life Insurance Policy Illustration Model Act requires insurers to present certain information to applicants for life insurance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The goal is to reduce misunderstanding of policy values by policyowners, and reduce deceptive sales practices by agents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A narrative summary describes the basic characteristics of the policy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A numeric summary shows the premium outlay, value of the accumulation account, cash surrender values and death benefit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The act also prohibits certain sales practices and requires the insurer to provide an annual report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sz="2800"/>
              <a:t>Rate of Return on Saving Component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r>
              <a:rPr lang="en-US"/>
              <a:t>The annual rate of return earned on the savings component of a policy is an important consideration if you intend to invest over a long period of time</a:t>
            </a:r>
          </a:p>
          <a:p>
            <a:r>
              <a:rPr lang="en-US"/>
              <a:t>The </a:t>
            </a:r>
            <a:r>
              <a:rPr lang="en-US" u="sng"/>
              <a:t>Linton yield</a:t>
            </a:r>
            <a:r>
              <a:rPr lang="en-US"/>
              <a:t> is the average annual rate of return on a cash value policy if it is held for a specified number of years</a:t>
            </a:r>
          </a:p>
          <a:p>
            <a:pPr lvl="1"/>
            <a:r>
              <a:rPr lang="en-US"/>
              <a:t>Current information is not readily available to consumers, so the method has limited use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86800" cy="1143000"/>
          </a:xfrm>
        </p:spPr>
        <p:txBody>
          <a:bodyPr anchor="ctr"/>
          <a:lstStyle/>
          <a:p>
            <a:r>
              <a:rPr lang="en-US" sz="2800"/>
              <a:t>Exhibit 13.5</a:t>
            </a:r>
            <a:r>
              <a:rPr lang="en-US" sz="2800" b="0"/>
              <a:t>  Average Annual Rates of Return for 109 Cash-Value Policies by Year of Policy</a:t>
            </a:r>
            <a:endParaRPr lang="en-US" sz="2800"/>
          </a:p>
        </p:txBody>
      </p:sp>
      <p:pic>
        <p:nvPicPr>
          <p:cNvPr id="16390" name="Picture 6" descr="ex13_0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24000"/>
            <a:ext cx="3997325" cy="488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sz="2800"/>
              <a:t>Rate of Return on Saving Component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600200"/>
            <a:ext cx="8126413" cy="4572000"/>
          </a:xfrm>
        </p:spPr>
        <p:txBody>
          <a:bodyPr rIns="91440"/>
          <a:lstStyle/>
          <a:p>
            <a:r>
              <a:rPr lang="en-US" sz="2400"/>
              <a:t>The </a:t>
            </a:r>
            <a:r>
              <a:rPr lang="en-US" sz="2400" u="sng"/>
              <a:t>yearly rate of return method</a:t>
            </a:r>
            <a:r>
              <a:rPr lang="en-US" sz="2400"/>
              <a:t> is based on a formula:</a:t>
            </a:r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r>
              <a:rPr lang="en-US" sz="2400"/>
              <a:t>The information needed for the calculation is readily available to consumers</a:t>
            </a:r>
          </a:p>
        </p:txBody>
      </p:sp>
      <p:graphicFrame>
        <p:nvGraphicFramePr>
          <p:cNvPr id="1026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600200" y="2590800"/>
          <a:ext cx="6138863" cy="1450975"/>
        </p:xfrm>
        <a:graphic>
          <a:graphicData uri="http://schemas.openxmlformats.org/presentationml/2006/ole">
            <p:oleObj spid="_x0000_s1032" name="Equation" r:id="rId4" imgW="3860800" imgH="914400" progId="Equation.3">
              <p:embed/>
            </p:oleObj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sz="2800"/>
              <a:t>Exhibit 13.6</a:t>
            </a:r>
            <a:r>
              <a:rPr lang="en-US" sz="2800" b="0"/>
              <a:t>  Benchmark Prices</a:t>
            </a:r>
            <a:endParaRPr lang="en-US"/>
          </a:p>
        </p:txBody>
      </p:sp>
      <p:pic>
        <p:nvPicPr>
          <p:cNvPr id="17414" name="Picture 6" descr="ex13_0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71600"/>
            <a:ext cx="5029200" cy="494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/>
              <a:t>Taxation of Life Insurance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r>
              <a:rPr lang="en-US"/>
              <a:t>Life insurance proceeds paid in a lump sum to a designated beneficiary are generally received income-tax free</a:t>
            </a:r>
          </a:p>
          <a:p>
            <a:pPr lvl="1"/>
            <a:r>
              <a:rPr lang="en-US"/>
              <a:t>The interest component of periodic payments is taxable as ordinary income</a:t>
            </a:r>
          </a:p>
          <a:p>
            <a:pPr lvl="1"/>
            <a:r>
              <a:rPr lang="en-US"/>
              <a:t>Premiums are generally not deductible</a:t>
            </a:r>
          </a:p>
          <a:p>
            <a:pPr lvl="1"/>
            <a:r>
              <a:rPr lang="en-US"/>
              <a:t>Dividends are not taxable, but interest on dividends retained is taxable</a:t>
            </a:r>
          </a:p>
          <a:p>
            <a:pPr lvl="1"/>
            <a:r>
              <a:rPr lang="en-US"/>
              <a:t>If a policy is surrendered for its cash value, any gain is taxable as ordinary income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/>
              <a:t>Taxation of Life Insurance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>
              <a:lnSpc>
                <a:spcPct val="80000"/>
              </a:lnSpc>
            </a:pPr>
            <a:r>
              <a:rPr lang="en-US" sz="2400"/>
              <a:t>Proceeds from a life insurance policy are included in the gross estate of the insured for federal estate-tax purposes if: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the insured has any ownership interest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they are payable to the estate </a:t>
            </a:r>
          </a:p>
          <a:p>
            <a:pPr>
              <a:lnSpc>
                <a:spcPct val="80000"/>
              </a:lnSpc>
            </a:pPr>
            <a:r>
              <a:rPr lang="en-US" sz="2400"/>
              <a:t>The proceeds may be removed from the gross estate if the policyowner makes an absolute assignment of the policy to someone else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The policyowner must make the assignment more than three years before death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/>
              <a:t>Taxation of Life Insurance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676400"/>
            <a:ext cx="8686800" cy="4800600"/>
          </a:xfrm>
        </p:spPr>
        <p:txBody>
          <a:bodyPr rIns="91440"/>
          <a:lstStyle/>
          <a:p>
            <a:pPr>
              <a:lnSpc>
                <a:spcPct val="90000"/>
              </a:lnSpc>
            </a:pPr>
            <a:r>
              <a:rPr lang="en-US" sz="2400"/>
              <a:t>A federal estate tax is payable if the decedent's taxable estate exceeds certain limits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A tentative tax on the taxable estate value is calculated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The gross estate includes property you own, one-half of the value of property owned jointly with your spouse, life insurance death proceeds in which you have ownership interest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The gross estate may be reduced by certain deductions, such as a marital deduction, in determining the taxable estate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The taxable estate may be reduced or eliminated by a tax credit called a unified credit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The amount of property exempt from taxation will increase in the future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Federal estate taxes are scheduled to expire in 2010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Tax will be reinstated in 2011 unless Congress acts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200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sz="2800"/>
              <a:t>Exhibit 13.7</a:t>
            </a:r>
            <a:r>
              <a:rPr lang="en-US" sz="2800" b="0"/>
              <a:t>  Calculating Federal Estate Taxes</a:t>
            </a:r>
            <a:r>
              <a:rPr lang="en-US" sz="2800" b="0" baseline="30000"/>
              <a:t>*</a:t>
            </a:r>
            <a:endParaRPr lang="en-US"/>
          </a:p>
        </p:txBody>
      </p:sp>
      <p:pic>
        <p:nvPicPr>
          <p:cNvPr id="21509" name="Picture 5" descr="ex13_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52600"/>
            <a:ext cx="5410200" cy="413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r>
              <a:rPr lang="en-US"/>
              <a:t>Determining the Cost of Life Insurance</a:t>
            </a:r>
          </a:p>
          <a:p>
            <a:r>
              <a:rPr lang="en-US"/>
              <a:t>Rate of Return on Saving Component</a:t>
            </a:r>
          </a:p>
          <a:p>
            <a:r>
              <a:rPr lang="en-US"/>
              <a:t>Taxation of Life Insurance</a:t>
            </a:r>
          </a:p>
          <a:p>
            <a:r>
              <a:rPr lang="en-US"/>
              <a:t>Shopping for Life Insurance</a:t>
            </a:r>
          </a:p>
          <a:p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sz="2800"/>
              <a:t>Exhibit 13.8</a:t>
            </a:r>
            <a:r>
              <a:rPr lang="en-US" sz="2800" b="0"/>
              <a:t>  Shopping For Life Insurance</a:t>
            </a:r>
            <a:endParaRPr lang="en-US"/>
          </a:p>
        </p:txBody>
      </p:sp>
      <p:pic>
        <p:nvPicPr>
          <p:cNvPr id="22534" name="Picture 6" descr="ex13_0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447800"/>
            <a:ext cx="3167063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sz="2800"/>
              <a:t>Exhibit 13.9</a:t>
            </a:r>
            <a:r>
              <a:rPr lang="en-US" sz="2800" b="0"/>
              <a:t>  Rating Categories for Major Rating Agencies</a:t>
            </a:r>
            <a:endParaRPr lang="en-US"/>
          </a:p>
        </p:txBody>
      </p:sp>
      <p:pic>
        <p:nvPicPr>
          <p:cNvPr id="23557" name="Picture 5" descr="ex13_0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447800"/>
            <a:ext cx="3043238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05800" y="6381750"/>
            <a:ext cx="838200" cy="476250"/>
          </a:xfrm>
          <a:prstGeom prst="rect">
            <a:avLst/>
          </a:prstGeom>
        </p:spPr>
        <p:txBody>
          <a:bodyPr/>
          <a:lstStyle/>
          <a:p>
            <a:fld id="{C8442C50-C1BB-4061-92B6-70D27634BFCA}" type="slidenum">
              <a:rPr lang="en-US"/>
              <a:pPr/>
              <a:t>22</a:t>
            </a:fld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Life Insurance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In 2002 the face amount of new life insurance sold in the U.S. was $2.9 trillion </a:t>
            </a:r>
          </a:p>
          <a:p>
            <a:pPr>
              <a:lnSpc>
                <a:spcPct val="80000"/>
              </a:lnSpc>
            </a:pPr>
            <a:r>
              <a:rPr lang="en-US" sz="2800"/>
              <a:t>Total life insurance in force by the end of 2002 was $16.3 trillion </a:t>
            </a:r>
          </a:p>
          <a:p>
            <a:pPr>
              <a:lnSpc>
                <a:spcPct val="80000"/>
              </a:lnSpc>
            </a:pPr>
            <a:r>
              <a:rPr lang="en-US" sz="2800"/>
              <a:t>Three major types of life insurance 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Term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Whole life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Universal life </a:t>
            </a:r>
          </a:p>
          <a:p>
            <a:pPr>
              <a:lnSpc>
                <a:spcPct val="80000"/>
              </a:lnSpc>
            </a:pPr>
            <a:r>
              <a:rPr lang="en-US" sz="2800"/>
              <a:t>Other types of life insurance exist 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Some were more prevalent in past years but decreased in popularity as newer forms of life insurance were developed and marketed </a:t>
            </a:r>
          </a:p>
        </p:txBody>
      </p:sp>
    </p:spTree>
    <p:extLst>
      <p:ext uri="{BB962C8B-B14F-4D97-AF65-F5344CB8AC3E}">
        <p14:creationId xmlns:p14="http://schemas.microsoft.com/office/powerpoint/2010/main" xmlns="" val="2751588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05800" y="6381750"/>
            <a:ext cx="838200" cy="476250"/>
          </a:xfrm>
          <a:prstGeom prst="rect">
            <a:avLst/>
          </a:prstGeom>
        </p:spPr>
        <p:txBody>
          <a:bodyPr/>
          <a:lstStyle/>
          <a:p>
            <a:fld id="{B478E833-0095-4EFC-B4C5-519B106C256C}" type="slidenum">
              <a:rPr lang="en-US"/>
              <a:pPr/>
              <a:t>23</a:t>
            </a:fld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Term Insurance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Designed to provide protection if the insured person dies during a specified period of time </a:t>
            </a:r>
          </a:p>
          <a:p>
            <a:pPr>
              <a:lnSpc>
                <a:spcPct val="80000"/>
              </a:lnSpc>
            </a:pPr>
            <a:r>
              <a:rPr lang="en-US" sz="2800"/>
              <a:t>Accounts for a substantial portion of the face amount of all life insurance purchased by individuals in the U.S. each year </a:t>
            </a:r>
          </a:p>
          <a:p>
            <a:pPr>
              <a:lnSpc>
                <a:spcPct val="80000"/>
              </a:lnSpc>
            </a:pPr>
            <a:r>
              <a:rPr lang="en-US" sz="2800"/>
              <a:t>In most cases it has no cash value and cannot be used to meet savings needs</a:t>
            </a:r>
          </a:p>
          <a:p>
            <a:pPr>
              <a:lnSpc>
                <a:spcPct val="80000"/>
              </a:lnSpc>
            </a:pPr>
            <a:r>
              <a:rPr lang="en-US" sz="2800"/>
              <a:t>Its exclusive focus on death protection means that, for a given amount of premium dollars 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A person can usually buy a larger face amount of term insurance coverage than can be purchased with any other type of life insurance </a:t>
            </a:r>
          </a:p>
        </p:txBody>
      </p:sp>
    </p:spTree>
    <p:extLst>
      <p:ext uri="{BB962C8B-B14F-4D97-AF65-F5344CB8AC3E}">
        <p14:creationId xmlns:p14="http://schemas.microsoft.com/office/powerpoint/2010/main" xmlns="" val="3361799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05800" y="6381750"/>
            <a:ext cx="838200" cy="476250"/>
          </a:xfrm>
          <a:prstGeom prst="rect">
            <a:avLst/>
          </a:prstGeom>
        </p:spPr>
        <p:txBody>
          <a:bodyPr/>
          <a:lstStyle/>
          <a:p>
            <a:fld id="{4F32B5B8-0E27-46D7-9096-7E4AA4A42825}" type="slidenum">
              <a:rPr lang="en-US"/>
              <a:pPr/>
              <a:t>24</a:t>
            </a:fld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Duration of Term Coverage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Term insurance contracts are issued for a specific period of time </a:t>
            </a:r>
          </a:p>
          <a:p>
            <a:pPr lvl="1"/>
            <a:r>
              <a:rPr lang="en-US" sz="2000"/>
              <a:t>Such as 1 year, 5 years, or 20 years </a:t>
            </a:r>
          </a:p>
          <a:p>
            <a:r>
              <a:rPr lang="en-US" sz="2400"/>
              <a:t>At the end of the period, the insurance protection ceases unless the coverage is renewed </a:t>
            </a:r>
          </a:p>
          <a:p>
            <a:r>
              <a:rPr lang="en-US" sz="2400"/>
              <a:t>Some term insurance is sold with the expectation that the coverage will be renewed several times </a:t>
            </a:r>
          </a:p>
          <a:p>
            <a:r>
              <a:rPr lang="en-US" sz="2400"/>
              <a:t>Straight term insurance is generally not renewable </a:t>
            </a:r>
          </a:p>
          <a:p>
            <a:r>
              <a:rPr lang="en-US" sz="2400"/>
              <a:t>Another way of stating the policy’s duration of coverage, instead of specifying an exact number of years </a:t>
            </a:r>
          </a:p>
          <a:p>
            <a:pPr lvl="1"/>
            <a:r>
              <a:rPr lang="en-US" sz="2000"/>
              <a:t>The contract remains in effect up to a particular age </a:t>
            </a:r>
          </a:p>
          <a:p>
            <a:pPr lvl="2">
              <a:buFontTx/>
              <a:buNone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xmlns="" val="3248855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05800" y="6381750"/>
            <a:ext cx="838200" cy="476250"/>
          </a:xfrm>
          <a:prstGeom prst="rect">
            <a:avLst/>
          </a:prstGeom>
        </p:spPr>
        <p:txBody>
          <a:bodyPr/>
          <a:lstStyle/>
          <a:p>
            <a:fld id="{DC02DE43-B94C-4877-892F-EBAC9AD19163}" type="slidenum">
              <a:rPr lang="en-US"/>
              <a:pPr/>
              <a:t>25</a:t>
            </a:fld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Coverage Options and Guarantees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A legitimate concern regarding the purchase of term insurance would arise if there were no guarantees allowing insureds to renew their term insurance protection </a:t>
            </a:r>
          </a:p>
          <a:p>
            <a:pPr>
              <a:lnSpc>
                <a:spcPct val="80000"/>
              </a:lnSpc>
            </a:pPr>
            <a:r>
              <a:rPr lang="en-US" sz="2400"/>
              <a:t>A person’s health might deteriorate while the coverage was in effect 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The individual could be considered uninsurable in the future 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Thus, when the term period ended, the insurance protection would expire </a:t>
            </a:r>
          </a:p>
          <a:p>
            <a:pPr lvl="2">
              <a:lnSpc>
                <a:spcPct val="80000"/>
              </a:lnSpc>
            </a:pPr>
            <a:r>
              <a:rPr lang="en-US" sz="1800"/>
              <a:t>And the former insured would be unable to obtain new coverage</a:t>
            </a:r>
          </a:p>
          <a:p>
            <a:pPr>
              <a:lnSpc>
                <a:spcPct val="80000"/>
              </a:lnSpc>
            </a:pPr>
            <a:r>
              <a:rPr lang="en-US" sz="2400"/>
              <a:t>Because many insureds want to protect their right to buy coverage in the future regardless of their health 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Most insurance companies issue what is known as renewable term insurance </a:t>
            </a:r>
          </a:p>
        </p:txBody>
      </p:sp>
    </p:spTree>
    <p:extLst>
      <p:ext uri="{BB962C8B-B14F-4D97-AF65-F5344CB8AC3E}">
        <p14:creationId xmlns:p14="http://schemas.microsoft.com/office/powerpoint/2010/main" xmlns="" val="3396355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05800" y="6381750"/>
            <a:ext cx="838200" cy="476250"/>
          </a:xfrm>
          <a:prstGeom prst="rect">
            <a:avLst/>
          </a:prstGeom>
        </p:spPr>
        <p:txBody>
          <a:bodyPr/>
          <a:lstStyle/>
          <a:p>
            <a:fld id="{B244CAAE-F158-4FC4-8107-A52E6EB6BFD6}" type="slidenum">
              <a:rPr lang="en-US"/>
              <a:pPr/>
              <a:t>26</a:t>
            </a:fld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Coverage Options and Guarantees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Renewable term policies are written for a specified number of years </a:t>
            </a:r>
          </a:p>
          <a:p>
            <a:pPr lvl="1"/>
            <a:r>
              <a:rPr lang="en-US" sz="2400"/>
              <a:t>Are renewable for similar periods of time, regardless of the insured’s health </a:t>
            </a:r>
          </a:p>
          <a:p>
            <a:r>
              <a:rPr lang="en-US" sz="2800"/>
              <a:t>Each time the policy is renewed </a:t>
            </a:r>
          </a:p>
          <a:p>
            <a:pPr lvl="1"/>
            <a:r>
              <a:rPr lang="en-US" sz="2400"/>
              <a:t>The premium increases to reflect the insured’s current age</a:t>
            </a:r>
          </a:p>
          <a:p>
            <a:r>
              <a:rPr lang="en-US" sz="2800"/>
              <a:t>Changes in health status that may have taken place since the policy was issued are not reflected in future premiums </a:t>
            </a:r>
          </a:p>
        </p:txBody>
      </p:sp>
    </p:spTree>
    <p:extLst>
      <p:ext uri="{BB962C8B-B14F-4D97-AF65-F5344CB8AC3E}">
        <p14:creationId xmlns:p14="http://schemas.microsoft.com/office/powerpoint/2010/main" xmlns="" val="3551758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05800" y="6381750"/>
            <a:ext cx="838200" cy="476250"/>
          </a:xfrm>
          <a:prstGeom prst="rect">
            <a:avLst/>
          </a:prstGeom>
        </p:spPr>
        <p:txBody>
          <a:bodyPr/>
          <a:lstStyle/>
          <a:p>
            <a:fld id="{D8356BBC-1E72-477A-A88C-3471E5603BCF}" type="slidenum">
              <a:rPr lang="en-US"/>
              <a:pPr/>
              <a:t>27</a:t>
            </a:fld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Coverage Options and Guarantees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Term insurance renewal rights usually are not completely unlimited 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Due to insurers’ concerns about adverse selection </a:t>
            </a:r>
          </a:p>
          <a:p>
            <a:pPr>
              <a:lnSpc>
                <a:spcPct val="80000"/>
              </a:lnSpc>
            </a:pPr>
            <a:r>
              <a:rPr lang="en-US" sz="2400"/>
              <a:t>Without some limitation on the right to renew 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Overall mortality rates among insureds would be higher due to these types of behaviors 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Insurance premiums would have to be greater </a:t>
            </a:r>
          </a:p>
          <a:p>
            <a:pPr>
              <a:lnSpc>
                <a:spcPct val="80000"/>
              </a:lnSpc>
            </a:pPr>
            <a:r>
              <a:rPr lang="en-US" sz="2400"/>
              <a:t>Previously this concern about adverse selection caused many insurers to offer the renewability option only until about age 60 or 65 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However, with greater experience and in response to competitive pressures</a:t>
            </a:r>
          </a:p>
          <a:p>
            <a:pPr lvl="2">
              <a:lnSpc>
                <a:spcPct val="80000"/>
              </a:lnSpc>
            </a:pPr>
            <a:r>
              <a:rPr lang="en-US" sz="1800"/>
              <a:t>It is now common for insurers to issue policies that can be renewed until more advanced ages </a:t>
            </a:r>
          </a:p>
        </p:txBody>
      </p:sp>
    </p:spTree>
    <p:extLst>
      <p:ext uri="{BB962C8B-B14F-4D97-AF65-F5344CB8AC3E}">
        <p14:creationId xmlns:p14="http://schemas.microsoft.com/office/powerpoint/2010/main" xmlns="" val="3557148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05800" y="6381750"/>
            <a:ext cx="838200" cy="476250"/>
          </a:xfrm>
          <a:prstGeom prst="rect">
            <a:avLst/>
          </a:prstGeom>
        </p:spPr>
        <p:txBody>
          <a:bodyPr/>
          <a:lstStyle/>
          <a:p>
            <a:fld id="{27A1B324-1CAA-4E93-91E2-EB93A81A74DC}" type="slidenum">
              <a:rPr lang="en-US"/>
              <a:pPr/>
              <a:t>28</a:t>
            </a:fld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30213"/>
            <a:ext cx="8610600" cy="865187"/>
          </a:xfrm>
        </p:spPr>
        <p:txBody>
          <a:bodyPr/>
          <a:lstStyle/>
          <a:p>
            <a:r>
              <a:rPr lang="en-US" sz="4000" dirty="0"/>
              <a:t>Coverage Options and Guarantees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561388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Most term policies are convertible into a different form of life insurance 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Standard conversion provision gives the insured the option to change the term policy into some form of permanent coverage to remain in effect for the person’s entire lifetime 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Rather than expiring on a specified date 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When term insurance is convertible, the right to change to permanent coverage is provided 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Regardless of the insured’s health at the time of conversion 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Some policies can be converted at any time before they expire 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However, term insurance contracts that can be renewed up to very advanced ages often are more restrictive regarding conversion rights 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It is not unusual for conversion rights to end after age 65 for 70 </a:t>
            </a:r>
          </a:p>
          <a:p>
            <a:pPr lvl="3">
              <a:lnSpc>
                <a:spcPct val="80000"/>
              </a:lnSpc>
            </a:pPr>
            <a:r>
              <a:rPr lang="en-US" sz="1600" dirty="0"/>
              <a:t>Even though right to renew policy as term insurance extends to age 90 or beyond </a:t>
            </a:r>
          </a:p>
        </p:txBody>
      </p:sp>
    </p:spTree>
    <p:extLst>
      <p:ext uri="{BB962C8B-B14F-4D97-AF65-F5344CB8AC3E}">
        <p14:creationId xmlns:p14="http://schemas.microsoft.com/office/powerpoint/2010/main" xmlns="" val="2252117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05800" y="6381750"/>
            <a:ext cx="838200" cy="476250"/>
          </a:xfrm>
          <a:prstGeom prst="rect">
            <a:avLst/>
          </a:prstGeom>
        </p:spPr>
        <p:txBody>
          <a:bodyPr/>
          <a:lstStyle/>
          <a:p>
            <a:fld id="{398CC7DF-3577-4F54-9C9A-B772B5C12AFF}" type="slidenum">
              <a:rPr lang="en-US"/>
              <a:pPr/>
              <a:t>29</a:t>
            </a:fld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Face Amount Variability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The majority of term policies have a face amount that does not change over time 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Referred to as level term contracts </a:t>
            </a:r>
          </a:p>
          <a:p>
            <a:pPr>
              <a:lnSpc>
                <a:spcPct val="80000"/>
              </a:lnSpc>
            </a:pPr>
            <a:r>
              <a:rPr lang="en-US" sz="2400"/>
              <a:t>Term insurance can also be arranged so that the face amount either 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Decreases over time (decreasing term insurance)</a:t>
            </a:r>
          </a:p>
          <a:p>
            <a:pPr lvl="2">
              <a:lnSpc>
                <a:spcPct val="80000"/>
              </a:lnSpc>
            </a:pPr>
            <a:r>
              <a:rPr lang="en-US" sz="1800"/>
              <a:t>Usually purchased for specific purpose </a:t>
            </a:r>
          </a:p>
          <a:p>
            <a:pPr lvl="3">
              <a:lnSpc>
                <a:spcPct val="80000"/>
              </a:lnSpc>
            </a:pPr>
            <a:r>
              <a:rPr lang="en-US" sz="1800"/>
              <a:t>Such as providing cash to pay off a mortgage or other debt if the insured dies with some of the loan still outstanding</a:t>
            </a:r>
            <a:r>
              <a:rPr lang="en-US" sz="1600"/>
              <a:t> 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Increases over time (increasing term insurance)</a:t>
            </a:r>
          </a:p>
          <a:p>
            <a:pPr lvl="3">
              <a:lnSpc>
                <a:spcPct val="80000"/>
              </a:lnSpc>
            </a:pPr>
            <a:r>
              <a:rPr lang="en-US" sz="1800"/>
              <a:t>Face amount increases periodically on a predetermined basis </a:t>
            </a:r>
          </a:p>
          <a:p>
            <a:pPr lvl="3">
              <a:lnSpc>
                <a:spcPct val="80000"/>
              </a:lnSpc>
            </a:pPr>
            <a:r>
              <a:rPr lang="en-US" sz="1800"/>
              <a:t>A more common approach for meeting an increasing need is through a cost-of-living rider or a guaranteed insurability rider </a:t>
            </a:r>
          </a:p>
          <a:p>
            <a:pPr lvl="4">
              <a:lnSpc>
                <a:spcPct val="80000"/>
              </a:lnSpc>
            </a:pPr>
            <a:r>
              <a:rPr lang="en-US" sz="1800"/>
              <a:t>Both of these are endorsements to a basic level term or permanent insurance policy</a:t>
            </a:r>
            <a:r>
              <a:rPr lang="en-US" sz="16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783206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sz="2800"/>
              <a:t>Determining the Cost of Life Insurance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752600"/>
            <a:ext cx="8610600" cy="4572000"/>
          </a:xfrm>
        </p:spPr>
        <p:txBody>
          <a:bodyPr rIns="91440"/>
          <a:lstStyle/>
          <a:p>
            <a:pPr marL="609600" indent="-609600"/>
            <a:r>
              <a:rPr lang="en-US"/>
              <a:t>The cost of a life insurance policy is the difference between what you pay and what you get back</a:t>
            </a:r>
          </a:p>
          <a:p>
            <a:pPr marL="609600" indent="-609600"/>
            <a:r>
              <a:rPr lang="en-US"/>
              <a:t>When determining the cost of life insurance, four major factors must be considered:</a:t>
            </a:r>
          </a:p>
          <a:p>
            <a:pPr marL="1371600" lvl="2" indent="-457200">
              <a:buFont typeface="Times" panose="02020603050405020304" pitchFamily="18" charset="0"/>
              <a:buAutoNum type="arabicPeriod"/>
            </a:pPr>
            <a:r>
              <a:rPr lang="en-US"/>
              <a:t>Annual premiums</a:t>
            </a:r>
          </a:p>
          <a:p>
            <a:pPr marL="1371600" lvl="2" indent="-457200">
              <a:buFont typeface="Times" panose="02020603050405020304" pitchFamily="18" charset="0"/>
              <a:buAutoNum type="arabicPeriod"/>
            </a:pPr>
            <a:r>
              <a:rPr lang="en-US"/>
              <a:t>Cash values</a:t>
            </a:r>
          </a:p>
          <a:p>
            <a:pPr marL="1371600" lvl="2" indent="-457200">
              <a:buFont typeface="Times" panose="02020603050405020304" pitchFamily="18" charset="0"/>
              <a:buAutoNum type="arabicPeriod"/>
            </a:pPr>
            <a:r>
              <a:rPr lang="en-US"/>
              <a:t>Dividends</a:t>
            </a:r>
          </a:p>
          <a:p>
            <a:pPr marL="1371600" lvl="2" indent="-457200">
              <a:buFont typeface="Times" panose="02020603050405020304" pitchFamily="18" charset="0"/>
              <a:buAutoNum type="arabicPeriod"/>
            </a:pPr>
            <a:r>
              <a:rPr lang="en-US"/>
              <a:t>Time value of money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05800" y="6381750"/>
            <a:ext cx="838200" cy="476250"/>
          </a:xfrm>
          <a:prstGeom prst="rect">
            <a:avLst/>
          </a:prstGeom>
        </p:spPr>
        <p:txBody>
          <a:bodyPr/>
          <a:lstStyle/>
          <a:p>
            <a:fld id="{610B73DD-9EF9-4CF6-B205-2B6A05FA95A6}" type="slidenum">
              <a:rPr lang="en-US"/>
              <a:pPr/>
              <a:t>30</a:t>
            </a:fld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Face Amount Variability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Cost-of-living rider 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Automatically increases the amount of protection by the same percentage that the Consumer Price Index has increased since the basic policy was issued 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As long as the insured accepts and pays for the additional amount of coverage each time it is offered, no evidence of insurability is required </a:t>
            </a:r>
          </a:p>
          <a:p>
            <a:pPr>
              <a:lnSpc>
                <a:spcPct val="80000"/>
              </a:lnSpc>
            </a:pPr>
            <a:r>
              <a:rPr lang="en-US" sz="2800"/>
              <a:t>Guaranteed insurability rider 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Provides that the insured will be able to purchase additional amounts of insurance protection in the future </a:t>
            </a:r>
          </a:p>
          <a:p>
            <a:pPr lvl="2">
              <a:lnSpc>
                <a:spcPct val="80000"/>
              </a:lnSpc>
            </a:pPr>
            <a:r>
              <a:rPr lang="en-US" sz="2000"/>
              <a:t>Regardless of health </a:t>
            </a:r>
          </a:p>
          <a:p>
            <a:pPr lvl="2">
              <a:lnSpc>
                <a:spcPct val="80000"/>
              </a:lnSpc>
            </a:pPr>
            <a:r>
              <a:rPr lang="en-US" sz="2000"/>
              <a:t>Subject to stated maximums </a:t>
            </a:r>
          </a:p>
        </p:txBody>
      </p:sp>
    </p:spTree>
    <p:extLst>
      <p:ext uri="{BB962C8B-B14F-4D97-AF65-F5344CB8AC3E}">
        <p14:creationId xmlns:p14="http://schemas.microsoft.com/office/powerpoint/2010/main" xmlns="" val="397333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05800" y="6381750"/>
            <a:ext cx="838200" cy="476250"/>
          </a:xfrm>
          <a:prstGeom prst="rect">
            <a:avLst/>
          </a:prstGeom>
        </p:spPr>
        <p:txBody>
          <a:bodyPr/>
          <a:lstStyle/>
          <a:p>
            <a:fld id="{E22FF4D0-E15C-4284-9B5E-D1C649B6B062}" type="slidenum">
              <a:rPr lang="en-US"/>
              <a:pPr/>
              <a:t>31</a:t>
            </a:fld>
            <a:endParaRPr lang="en-US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Whole Life Insurance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May be kept in force for the insured’s entire lifetime </a:t>
            </a:r>
          </a:p>
          <a:p>
            <a:pPr>
              <a:lnSpc>
                <a:spcPct val="80000"/>
              </a:lnSpc>
            </a:pPr>
            <a:r>
              <a:rPr lang="en-US" sz="2800"/>
              <a:t>Has accounted for more than half of all life insurance policies sold in the U.S. in recent years 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Lags behind term insurance with respect to the total face amount of coverage issued </a:t>
            </a:r>
          </a:p>
          <a:p>
            <a:pPr>
              <a:lnSpc>
                <a:spcPct val="80000"/>
              </a:lnSpc>
            </a:pPr>
            <a:r>
              <a:rPr lang="en-US" sz="2800"/>
              <a:t>Contains the savings elements called cash values 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If the owner of the whole life policy decides to terminate it before the insured’s death, the cash value can be refunded </a:t>
            </a:r>
          </a:p>
        </p:txBody>
      </p:sp>
    </p:spTree>
    <p:extLst>
      <p:ext uri="{BB962C8B-B14F-4D97-AF65-F5344CB8AC3E}">
        <p14:creationId xmlns:p14="http://schemas.microsoft.com/office/powerpoint/2010/main" xmlns="" val="51357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05800" y="6381750"/>
            <a:ext cx="838200" cy="476250"/>
          </a:xfrm>
          <a:prstGeom prst="rect">
            <a:avLst/>
          </a:prstGeom>
        </p:spPr>
        <p:txBody>
          <a:bodyPr/>
          <a:lstStyle/>
          <a:p>
            <a:fld id="{22D82139-CAA0-422C-ACA7-558E52B302B7}" type="slidenum">
              <a:rPr lang="en-US"/>
              <a:pPr/>
              <a:t>32</a:t>
            </a:fld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Whole Life Insurance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A straight life contract is arranged so that the premiums are payable as long as the insured lives </a:t>
            </a:r>
          </a:p>
          <a:p>
            <a:pPr>
              <a:lnSpc>
                <a:spcPct val="90000"/>
              </a:lnSpc>
            </a:pPr>
            <a:r>
              <a:rPr lang="en-US" sz="2800"/>
              <a:t>A limited-pay life policy requires that the premiums are payable for only a specified period of time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Such as 20 years or until age 65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After that time, no further premiums are necessary, but the coverage remains in effect until the insured’s death </a:t>
            </a:r>
          </a:p>
          <a:p>
            <a:pPr>
              <a:lnSpc>
                <a:spcPct val="90000"/>
              </a:lnSpc>
            </a:pPr>
            <a:r>
              <a:rPr lang="en-US" sz="2800"/>
              <a:t>Is also possible to pay for a whole life policy with only one premium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Called a single-premium life </a:t>
            </a:r>
          </a:p>
        </p:txBody>
      </p:sp>
    </p:spTree>
    <p:extLst>
      <p:ext uri="{BB962C8B-B14F-4D97-AF65-F5344CB8AC3E}">
        <p14:creationId xmlns:p14="http://schemas.microsoft.com/office/powerpoint/2010/main" xmlns="" val="392133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05800" y="6381750"/>
            <a:ext cx="838200" cy="476250"/>
          </a:xfrm>
          <a:prstGeom prst="rect">
            <a:avLst/>
          </a:prstGeom>
        </p:spPr>
        <p:txBody>
          <a:bodyPr/>
          <a:lstStyle/>
          <a:p>
            <a:fld id="{C6AC7EDE-4C44-4CCC-87F8-A72516DC21B8}" type="slidenum">
              <a:rPr lang="en-US"/>
              <a:pPr/>
              <a:t>33</a:t>
            </a:fld>
            <a:endParaRPr 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Whole Life Insurance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When a premium for whole life insurance is paid to the insurer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Part of that premium is used to help pay the policy’s fair share of death benefits for insureds who die that year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Part of the premium not needed to pay that year’s death benefits is used to pay current expenses of the insurer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Any remaining amounts are invested to earn interest </a:t>
            </a:r>
          </a:p>
          <a:p>
            <a:pPr>
              <a:lnSpc>
                <a:spcPct val="90000"/>
              </a:lnSpc>
            </a:pPr>
            <a:r>
              <a:rPr lang="en-US" sz="2400"/>
              <a:t>Life insurance premiums are calculated such that, when they are combined over time with the premiums and investment earnings from other similar policies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All mortality and expense costs can be paid as incurred until all insureds are dead </a:t>
            </a:r>
          </a:p>
        </p:txBody>
      </p:sp>
    </p:spTree>
    <p:extLst>
      <p:ext uri="{BB962C8B-B14F-4D97-AF65-F5344CB8AC3E}">
        <p14:creationId xmlns:p14="http://schemas.microsoft.com/office/powerpoint/2010/main" xmlns="" val="2834993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05800" y="6381750"/>
            <a:ext cx="838200" cy="476250"/>
          </a:xfrm>
          <a:prstGeom prst="rect">
            <a:avLst/>
          </a:prstGeom>
        </p:spPr>
        <p:txBody>
          <a:bodyPr/>
          <a:lstStyle/>
          <a:p>
            <a:fld id="{1243B362-0C2C-4EEC-92B1-F21A5A924799}" type="slidenum">
              <a:rPr lang="en-US"/>
              <a:pPr/>
              <a:t>34</a:t>
            </a:fld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Whole Life Insurance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If insureds terminate their whole life contracts before death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They are entitled to refunds of the excess premiums that have accumulated for their policies to date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Called the policy’s cash value </a:t>
            </a:r>
          </a:p>
          <a:p>
            <a:pPr>
              <a:lnSpc>
                <a:spcPct val="90000"/>
              </a:lnSpc>
            </a:pPr>
            <a:r>
              <a:rPr lang="en-US" sz="2400"/>
              <a:t>The more premium dollars that are paid earlier in the life of the contract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The greater the cash value available on policy termination </a:t>
            </a:r>
          </a:p>
          <a:p>
            <a:pPr>
              <a:lnSpc>
                <a:spcPct val="90000"/>
              </a:lnSpc>
            </a:pPr>
            <a:r>
              <a:rPr lang="en-US" sz="2400"/>
              <a:t>Life insurers make various assumptions about mortality costs, interest earnings, and expenses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On the basis of these assumptions, it is possible to guarantee within the contract the cash values that will be generated by policy termination at various times </a:t>
            </a:r>
          </a:p>
        </p:txBody>
      </p:sp>
    </p:spTree>
    <p:extLst>
      <p:ext uri="{BB962C8B-B14F-4D97-AF65-F5344CB8AC3E}">
        <p14:creationId xmlns:p14="http://schemas.microsoft.com/office/powerpoint/2010/main" xmlns="" val="1597068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05800" y="6381750"/>
            <a:ext cx="838200" cy="476250"/>
          </a:xfrm>
          <a:prstGeom prst="rect">
            <a:avLst/>
          </a:prstGeom>
        </p:spPr>
        <p:txBody>
          <a:bodyPr/>
          <a:lstStyle/>
          <a:p>
            <a:fld id="{F8DEC773-23CA-46C9-984E-1203A1B94100}" type="slidenum">
              <a:rPr lang="en-US"/>
              <a:pPr/>
              <a:t>35</a:t>
            </a:fld>
            <a:endParaRPr lang="en-U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Universal Life Insurance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294688" cy="4572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First introduced in the U.S. in 1979 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Offers more flexible premium payment options than do most other forms of life insurance 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The minimum initial premium required to activate the policy is specified by the insurer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But the </a:t>
            </a:r>
            <a:r>
              <a:rPr lang="en-US" sz="2400" dirty="0" err="1"/>
              <a:t>policyowner</a:t>
            </a:r>
            <a:r>
              <a:rPr lang="en-US" sz="2400" dirty="0"/>
              <a:t> usually decides the timing and size of subsequent premiums </a:t>
            </a:r>
          </a:p>
          <a:p>
            <a:pPr>
              <a:lnSpc>
                <a:spcPct val="80000"/>
              </a:lnSpc>
            </a:pPr>
            <a:r>
              <a:rPr lang="en-US" sz="2800" dirty="0" err="1"/>
              <a:t>Policyowners</a:t>
            </a:r>
            <a:r>
              <a:rPr lang="en-US" sz="2800" dirty="0"/>
              <a:t> can also periodically adjust the size of the death benefit in most universal life contracts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Although insurers may require proof of insurability if a request is made to increase the death benefit </a:t>
            </a:r>
          </a:p>
        </p:txBody>
      </p:sp>
    </p:spTree>
    <p:extLst>
      <p:ext uri="{BB962C8B-B14F-4D97-AF65-F5344CB8AC3E}">
        <p14:creationId xmlns:p14="http://schemas.microsoft.com/office/powerpoint/2010/main" xmlns="" val="3157139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05800" y="6381750"/>
            <a:ext cx="838200" cy="476250"/>
          </a:xfrm>
          <a:prstGeom prst="rect">
            <a:avLst/>
          </a:prstGeom>
        </p:spPr>
        <p:txBody>
          <a:bodyPr/>
          <a:lstStyle/>
          <a:p>
            <a:fld id="{4CF5FA64-B4A2-4E93-9D7A-ACFF76B3BE27}" type="slidenum">
              <a:rPr lang="en-US"/>
              <a:pPr/>
              <a:t>36</a:t>
            </a:fld>
            <a:endParaRPr 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Universal Life Insurance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The cash value of the universal life policy is established deliberately and varies regularly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Depending on such factors as 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The insurer’s investment savings, mortality experience, and expenses 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The amount and timing of premiums paid by the insured </a:t>
            </a:r>
          </a:p>
          <a:p>
            <a:pPr>
              <a:lnSpc>
                <a:spcPct val="90000"/>
              </a:lnSpc>
            </a:pPr>
            <a:r>
              <a:rPr lang="en-US" sz="2800"/>
              <a:t>Basic versions of life insurance contracts–differ only with respect to how the death benefit is designated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Type A universal life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Type B universal life </a:t>
            </a:r>
          </a:p>
        </p:txBody>
      </p:sp>
    </p:spTree>
    <p:extLst>
      <p:ext uri="{BB962C8B-B14F-4D97-AF65-F5344CB8AC3E}">
        <p14:creationId xmlns:p14="http://schemas.microsoft.com/office/powerpoint/2010/main" xmlns="" val="429539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05800" y="6381750"/>
            <a:ext cx="838200" cy="476250"/>
          </a:xfrm>
          <a:prstGeom prst="rect">
            <a:avLst/>
          </a:prstGeom>
        </p:spPr>
        <p:txBody>
          <a:bodyPr/>
          <a:lstStyle/>
          <a:p>
            <a:fld id="{8FFC81B8-BC6F-4EB3-AB22-DED4A8D54D1D}" type="slidenum">
              <a:rPr lang="en-US"/>
              <a:pPr/>
              <a:t>37</a:t>
            </a:fld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Universal Life Insurance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294688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Type A universal life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death benefit is an amount that remains the same while the policy is in force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death benefit is the cash value plus whatever amount is necessary to bring the total to the specified amount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Type B universal life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Has fluctuating death benefits that are made up of a specified amount of death protection plus the policy’s cash value 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Table 16-1 provides an illustration of the structure of the Type B universal life policy </a:t>
            </a:r>
          </a:p>
          <a:p>
            <a:pPr lvl="3">
              <a:lnSpc>
                <a:spcPct val="90000"/>
              </a:lnSpc>
            </a:pPr>
            <a:r>
              <a:rPr lang="en-US" sz="1800" dirty="0"/>
              <a:t>As the cash value grows over time so does the death benefit </a:t>
            </a:r>
          </a:p>
          <a:p>
            <a:pPr lvl="3">
              <a:lnSpc>
                <a:spcPct val="90000"/>
              </a:lnSpc>
            </a:pPr>
            <a:r>
              <a:rPr lang="en-US" sz="1800" dirty="0"/>
              <a:t>The actual rates credited correspond closely to money market rates </a:t>
            </a:r>
          </a:p>
          <a:p>
            <a:pPr lvl="4">
              <a:lnSpc>
                <a:spcPct val="90000"/>
              </a:lnSpc>
            </a:pPr>
            <a:r>
              <a:rPr lang="en-US" sz="1800" dirty="0"/>
              <a:t>The interest rate credited is an especially crucial item in determining the size of the cash value and the death benefit for Type B contracts </a:t>
            </a:r>
          </a:p>
        </p:txBody>
      </p:sp>
    </p:spTree>
    <p:extLst>
      <p:ext uri="{BB962C8B-B14F-4D97-AF65-F5344CB8AC3E}">
        <p14:creationId xmlns:p14="http://schemas.microsoft.com/office/powerpoint/2010/main" xmlns="" val="1943117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05800" y="6381750"/>
            <a:ext cx="838200" cy="476250"/>
          </a:xfrm>
          <a:prstGeom prst="rect">
            <a:avLst/>
          </a:prstGeom>
        </p:spPr>
        <p:txBody>
          <a:bodyPr/>
          <a:lstStyle/>
          <a:p>
            <a:fld id="{716EA8F9-6559-4F46-9A81-162C505304EE}" type="slidenum">
              <a:rPr lang="en-US"/>
              <a:pPr/>
              <a:t>38</a:t>
            </a:fld>
            <a:endParaRPr 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10600" cy="992187"/>
          </a:xfrm>
        </p:spPr>
        <p:txBody>
          <a:bodyPr/>
          <a:lstStyle/>
          <a:p>
            <a:r>
              <a:rPr lang="en-US" sz="2800" dirty="0"/>
              <a:t>Table 16-1:  Illustration of Type B Universal Life Insurance Policy Structure (Male, age 25)</a:t>
            </a:r>
          </a:p>
        </p:txBody>
      </p:sp>
      <p:pic>
        <p:nvPicPr>
          <p:cNvPr id="276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12775" y="1590675"/>
            <a:ext cx="6729413" cy="5038725"/>
          </a:xfrm>
          <a:solidFill>
            <a:schemeClr val="bg1">
              <a:alpha val="50000"/>
            </a:schemeClr>
          </a:solidFill>
          <a:ln/>
        </p:spPr>
      </p:pic>
    </p:spTree>
    <p:extLst>
      <p:ext uri="{BB962C8B-B14F-4D97-AF65-F5344CB8AC3E}">
        <p14:creationId xmlns:p14="http://schemas.microsoft.com/office/powerpoint/2010/main" xmlns="" val="1629762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05800" y="6381750"/>
            <a:ext cx="838200" cy="476250"/>
          </a:xfrm>
          <a:prstGeom prst="rect">
            <a:avLst/>
          </a:prstGeom>
        </p:spPr>
        <p:txBody>
          <a:bodyPr/>
          <a:lstStyle/>
          <a:p>
            <a:fld id="{F2AD74EC-FCE9-4B56-9131-4D9C191EB411}" type="slidenum">
              <a:rPr lang="en-US"/>
              <a:pPr/>
              <a:t>39</a:t>
            </a:fld>
            <a:endParaRPr lang="en-US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Universal Life Insurance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In the first several years following their introduction 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Universal life cash values were credited with interest that substantially exceeded the minimum guarantees 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Illustrations for selling policies were often based on the assumption that interest rates of 10 or 11% would continue throughout the life of the policy 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However, in the early 1990s interest rates dipped to their lowest levels in decades 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Insurers were forced to credit universal life cash values with much lower interest rates </a:t>
            </a:r>
          </a:p>
          <a:p>
            <a:pPr lvl="2">
              <a:lnSpc>
                <a:spcPct val="80000"/>
              </a:lnSpc>
            </a:pPr>
            <a:r>
              <a:rPr lang="en-US" sz="1800"/>
              <a:t>Leading to dissatisfaction among many policyowners </a:t>
            </a:r>
          </a:p>
          <a:p>
            <a:pPr>
              <a:lnSpc>
                <a:spcPct val="80000"/>
              </a:lnSpc>
            </a:pPr>
            <a:r>
              <a:rPr lang="en-US" sz="2400"/>
              <a:t>For the policy illustrated in Table 16-1, a wide range of potential cash values may result at various ages 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Depending on the interest rate assumption </a:t>
            </a:r>
          </a:p>
          <a:p>
            <a:pPr lvl="2">
              <a:lnSpc>
                <a:spcPct val="80000"/>
              </a:lnSpc>
            </a:pPr>
            <a:r>
              <a:rPr lang="en-US" sz="1800"/>
              <a:t>Table 16-2 shows some of the possible results </a:t>
            </a:r>
          </a:p>
        </p:txBody>
      </p:sp>
    </p:spTree>
    <p:extLst>
      <p:ext uri="{BB962C8B-B14F-4D97-AF65-F5344CB8AC3E}">
        <p14:creationId xmlns:p14="http://schemas.microsoft.com/office/powerpoint/2010/main" xmlns="" val="184167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sz="2800"/>
              <a:t>Determining the Cost of Life Insurance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r>
              <a:rPr lang="en-US"/>
              <a:t>Under the </a:t>
            </a:r>
            <a:r>
              <a:rPr lang="en-US" u="sng"/>
              <a:t>traditional net cost method</a:t>
            </a:r>
            <a:r>
              <a:rPr lang="en-US"/>
              <a:t>, the cash value and expected dividends are subtracted from annual premiums to obtain a net cost per year figure</a:t>
            </a:r>
          </a:p>
          <a:p>
            <a:pPr lvl="1"/>
            <a:r>
              <a:rPr lang="en-US"/>
              <a:t>This method does not consider the time value of money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05800" y="6381750"/>
            <a:ext cx="838200" cy="476250"/>
          </a:xfrm>
          <a:prstGeom prst="rect">
            <a:avLst/>
          </a:prstGeom>
        </p:spPr>
        <p:txBody>
          <a:bodyPr/>
          <a:lstStyle/>
          <a:p>
            <a:fld id="{235B4774-7436-40B9-85CB-492899824B6C}" type="slidenum">
              <a:rPr lang="en-US"/>
              <a:pPr/>
              <a:t>40</a:t>
            </a:fld>
            <a:endParaRPr lang="en-US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Table 16-2:  Interest Rate Sensitivity of Type B Universal Life Policy Cash Values (Initial Death Benefit of $100,000) </a:t>
            </a:r>
          </a:p>
        </p:txBody>
      </p:sp>
      <p:pic>
        <p:nvPicPr>
          <p:cNvPr id="297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98475" y="2000250"/>
            <a:ext cx="8645525" cy="3516313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xmlns="" val="1263149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05800" y="6381750"/>
            <a:ext cx="838200" cy="476250"/>
          </a:xfrm>
          <a:prstGeom prst="rect">
            <a:avLst/>
          </a:prstGeom>
        </p:spPr>
        <p:txBody>
          <a:bodyPr/>
          <a:lstStyle/>
          <a:p>
            <a:fld id="{179427AC-1A5C-442C-9F81-DBAE54A6B204}" type="slidenum">
              <a:rPr lang="en-US"/>
              <a:pPr/>
              <a:t>41</a:t>
            </a:fld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Variable Life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The death benefit and cash value fluctuate with the investment performance of one or more portfolios of securities </a:t>
            </a:r>
          </a:p>
          <a:p>
            <a:pPr>
              <a:lnSpc>
                <a:spcPct val="80000"/>
              </a:lnSpc>
            </a:pPr>
            <a:r>
              <a:rPr lang="en-US" sz="2400"/>
              <a:t>Policyholders can designate the types of investments that they want supporting their policies </a:t>
            </a:r>
          </a:p>
          <a:p>
            <a:pPr>
              <a:lnSpc>
                <a:spcPct val="80000"/>
              </a:lnSpc>
            </a:pPr>
            <a:r>
              <a:rPr lang="en-US" sz="2400"/>
              <a:t>If the selected investments increase in value 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Both the face amount and the cash value of the variable life contract will also increase </a:t>
            </a:r>
          </a:p>
          <a:p>
            <a:pPr>
              <a:lnSpc>
                <a:spcPct val="80000"/>
              </a:lnSpc>
            </a:pPr>
            <a:r>
              <a:rPr lang="en-US" sz="2400"/>
              <a:t>Poor investment performance will result in decreasing coverage and cash values 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Although a minimal face amount is usually guaranteed </a:t>
            </a:r>
          </a:p>
          <a:p>
            <a:pPr>
              <a:lnSpc>
                <a:spcPct val="80000"/>
              </a:lnSpc>
            </a:pPr>
            <a:r>
              <a:rPr lang="en-US" sz="2400"/>
              <a:t>Originally designed to provide an inflation hedge for both the death protection and savings elements of the policy </a:t>
            </a:r>
          </a:p>
        </p:txBody>
      </p:sp>
    </p:spTree>
    <p:extLst>
      <p:ext uri="{BB962C8B-B14F-4D97-AF65-F5344CB8AC3E}">
        <p14:creationId xmlns:p14="http://schemas.microsoft.com/office/powerpoint/2010/main" xmlns="" val="2068330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05800" y="6381750"/>
            <a:ext cx="838200" cy="476250"/>
          </a:xfrm>
          <a:prstGeom prst="rect">
            <a:avLst/>
          </a:prstGeom>
        </p:spPr>
        <p:txBody>
          <a:bodyPr/>
          <a:lstStyle/>
          <a:p>
            <a:fld id="{D454CFEC-3105-40BC-85D1-9C9B3A47C5F3}" type="slidenum">
              <a:rPr lang="en-US"/>
              <a:pPr/>
              <a:t>42</a:t>
            </a:fld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Variable Universal Life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Combines some of the features of both universal life and variable life insurance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Referred to as flexible premium variable life </a:t>
            </a:r>
          </a:p>
          <a:p>
            <a:pPr>
              <a:lnSpc>
                <a:spcPct val="90000"/>
              </a:lnSpc>
            </a:pPr>
            <a:r>
              <a:rPr lang="en-US" sz="2400"/>
              <a:t>Contract usually is designed similarly to a universal life policy with respect to death benefits and flexible premium arrangements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A primary difference is that policyowners are given a choice of investments to be used to support the contract 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Rather than using only high-grade, short-term money market investments as in the standard universal life policy </a:t>
            </a:r>
          </a:p>
          <a:p>
            <a:pPr>
              <a:lnSpc>
                <a:spcPct val="90000"/>
              </a:lnSpc>
            </a:pPr>
            <a:r>
              <a:rPr lang="en-US" sz="2400"/>
              <a:t>Usually only the cash value of a variable universal policy varies with the performance of the underlying securities </a:t>
            </a:r>
          </a:p>
        </p:txBody>
      </p:sp>
    </p:spTree>
    <p:extLst>
      <p:ext uri="{BB962C8B-B14F-4D97-AF65-F5344CB8AC3E}">
        <p14:creationId xmlns:p14="http://schemas.microsoft.com/office/powerpoint/2010/main" xmlns="" val="1627213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05800" y="6381750"/>
            <a:ext cx="838200" cy="476250"/>
          </a:xfrm>
          <a:prstGeom prst="rect">
            <a:avLst/>
          </a:prstGeom>
        </p:spPr>
        <p:txBody>
          <a:bodyPr/>
          <a:lstStyle/>
          <a:p>
            <a:fld id="{15C8888D-E179-4983-B504-8E7F8B23964B}" type="slidenum">
              <a:rPr lang="en-US"/>
              <a:pPr/>
              <a:t>43</a:t>
            </a:fld>
            <a:endParaRPr 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Modified Life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294688" cy="4572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Can describe many different policy structures 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Usually the contract is a form of whole life insurance with premiums that are lower than usual for an initial period of time 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After that time, the premiums are somewhat higher than they otherwise would be 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Can be especially appropriate for </a:t>
            </a:r>
            <a:r>
              <a:rPr lang="en-US" sz="2400" dirty="0" err="1"/>
              <a:t>insureds</a:t>
            </a:r>
            <a:r>
              <a:rPr lang="en-US" sz="2400" dirty="0"/>
              <a:t> with limited incomes who want to own permanent life insurance they cannot currently afforded 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Convertible term insurance can meet the same need 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But many persons who plan to convert their term insurance do not actually do so because of the substantial premium increase 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An advantage of modified life is that the </a:t>
            </a:r>
            <a:r>
              <a:rPr lang="en-US" sz="2400" dirty="0" err="1"/>
              <a:t>policyowner</a:t>
            </a:r>
            <a:r>
              <a:rPr lang="en-US" sz="2400" dirty="0"/>
              <a:t> does not have to initiate any type of positive action to obtain the permanent insurance </a:t>
            </a:r>
          </a:p>
        </p:txBody>
      </p:sp>
    </p:spTree>
    <p:extLst>
      <p:ext uri="{BB962C8B-B14F-4D97-AF65-F5344CB8AC3E}">
        <p14:creationId xmlns:p14="http://schemas.microsoft.com/office/powerpoint/2010/main" xmlns="" val="709276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05800" y="6381750"/>
            <a:ext cx="838200" cy="476250"/>
          </a:xfrm>
          <a:prstGeom prst="rect">
            <a:avLst/>
          </a:prstGeom>
        </p:spPr>
        <p:txBody>
          <a:bodyPr/>
          <a:lstStyle/>
          <a:p>
            <a:fld id="{FD78E278-0396-4A22-8D66-1663A71A0497}" type="slidenum">
              <a:rPr lang="en-US"/>
              <a:pPr/>
              <a:t>44</a:t>
            </a:fld>
            <a:endParaRPr lang="en-US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Endowment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The amount of endowment insurance sold in the U.S. is now negligible </a:t>
            </a:r>
          </a:p>
          <a:p>
            <a:pPr>
              <a:lnSpc>
                <a:spcPct val="90000"/>
              </a:lnSpc>
            </a:pPr>
            <a:r>
              <a:rPr lang="en-US" sz="2400"/>
              <a:t>Provides death benefits for a specified period time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Has a cash value, and the policyowners pay the contract’s face amount at the end of the protection period if the insured is still alive </a:t>
            </a:r>
          </a:p>
          <a:p>
            <a:pPr>
              <a:lnSpc>
                <a:spcPct val="90000"/>
              </a:lnSpc>
            </a:pPr>
            <a:r>
              <a:rPr lang="en-US" sz="2400"/>
              <a:t>While the policy does provide death protection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On a relative basis it emphasizes savings to a much greater degree than any policy discussed so far </a:t>
            </a:r>
          </a:p>
          <a:p>
            <a:pPr>
              <a:lnSpc>
                <a:spcPct val="90000"/>
              </a:lnSpc>
            </a:pPr>
            <a:r>
              <a:rPr lang="en-US" sz="2400"/>
              <a:t>Most insureds now seek other alternatives because of the adverse tax treatment now accorded to endowment policies </a:t>
            </a:r>
          </a:p>
        </p:txBody>
      </p:sp>
    </p:spTree>
    <p:extLst>
      <p:ext uri="{BB962C8B-B14F-4D97-AF65-F5344CB8AC3E}">
        <p14:creationId xmlns:p14="http://schemas.microsoft.com/office/powerpoint/2010/main" xmlns="" val="368066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05800" y="6381750"/>
            <a:ext cx="838200" cy="476250"/>
          </a:xfrm>
          <a:prstGeom prst="rect">
            <a:avLst/>
          </a:prstGeom>
        </p:spPr>
        <p:txBody>
          <a:bodyPr/>
          <a:lstStyle/>
          <a:p>
            <a:fld id="{90832B69-F5AA-4A36-A75B-D254C2234038}" type="slidenum">
              <a:rPr lang="en-US"/>
              <a:pPr/>
              <a:t>45</a:t>
            </a:fld>
            <a:endParaRPr lang="en-US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Industrial Life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Known variously as industrial life, home service life, or debit insurance </a:t>
            </a:r>
          </a:p>
          <a:p>
            <a:r>
              <a:rPr lang="en-US" sz="2800"/>
              <a:t>Type of cash value life insurance that is sold in very small amounts </a:t>
            </a:r>
          </a:p>
          <a:p>
            <a:pPr lvl="1"/>
            <a:r>
              <a:rPr lang="en-US" sz="2400"/>
              <a:t>Primarily to meet burial needs of low income insureds </a:t>
            </a:r>
          </a:p>
          <a:p>
            <a:r>
              <a:rPr lang="en-US" sz="2800"/>
              <a:t>The face amount is only a few thousand dollars </a:t>
            </a:r>
          </a:p>
          <a:p>
            <a:r>
              <a:rPr lang="en-US" sz="2800"/>
              <a:t>Premiums are only a few dollars each week and are usually collected personally at the insureds’ homes </a:t>
            </a:r>
          </a:p>
        </p:txBody>
      </p:sp>
    </p:spTree>
    <p:extLst>
      <p:ext uri="{BB962C8B-B14F-4D97-AF65-F5344CB8AC3E}">
        <p14:creationId xmlns:p14="http://schemas.microsoft.com/office/powerpoint/2010/main" xmlns="" val="2509475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05800" y="6381750"/>
            <a:ext cx="838200" cy="476250"/>
          </a:xfrm>
          <a:prstGeom prst="rect">
            <a:avLst/>
          </a:prstGeom>
        </p:spPr>
        <p:txBody>
          <a:bodyPr/>
          <a:lstStyle/>
          <a:p>
            <a:fld id="{BF8A4736-E241-486D-8AD3-8AC253BD61DE}" type="slidenum">
              <a:rPr lang="en-US"/>
              <a:pPr/>
              <a:t>46</a:t>
            </a:fld>
            <a:endParaRPr lang="en-US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Industrial Life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More expensive on a relative basis than other forms of life insurance because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Of the high cost of its premium collection method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Mortality rates tend to be higher for persons who purchase this form of coverage </a:t>
            </a:r>
          </a:p>
          <a:p>
            <a:pPr>
              <a:lnSpc>
                <a:spcPct val="90000"/>
              </a:lnSpc>
            </a:pPr>
            <a:r>
              <a:rPr lang="en-US" sz="2400"/>
              <a:t>Because the face amount is so small, underwriting standards are often fairly liberal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Medical exams are rarely required </a:t>
            </a:r>
          </a:p>
          <a:p>
            <a:pPr>
              <a:lnSpc>
                <a:spcPct val="90000"/>
              </a:lnSpc>
            </a:pPr>
            <a:r>
              <a:rPr lang="en-US" sz="2400"/>
              <a:t>Those who purchase industrial life insurance would be better served by regular term or whole life insurance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The low-income status of most of these insureds makes it unlikely that they will be approached by traditional life agents </a:t>
            </a:r>
          </a:p>
        </p:txBody>
      </p:sp>
    </p:spTree>
    <p:extLst>
      <p:ext uri="{BB962C8B-B14F-4D97-AF65-F5344CB8AC3E}">
        <p14:creationId xmlns:p14="http://schemas.microsoft.com/office/powerpoint/2010/main" xmlns="" val="4140113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05800" y="6381750"/>
            <a:ext cx="838200" cy="476250"/>
          </a:xfrm>
          <a:prstGeom prst="rect">
            <a:avLst/>
          </a:prstGeom>
        </p:spPr>
        <p:txBody>
          <a:bodyPr/>
          <a:lstStyle/>
          <a:p>
            <a:fld id="{3A933F82-FAC1-4CB8-BD2E-769F4F64DC76}" type="slidenum">
              <a:rPr lang="en-US"/>
              <a:pPr/>
              <a:t>47</a:t>
            </a:fld>
            <a:endParaRPr 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Credit Life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Offered in connection with installment sales of consumer durables, such as automobiles </a:t>
            </a:r>
          </a:p>
          <a:p>
            <a:pPr>
              <a:lnSpc>
                <a:spcPct val="90000"/>
              </a:lnSpc>
            </a:pPr>
            <a:r>
              <a:rPr lang="en-US" sz="2400"/>
              <a:t>Decreasing term insurance issued without a medical examination </a:t>
            </a:r>
          </a:p>
          <a:p>
            <a:pPr>
              <a:lnSpc>
                <a:spcPct val="90000"/>
              </a:lnSpc>
            </a:pPr>
            <a:r>
              <a:rPr lang="en-US" sz="2400"/>
              <a:t>Will expire when the installment sales contract is paid off </a:t>
            </a:r>
          </a:p>
          <a:p>
            <a:pPr>
              <a:lnSpc>
                <a:spcPct val="90000"/>
              </a:lnSpc>
            </a:pPr>
            <a:r>
              <a:rPr lang="en-US" sz="2400"/>
              <a:t>Cost of protection is incorporated into the regular payment made by the purchaser </a:t>
            </a:r>
          </a:p>
          <a:p>
            <a:pPr>
              <a:lnSpc>
                <a:spcPct val="90000"/>
              </a:lnSpc>
            </a:pPr>
            <a:r>
              <a:rPr lang="en-US" sz="2400"/>
              <a:t>If the insured dies before the loan is repaid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Sufficient coverage exists to repay the balance of the debt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Protects the insured’s dependents as well as the lender </a:t>
            </a:r>
          </a:p>
        </p:txBody>
      </p:sp>
    </p:spTree>
    <p:extLst>
      <p:ext uri="{BB962C8B-B14F-4D97-AF65-F5344CB8AC3E}">
        <p14:creationId xmlns:p14="http://schemas.microsoft.com/office/powerpoint/2010/main" xmlns="" val="1904441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990600" y="3124200"/>
            <a:ext cx="6705600" cy="914400"/>
          </a:xfrm>
          <a:solidFill>
            <a:srgbClr val="00B050"/>
          </a:solidFill>
        </p:spPr>
        <p:txBody>
          <a:bodyPr anchor="ctr"/>
          <a:lstStyle/>
          <a:p>
            <a:pPr marL="0" indent="0" algn="ctr" eaLnBrk="1" hangingPunct="1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None/>
            </a:pPr>
            <a:r>
              <a:rPr lang="en-US" b="1" dirty="0" smtClean="0"/>
              <a:t>End of </a:t>
            </a:r>
            <a:r>
              <a:rPr lang="en-US" b="1" smtClean="0"/>
              <a:t>Lecture 25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59823483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sz="2800"/>
              <a:t>Exhibit 13.1  </a:t>
            </a:r>
            <a:r>
              <a:rPr lang="en-US" sz="2800" b="0"/>
              <a:t>Traditional Net Cost Method</a:t>
            </a:r>
            <a:r>
              <a:rPr lang="en-US" sz="2800"/>
              <a:t> </a:t>
            </a:r>
          </a:p>
        </p:txBody>
      </p:sp>
      <p:pic>
        <p:nvPicPr>
          <p:cNvPr id="8198" name="Picture 6" descr="ex13_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33600"/>
            <a:ext cx="6872288" cy="335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sz="2800"/>
              <a:t>Determining the Cost of Life Insurance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752600"/>
            <a:ext cx="8686800" cy="4648200"/>
          </a:xfrm>
        </p:spPr>
        <p:txBody>
          <a:bodyPr rIns="91440"/>
          <a:lstStyle/>
          <a:p>
            <a:r>
              <a:rPr lang="en-US"/>
              <a:t>The </a:t>
            </a:r>
            <a:r>
              <a:rPr lang="en-US" u="sng"/>
              <a:t>interest-adjusted cost method</a:t>
            </a:r>
            <a:r>
              <a:rPr lang="en-US"/>
              <a:t> is more accurate because it considers the time value of money</a:t>
            </a:r>
          </a:p>
          <a:p>
            <a:r>
              <a:rPr lang="en-US"/>
              <a:t>Interest-adjusted cost indices come in two forms:</a:t>
            </a:r>
          </a:p>
          <a:p>
            <a:pPr lvl="1"/>
            <a:r>
              <a:rPr lang="en-US"/>
              <a:t>The </a:t>
            </a:r>
            <a:r>
              <a:rPr lang="en-US" u="sng"/>
              <a:t>surrender cost index</a:t>
            </a:r>
            <a:r>
              <a:rPr lang="en-US"/>
              <a:t> is useful if the owner expects to surrender the policy after some time period</a:t>
            </a:r>
          </a:p>
          <a:p>
            <a:pPr lvl="1"/>
            <a:r>
              <a:rPr lang="en-US"/>
              <a:t>The </a:t>
            </a:r>
            <a:r>
              <a:rPr lang="en-US" u="sng"/>
              <a:t>net payment cost index</a:t>
            </a:r>
            <a:r>
              <a:rPr lang="en-US"/>
              <a:t> is useful if the owner expects to keep the policy in force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sz="2800"/>
              <a:t>Exhibit 13.2  </a:t>
            </a:r>
            <a:r>
              <a:rPr lang="en-US" sz="2800" b="0"/>
              <a:t>Surrender Cost Index</a:t>
            </a:r>
            <a:r>
              <a:rPr lang="en-US" sz="2800"/>
              <a:t> </a:t>
            </a:r>
          </a:p>
        </p:txBody>
      </p:sp>
      <p:pic>
        <p:nvPicPr>
          <p:cNvPr id="10246" name="Picture 6" descr="ex13_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05000"/>
            <a:ext cx="4903788" cy="404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sz="2800"/>
              <a:t>Exhibit 13.3</a:t>
            </a:r>
            <a:r>
              <a:rPr lang="en-US" sz="2800" b="0"/>
              <a:t>  Net Payment Cost Index</a:t>
            </a:r>
            <a:r>
              <a:rPr lang="en-US" sz="2800"/>
              <a:t> </a:t>
            </a:r>
          </a:p>
        </p:txBody>
      </p:sp>
      <p:pic>
        <p:nvPicPr>
          <p:cNvPr id="11270" name="Picture 6" descr="ex13_0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81200"/>
            <a:ext cx="5846763" cy="403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sz="2800"/>
              <a:t>Determining the Cost of Life Insurance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r>
              <a:rPr lang="en-US"/>
              <a:t>Interest-adjusted cost indices can be used to compare policies across insurers</a:t>
            </a:r>
          </a:p>
          <a:p>
            <a:pPr lvl="1"/>
            <a:r>
              <a:rPr lang="en-US"/>
              <a:t>There is a wide variation in costs indices across insurers – it pays to shop around!</a:t>
            </a:r>
          </a:p>
          <a:p>
            <a:pPr lvl="1"/>
            <a:r>
              <a:rPr lang="en-US"/>
              <a:t>Most consumers use premiums as a basis for comparison, but agents will supply cost indices</a:t>
            </a:r>
          </a:p>
          <a:p>
            <a:pPr lvl="2">
              <a:buFontTx/>
              <a:buNone/>
            </a:pPr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00_REJDA_6117643_11_RMI_C00">
  <a:themeElements>
    <a:clrScheme name="M00_REJDA_6117643_11_RMI_C0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00_REJDA_6117643_11_RMI_C00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M00_REJDA_6117643_11_RMI_C0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00_REJDA_6117643_11_RMI_C0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00_REJDA_6117643_11_RMI_C0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00_REJDA_6117643_11_RMI_C0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00_REJDA_6117643_11_RMI_C0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00_REJDA_6117643_11_RMI_C0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00_REJDA_6117643_11_RMI_C0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00_REJDA_6117643_11_RMI_C0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00_REJDA_6117643_11_RMI_C0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00_REJDA_6117643_11_RMI_C0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00_REJDA_6117643_11_RMI_C0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00_REJDA_6117643_11_RMI_C0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HD:Users:stephanielindsey:Documents:AW_Rejda_PPT_Alison:Rejda_Template:M00_REJDA_6117643_11_RMI_C00.pot</Template>
  <TotalTime>733</TotalTime>
  <Words>3116</Words>
  <Application>Microsoft Office PowerPoint</Application>
  <PresentationFormat>On-screen Show (4:3)</PresentationFormat>
  <Paragraphs>314</Paragraphs>
  <Slides>48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M00_REJDA_6117643_11_RMI_C00</vt:lpstr>
      <vt:lpstr>Equation</vt:lpstr>
      <vt:lpstr>Slide 1</vt:lpstr>
      <vt:lpstr>Objectives</vt:lpstr>
      <vt:lpstr>Determining the Cost of Life Insurance</vt:lpstr>
      <vt:lpstr>Determining the Cost of Life Insurance</vt:lpstr>
      <vt:lpstr>Exhibit 13.1  Traditional Net Cost Method </vt:lpstr>
      <vt:lpstr>Determining the Cost of Life Insurance</vt:lpstr>
      <vt:lpstr>Exhibit 13.2  Surrender Cost Index </vt:lpstr>
      <vt:lpstr>Exhibit 13.3  Net Payment Cost Index </vt:lpstr>
      <vt:lpstr>Determining the Cost of Life Insurance</vt:lpstr>
      <vt:lpstr>Exhibit 13.4  Whole Life Actual Historical Performance $250,000 Male Nonsmoker Preferred Class, Age 45 Policy Issued 12/31/1988. Last Day 12/31/2008.</vt:lpstr>
      <vt:lpstr>Determining the Cost of Life Insurance</vt:lpstr>
      <vt:lpstr>Rate of Return on Saving Component</vt:lpstr>
      <vt:lpstr>Exhibit 13.5  Average Annual Rates of Return for 109 Cash-Value Policies by Year of Policy</vt:lpstr>
      <vt:lpstr>Rate of Return on Saving Component</vt:lpstr>
      <vt:lpstr>Exhibit 13.6  Benchmark Prices</vt:lpstr>
      <vt:lpstr>Taxation of Life Insurance</vt:lpstr>
      <vt:lpstr>Taxation of Life Insurance</vt:lpstr>
      <vt:lpstr>Taxation of Life Insurance</vt:lpstr>
      <vt:lpstr>Exhibit 13.7  Calculating Federal Estate Taxes*</vt:lpstr>
      <vt:lpstr>Exhibit 13.8  Shopping For Life Insurance</vt:lpstr>
      <vt:lpstr>Exhibit 13.9  Rating Categories for Major Rating Agencies</vt:lpstr>
      <vt:lpstr>Types of Life Insurance </vt:lpstr>
      <vt:lpstr>Term Insurance </vt:lpstr>
      <vt:lpstr>Duration of Term Coverage </vt:lpstr>
      <vt:lpstr>Coverage Options and Guarantees </vt:lpstr>
      <vt:lpstr>Coverage Options and Guarantees</vt:lpstr>
      <vt:lpstr>Coverage Options and Guarantees</vt:lpstr>
      <vt:lpstr>Coverage Options and Guarantees</vt:lpstr>
      <vt:lpstr>Face Amount Variability </vt:lpstr>
      <vt:lpstr>Face Amount Variability</vt:lpstr>
      <vt:lpstr>Whole Life Insurance </vt:lpstr>
      <vt:lpstr>Whole Life Insurance</vt:lpstr>
      <vt:lpstr>Whole Life Insurance</vt:lpstr>
      <vt:lpstr>Whole Life Insurance</vt:lpstr>
      <vt:lpstr>Universal Life Insurance </vt:lpstr>
      <vt:lpstr>Universal Life Insurance</vt:lpstr>
      <vt:lpstr>Universal Life Insurance</vt:lpstr>
      <vt:lpstr>Table 16-1:  Illustration of Type B Universal Life Insurance Policy Structure (Male, age 25)</vt:lpstr>
      <vt:lpstr>Universal Life Insurance</vt:lpstr>
      <vt:lpstr>Table 16-2:  Interest Rate Sensitivity of Type B Universal Life Policy Cash Values (Initial Death Benefit of $100,000) </vt:lpstr>
      <vt:lpstr>Variable Life </vt:lpstr>
      <vt:lpstr>Variable Universal Life </vt:lpstr>
      <vt:lpstr>Modified Life </vt:lpstr>
      <vt:lpstr>Endowment </vt:lpstr>
      <vt:lpstr>Industrial Life </vt:lpstr>
      <vt:lpstr>Industrial Life</vt:lpstr>
      <vt:lpstr>Credit Life </vt:lpstr>
      <vt:lpstr>Slide 48</vt:lpstr>
    </vt:vector>
  </TitlesOfParts>
  <Manager/>
  <Company>Copyright © 2011 Pearson Prentice Hall. All rights reserved.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13</dc:title>
  <dc:subject>Buying Life Insurance</dc:subject>
  <dc:creator>George E. Rejda</dc:creator>
  <cp:keywords/>
  <dc:description/>
  <cp:lastModifiedBy>Administrator</cp:lastModifiedBy>
  <cp:revision>104</cp:revision>
  <dcterms:created xsi:type="dcterms:W3CDTF">2004-08-04T08:00:35Z</dcterms:created>
  <dcterms:modified xsi:type="dcterms:W3CDTF">2014-06-21T09:29:41Z</dcterms:modified>
  <cp:category/>
</cp:coreProperties>
</file>