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8" r:id="rId1"/>
  </p:sldMasterIdLst>
  <p:notesMasterIdLst>
    <p:notesMasterId r:id="rId50"/>
  </p:notesMasterIdLst>
  <p:sldIdLst>
    <p:sldId id="508" r:id="rId2"/>
    <p:sldId id="417" r:id="rId3"/>
    <p:sldId id="442" r:id="rId4"/>
    <p:sldId id="414" r:id="rId5"/>
    <p:sldId id="415" r:id="rId6"/>
    <p:sldId id="420" r:id="rId7"/>
    <p:sldId id="419" r:id="rId8"/>
    <p:sldId id="421" r:id="rId9"/>
    <p:sldId id="443" r:id="rId10"/>
    <p:sldId id="422" r:id="rId11"/>
    <p:sldId id="423" r:id="rId12"/>
    <p:sldId id="424" r:id="rId13"/>
    <p:sldId id="425" r:id="rId14"/>
    <p:sldId id="426" r:id="rId15"/>
    <p:sldId id="427" r:id="rId16"/>
    <p:sldId id="428" r:id="rId17"/>
    <p:sldId id="416" r:id="rId18"/>
    <p:sldId id="429" r:id="rId19"/>
    <p:sldId id="431" r:id="rId20"/>
    <p:sldId id="430" r:id="rId21"/>
    <p:sldId id="432" r:id="rId22"/>
    <p:sldId id="433" r:id="rId23"/>
    <p:sldId id="434" r:id="rId24"/>
    <p:sldId id="444" r:id="rId25"/>
    <p:sldId id="377" r:id="rId26"/>
    <p:sldId id="445" r:id="rId27"/>
    <p:sldId id="378" r:id="rId28"/>
    <p:sldId id="413" r:id="rId29"/>
    <p:sldId id="418" r:id="rId30"/>
    <p:sldId id="446" r:id="rId31"/>
    <p:sldId id="437" r:id="rId32"/>
    <p:sldId id="438" r:id="rId33"/>
    <p:sldId id="439" r:id="rId34"/>
    <p:sldId id="440" r:id="rId35"/>
    <p:sldId id="441" r:id="rId36"/>
    <p:sldId id="451" r:id="rId37"/>
    <p:sldId id="452" r:id="rId38"/>
    <p:sldId id="453" r:id="rId39"/>
    <p:sldId id="454" r:id="rId40"/>
    <p:sldId id="455" r:id="rId41"/>
    <p:sldId id="456" r:id="rId42"/>
    <p:sldId id="457" r:id="rId43"/>
    <p:sldId id="458" r:id="rId44"/>
    <p:sldId id="459" r:id="rId45"/>
    <p:sldId id="460" r:id="rId46"/>
    <p:sldId id="461" r:id="rId47"/>
    <p:sldId id="462" r:id="rId48"/>
    <p:sldId id="510" r:id="rId4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6DAA5"/>
    <a:srgbClr val="780F24"/>
    <a:srgbClr val="FAF199"/>
    <a:srgbClr val="00997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30" autoAdjust="0"/>
    <p:restoredTop sz="90929"/>
  </p:normalViewPr>
  <p:slideViewPr>
    <p:cSldViewPr>
      <p:cViewPr varScale="1">
        <p:scale>
          <a:sx n="63" d="100"/>
          <a:sy n="63" d="100"/>
        </p:scale>
        <p:origin x="-17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12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F37BB15-488E-420A-A6C8-C25D1023C8AE}" type="slidenum">
              <a:rPr lang="en-US"/>
              <a:pPr>
                <a:defRPr/>
              </a:pPr>
              <a:t>‹#›</a:t>
            </a:fld>
            <a:endParaRPr lang="en-US"/>
          </a:p>
        </p:txBody>
      </p:sp>
    </p:spTree>
    <p:extLst>
      <p:ext uri="{BB962C8B-B14F-4D97-AF65-F5344CB8AC3E}">
        <p14:creationId xmlns:p14="http://schemas.microsoft.com/office/powerpoint/2010/main" xmlns="" val="636101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7010DE3-DD75-4C9F-825F-3C19562B1C26}" type="slidenum">
              <a:rPr lang="en-US" sz="1200"/>
              <a:pPr/>
              <a:t>1</a:t>
            </a:fld>
            <a:endParaRPr 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2859700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162B8C7-3529-4ECD-8561-DB43C0FA2D46}" type="slidenum">
              <a:rPr lang="en-US" sz="1200"/>
              <a:pPr/>
              <a:t>10</a:t>
            </a:fld>
            <a:endParaRPr lang="en-US" sz="1200"/>
          </a:p>
        </p:txBody>
      </p:sp>
    </p:spTree>
    <p:extLst>
      <p:ext uri="{BB962C8B-B14F-4D97-AF65-F5344CB8AC3E}">
        <p14:creationId xmlns:p14="http://schemas.microsoft.com/office/powerpoint/2010/main" xmlns="" val="2265972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32E97E1-0CEC-4B76-ABA1-4006CE09FCC6}" type="slidenum">
              <a:rPr lang="en-US" sz="1200"/>
              <a:pPr/>
              <a:t>11</a:t>
            </a:fld>
            <a:endParaRPr lang="en-US" sz="1200"/>
          </a:p>
        </p:txBody>
      </p:sp>
    </p:spTree>
    <p:extLst>
      <p:ext uri="{BB962C8B-B14F-4D97-AF65-F5344CB8AC3E}">
        <p14:creationId xmlns:p14="http://schemas.microsoft.com/office/powerpoint/2010/main" xmlns="" val="3624267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E240988-D9F8-4AF2-9433-64B973BA0EC0}" type="slidenum">
              <a:rPr lang="en-US" sz="1200"/>
              <a:pPr/>
              <a:t>12</a:t>
            </a:fld>
            <a:endParaRPr lang="en-US" sz="1200"/>
          </a:p>
        </p:txBody>
      </p:sp>
    </p:spTree>
    <p:extLst>
      <p:ext uri="{BB962C8B-B14F-4D97-AF65-F5344CB8AC3E}">
        <p14:creationId xmlns:p14="http://schemas.microsoft.com/office/powerpoint/2010/main" xmlns="" val="1853939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12B039D-E911-4C37-B040-AD3FBF94B86F}" type="slidenum">
              <a:rPr lang="en-US" sz="1200"/>
              <a:pPr/>
              <a:t>13</a:t>
            </a:fld>
            <a:endParaRPr lang="en-US" sz="1200"/>
          </a:p>
        </p:txBody>
      </p:sp>
    </p:spTree>
    <p:extLst>
      <p:ext uri="{BB962C8B-B14F-4D97-AF65-F5344CB8AC3E}">
        <p14:creationId xmlns:p14="http://schemas.microsoft.com/office/powerpoint/2010/main" xmlns="" val="16717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CCDF8D3-69CD-48E2-9830-FFAA6AEC4E1E}" type="slidenum">
              <a:rPr lang="en-US" sz="1200"/>
              <a:pPr/>
              <a:t>14</a:t>
            </a:fld>
            <a:endParaRPr lang="en-US" sz="1200"/>
          </a:p>
        </p:txBody>
      </p:sp>
    </p:spTree>
    <p:extLst>
      <p:ext uri="{BB962C8B-B14F-4D97-AF65-F5344CB8AC3E}">
        <p14:creationId xmlns:p14="http://schemas.microsoft.com/office/powerpoint/2010/main" xmlns="" val="2758902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00CC72F-79FE-479E-9999-CD7F70B45A7A}" type="slidenum">
              <a:rPr lang="en-US" sz="1200"/>
              <a:pPr/>
              <a:t>15</a:t>
            </a:fld>
            <a:endParaRPr lang="en-US" sz="1200"/>
          </a:p>
        </p:txBody>
      </p:sp>
    </p:spTree>
    <p:extLst>
      <p:ext uri="{BB962C8B-B14F-4D97-AF65-F5344CB8AC3E}">
        <p14:creationId xmlns:p14="http://schemas.microsoft.com/office/powerpoint/2010/main" xmlns="" val="2040974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ED8B932-A76C-4D8A-8C2E-AFDAE6E4BE0D}" type="slidenum">
              <a:rPr lang="en-US" sz="1200"/>
              <a:pPr/>
              <a:t>16</a:t>
            </a:fld>
            <a:endParaRPr lang="en-US" sz="1200"/>
          </a:p>
        </p:txBody>
      </p:sp>
    </p:spTree>
    <p:extLst>
      <p:ext uri="{BB962C8B-B14F-4D97-AF65-F5344CB8AC3E}">
        <p14:creationId xmlns:p14="http://schemas.microsoft.com/office/powerpoint/2010/main" xmlns="" val="2222256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B482BC1-EF1E-4C05-8262-DB8CE09E2D4C}" type="slidenum">
              <a:rPr lang="en-US" sz="1200"/>
              <a:pPr/>
              <a:t>17</a:t>
            </a:fld>
            <a:endParaRPr lang="en-US" sz="1200"/>
          </a:p>
        </p:txBody>
      </p:sp>
      <p:sp>
        <p:nvSpPr>
          <p:cNvPr id="4813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48132"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48133" name="Rectangle 4"/>
          <p:cNvSpPr>
            <a:spLocks noGrp="1" noRot="1" noChangeAspect="1" noChangeArrowheads="1" noTextEdit="1"/>
          </p:cNvSpPr>
          <p:nvPr>
            <p:ph type="sldImg"/>
          </p:nvPr>
        </p:nvSpPr>
        <p:spPr>
          <a:solidFill>
            <a:srgbClr val="FFFFFF"/>
          </a:solidFill>
          <a:ln w="12700" cap="flat"/>
        </p:spPr>
      </p:sp>
      <p:sp>
        <p:nvSpPr>
          <p:cNvPr id="48134"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975770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A999522-0C18-4AC4-ACF8-1E0564B71649}" type="slidenum">
              <a:rPr lang="en-US" sz="1200"/>
              <a:pPr/>
              <a:t>18</a:t>
            </a:fld>
            <a:endParaRPr lang="en-US" sz="1200"/>
          </a:p>
        </p:txBody>
      </p:sp>
    </p:spTree>
    <p:extLst>
      <p:ext uri="{BB962C8B-B14F-4D97-AF65-F5344CB8AC3E}">
        <p14:creationId xmlns:p14="http://schemas.microsoft.com/office/powerpoint/2010/main" xmlns="" val="3965955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6CFC4C5-5FE4-4E5F-94A3-21008305F0CC}" type="slidenum">
              <a:rPr lang="en-US" sz="1200"/>
              <a:pPr/>
              <a:t>19</a:t>
            </a:fld>
            <a:endParaRPr lang="en-US" sz="1200"/>
          </a:p>
        </p:txBody>
      </p:sp>
    </p:spTree>
    <p:extLst>
      <p:ext uri="{BB962C8B-B14F-4D97-AF65-F5344CB8AC3E}">
        <p14:creationId xmlns:p14="http://schemas.microsoft.com/office/powerpoint/2010/main" xmlns="" val="30715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077A2E4-2562-45C5-B9E9-922ECA21B46F}" type="slidenum">
              <a:rPr lang="en-US" sz="1200"/>
              <a:pPr/>
              <a:t>2</a:t>
            </a:fld>
            <a:endParaRPr lang="en-US" sz="1200"/>
          </a:p>
        </p:txBody>
      </p:sp>
    </p:spTree>
    <p:extLst>
      <p:ext uri="{BB962C8B-B14F-4D97-AF65-F5344CB8AC3E}">
        <p14:creationId xmlns:p14="http://schemas.microsoft.com/office/powerpoint/2010/main" xmlns="" val="1856839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45AC2EC-F7B3-4FE4-9F8A-2376AD5A78C2}" type="slidenum">
              <a:rPr lang="en-US" sz="1200"/>
              <a:pPr/>
              <a:t>20</a:t>
            </a:fld>
            <a:endParaRPr lang="en-US" sz="1200"/>
          </a:p>
        </p:txBody>
      </p:sp>
    </p:spTree>
    <p:extLst>
      <p:ext uri="{BB962C8B-B14F-4D97-AF65-F5344CB8AC3E}">
        <p14:creationId xmlns:p14="http://schemas.microsoft.com/office/powerpoint/2010/main" xmlns="" val="15382064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218107E-6665-418F-8914-CF66006B38FF}" type="slidenum">
              <a:rPr lang="en-US" sz="1200"/>
              <a:pPr/>
              <a:t>21</a:t>
            </a:fld>
            <a:endParaRPr lang="en-US" sz="1200"/>
          </a:p>
        </p:txBody>
      </p:sp>
    </p:spTree>
    <p:extLst>
      <p:ext uri="{BB962C8B-B14F-4D97-AF65-F5344CB8AC3E}">
        <p14:creationId xmlns:p14="http://schemas.microsoft.com/office/powerpoint/2010/main" xmlns="" val="1592524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717B5F9-8419-419B-AC02-C9B137F6EA9C}" type="slidenum">
              <a:rPr lang="en-US" sz="1200"/>
              <a:pPr/>
              <a:t>22</a:t>
            </a:fld>
            <a:endParaRPr lang="en-US" sz="1200"/>
          </a:p>
        </p:txBody>
      </p:sp>
    </p:spTree>
    <p:extLst>
      <p:ext uri="{BB962C8B-B14F-4D97-AF65-F5344CB8AC3E}">
        <p14:creationId xmlns:p14="http://schemas.microsoft.com/office/powerpoint/2010/main" xmlns="" val="3627762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73C1117-1F7F-457D-9F53-5F8AFC0263AB}" type="slidenum">
              <a:rPr lang="en-US" sz="1200"/>
              <a:pPr/>
              <a:t>23</a:t>
            </a:fld>
            <a:endParaRPr lang="en-US" sz="1200"/>
          </a:p>
        </p:txBody>
      </p:sp>
    </p:spTree>
    <p:extLst>
      <p:ext uri="{BB962C8B-B14F-4D97-AF65-F5344CB8AC3E}">
        <p14:creationId xmlns:p14="http://schemas.microsoft.com/office/powerpoint/2010/main" xmlns="" val="3241558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FF5B0C9-F58F-421C-AEBC-41F2CD8981DA}" type="slidenum">
              <a:rPr lang="en-US" sz="1200"/>
              <a:pPr/>
              <a:t>24</a:t>
            </a:fld>
            <a:endParaRPr lang="en-US" sz="1200"/>
          </a:p>
        </p:txBody>
      </p:sp>
    </p:spTree>
    <p:extLst>
      <p:ext uri="{BB962C8B-B14F-4D97-AF65-F5344CB8AC3E}">
        <p14:creationId xmlns:p14="http://schemas.microsoft.com/office/powerpoint/2010/main" xmlns="" val="3257578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E51E72E-DDAD-412B-9F97-1418749D4682}" type="slidenum">
              <a:rPr lang="en-US" sz="1200"/>
              <a:pPr/>
              <a:t>25</a:t>
            </a:fld>
            <a:endParaRPr lang="en-US" sz="1200"/>
          </a:p>
        </p:txBody>
      </p:sp>
    </p:spTree>
    <p:extLst>
      <p:ext uri="{BB962C8B-B14F-4D97-AF65-F5344CB8AC3E}">
        <p14:creationId xmlns:p14="http://schemas.microsoft.com/office/powerpoint/2010/main" xmlns="" val="12065551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66564"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53F8DD44-0717-4403-A03F-555B5B7AF8E1}" type="slidenum">
              <a:rPr lang="en-US" sz="1200"/>
              <a:pPr algn="r"/>
              <a:t>26</a:t>
            </a:fld>
            <a:endParaRPr lang="en-US" sz="1200"/>
          </a:p>
        </p:txBody>
      </p:sp>
    </p:spTree>
    <p:extLst>
      <p:ext uri="{BB962C8B-B14F-4D97-AF65-F5344CB8AC3E}">
        <p14:creationId xmlns:p14="http://schemas.microsoft.com/office/powerpoint/2010/main" xmlns="" val="2891163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D8663C7-D1DC-45B0-87D3-EF863F26A611}" type="slidenum">
              <a:rPr lang="en-US" sz="1200"/>
              <a:pPr/>
              <a:t>27</a:t>
            </a:fld>
            <a:endParaRPr lang="en-US" sz="1200"/>
          </a:p>
        </p:txBody>
      </p:sp>
    </p:spTree>
    <p:extLst>
      <p:ext uri="{BB962C8B-B14F-4D97-AF65-F5344CB8AC3E}">
        <p14:creationId xmlns:p14="http://schemas.microsoft.com/office/powerpoint/2010/main" xmlns="" val="3159876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01C4897-3BBB-46D3-B50E-4C17E3FA8B1A}" type="slidenum">
              <a:rPr lang="en-US" sz="1200"/>
              <a:pPr/>
              <a:t>28</a:t>
            </a:fld>
            <a:endParaRPr lang="en-US" sz="1200"/>
          </a:p>
        </p:txBody>
      </p:sp>
    </p:spTree>
    <p:extLst>
      <p:ext uri="{BB962C8B-B14F-4D97-AF65-F5344CB8AC3E}">
        <p14:creationId xmlns:p14="http://schemas.microsoft.com/office/powerpoint/2010/main" xmlns="" val="8736886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2514CC0-0629-4508-B817-3A58C965E9C6}" type="slidenum">
              <a:rPr lang="en-US" sz="1200"/>
              <a:pPr/>
              <a:t>29</a:t>
            </a:fld>
            <a:endParaRPr lang="en-US" sz="1200"/>
          </a:p>
        </p:txBody>
      </p:sp>
    </p:spTree>
    <p:extLst>
      <p:ext uri="{BB962C8B-B14F-4D97-AF65-F5344CB8AC3E}">
        <p14:creationId xmlns:p14="http://schemas.microsoft.com/office/powerpoint/2010/main" xmlns="" val="1224542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BEEC201-0A73-4215-A81E-82CE74F56ADE}" type="slidenum">
              <a:rPr lang="en-US" sz="1200"/>
              <a:pPr/>
              <a:t>3</a:t>
            </a:fld>
            <a:endParaRPr lang="en-US" sz="1200"/>
          </a:p>
        </p:txBody>
      </p:sp>
    </p:spTree>
    <p:extLst>
      <p:ext uri="{BB962C8B-B14F-4D97-AF65-F5344CB8AC3E}">
        <p14:creationId xmlns:p14="http://schemas.microsoft.com/office/powerpoint/2010/main" xmlns="" val="42906852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74756"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r"/>
            <a:fld id="{110BEDC4-F2C4-446F-BACF-F124F5AD8891}" type="slidenum">
              <a:rPr lang="en-US" sz="1200"/>
              <a:pPr algn="r"/>
              <a:t>30</a:t>
            </a:fld>
            <a:endParaRPr lang="en-US" sz="1200"/>
          </a:p>
        </p:txBody>
      </p:sp>
    </p:spTree>
    <p:extLst>
      <p:ext uri="{BB962C8B-B14F-4D97-AF65-F5344CB8AC3E}">
        <p14:creationId xmlns:p14="http://schemas.microsoft.com/office/powerpoint/2010/main" xmlns="" val="3132759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91A1854-82E0-4A0D-AEBF-39F135869146}" type="slidenum">
              <a:rPr lang="en-US" sz="1200"/>
              <a:pPr/>
              <a:t>31</a:t>
            </a:fld>
            <a:endParaRPr lang="en-US" sz="1200"/>
          </a:p>
        </p:txBody>
      </p:sp>
    </p:spTree>
    <p:extLst>
      <p:ext uri="{BB962C8B-B14F-4D97-AF65-F5344CB8AC3E}">
        <p14:creationId xmlns:p14="http://schemas.microsoft.com/office/powerpoint/2010/main" xmlns="" val="470474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05B0FE5-B13D-4B20-9950-8171C34AD5D6}" type="slidenum">
              <a:rPr lang="en-US" sz="1200"/>
              <a:pPr/>
              <a:t>32</a:t>
            </a:fld>
            <a:endParaRPr lang="en-US" sz="1200"/>
          </a:p>
        </p:txBody>
      </p:sp>
    </p:spTree>
    <p:extLst>
      <p:ext uri="{BB962C8B-B14F-4D97-AF65-F5344CB8AC3E}">
        <p14:creationId xmlns:p14="http://schemas.microsoft.com/office/powerpoint/2010/main" xmlns="" val="27412477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3269DF2-5BE3-4B5C-82AE-5731DF629BCD}" type="slidenum">
              <a:rPr lang="en-US" sz="1200"/>
              <a:pPr/>
              <a:t>33</a:t>
            </a:fld>
            <a:endParaRPr lang="en-US" sz="1200"/>
          </a:p>
        </p:txBody>
      </p:sp>
    </p:spTree>
    <p:extLst>
      <p:ext uri="{BB962C8B-B14F-4D97-AF65-F5344CB8AC3E}">
        <p14:creationId xmlns:p14="http://schemas.microsoft.com/office/powerpoint/2010/main" xmlns="" val="30369935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50EF7E6-19CF-42C5-99B0-1386DCA209B5}" type="slidenum">
              <a:rPr lang="en-US" sz="1200"/>
              <a:pPr/>
              <a:t>34</a:t>
            </a:fld>
            <a:endParaRPr lang="en-US" sz="1200"/>
          </a:p>
        </p:txBody>
      </p:sp>
    </p:spTree>
    <p:extLst>
      <p:ext uri="{BB962C8B-B14F-4D97-AF65-F5344CB8AC3E}">
        <p14:creationId xmlns:p14="http://schemas.microsoft.com/office/powerpoint/2010/main" xmlns="" val="2980195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54B9024B-91F4-4F60-8A20-5BD6ECD0C43B}" type="slidenum">
              <a:rPr lang="en-US" sz="1200"/>
              <a:pPr/>
              <a:t>35</a:t>
            </a:fld>
            <a:endParaRPr lang="en-US" sz="1200"/>
          </a:p>
        </p:txBody>
      </p:sp>
    </p:spTree>
    <p:extLst>
      <p:ext uri="{BB962C8B-B14F-4D97-AF65-F5344CB8AC3E}">
        <p14:creationId xmlns:p14="http://schemas.microsoft.com/office/powerpoint/2010/main" xmlns="" val="30418120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FF256F0-E574-4E91-A0BA-D20646185199}" type="slidenum">
              <a:rPr lang="en-US" sz="1200"/>
              <a:pPr/>
              <a:t>48</a:t>
            </a:fld>
            <a:endParaRPr lang="en-US" sz="120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366747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6E5138B-E89B-4DDC-898E-B5D389F26247}" type="slidenum">
              <a:rPr lang="en-US" sz="1200"/>
              <a:pPr/>
              <a:t>4</a:t>
            </a:fld>
            <a:endParaRPr lang="en-US" sz="1200"/>
          </a:p>
        </p:txBody>
      </p:sp>
      <p:sp>
        <p:nvSpPr>
          <p:cNvPr id="2150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21508"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21509" name="Rectangle 4"/>
          <p:cNvSpPr>
            <a:spLocks noGrp="1" noRot="1" noChangeAspect="1" noChangeArrowheads="1" noTextEdit="1"/>
          </p:cNvSpPr>
          <p:nvPr>
            <p:ph type="sldImg"/>
          </p:nvPr>
        </p:nvSpPr>
        <p:spPr>
          <a:solidFill>
            <a:srgbClr val="FFFFFF"/>
          </a:solidFill>
          <a:ln w="12700" cap="flat"/>
        </p:spPr>
      </p:sp>
      <p:sp>
        <p:nvSpPr>
          <p:cNvPr id="21510"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461589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485252F-E6BA-48B8-B8C0-3995B61FF79B}" type="slidenum">
              <a:rPr lang="en-US" sz="1200"/>
              <a:pPr/>
              <a:t>5</a:t>
            </a:fld>
            <a:endParaRPr lang="en-US" sz="1200"/>
          </a:p>
        </p:txBody>
      </p:sp>
      <p:sp>
        <p:nvSpPr>
          <p:cNvPr id="2355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23556" name="Rectangle 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sz="1200">
                <a:latin typeface="Times New Roman" panose="02020603050405020304" pitchFamily="18" charset="0"/>
              </a:rPr>
              <a:t>Transparency Master 1.2</a:t>
            </a:r>
          </a:p>
        </p:txBody>
      </p:sp>
      <p:sp>
        <p:nvSpPr>
          <p:cNvPr id="23557" name="Rectangle 4"/>
          <p:cNvSpPr>
            <a:spLocks noGrp="1" noRot="1" noChangeAspect="1" noChangeArrowheads="1" noTextEdit="1"/>
          </p:cNvSpPr>
          <p:nvPr>
            <p:ph type="sldImg"/>
          </p:nvPr>
        </p:nvSpPr>
        <p:spPr>
          <a:solidFill>
            <a:srgbClr val="FFFFFF"/>
          </a:solidFill>
          <a:ln w="12700" cap="flat"/>
        </p:spPr>
      </p:sp>
      <p:sp>
        <p:nvSpPr>
          <p:cNvPr id="23558" name="Rectangle 5"/>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lstStyle/>
          <a:p>
            <a:pPr eaLnBrk="1" hangingPunct="1"/>
            <a:endParaRPr lang="en-US" smtClean="0">
              <a:latin typeface="Times" panose="02020603050405020304" pitchFamily="18" charset="0"/>
            </a:endParaRPr>
          </a:p>
        </p:txBody>
      </p:sp>
    </p:spTree>
    <p:extLst>
      <p:ext uri="{BB962C8B-B14F-4D97-AF65-F5344CB8AC3E}">
        <p14:creationId xmlns:p14="http://schemas.microsoft.com/office/powerpoint/2010/main" xmlns="" val="1499293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6CFC9E5-1B8E-4BD5-870F-EEFCAA61C6D9}" type="slidenum">
              <a:rPr lang="en-US" sz="1200"/>
              <a:pPr/>
              <a:t>6</a:t>
            </a:fld>
            <a:endParaRPr lang="en-US" sz="1200"/>
          </a:p>
        </p:txBody>
      </p:sp>
    </p:spTree>
    <p:extLst>
      <p:ext uri="{BB962C8B-B14F-4D97-AF65-F5344CB8AC3E}">
        <p14:creationId xmlns:p14="http://schemas.microsoft.com/office/powerpoint/2010/main" xmlns="" val="3451002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5CB63C9-FD2B-4268-ABEE-774DFC8F3C8A}" type="slidenum">
              <a:rPr lang="en-US" sz="1200"/>
              <a:pPr/>
              <a:t>7</a:t>
            </a:fld>
            <a:endParaRPr lang="en-US" sz="1200"/>
          </a:p>
        </p:txBody>
      </p:sp>
    </p:spTree>
    <p:extLst>
      <p:ext uri="{BB962C8B-B14F-4D97-AF65-F5344CB8AC3E}">
        <p14:creationId xmlns:p14="http://schemas.microsoft.com/office/powerpoint/2010/main" xmlns="" val="1670503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10AF714-B0C2-4325-A6FE-FF819CA76ABF}" type="slidenum">
              <a:rPr lang="en-US" sz="1200"/>
              <a:pPr/>
              <a:t>8</a:t>
            </a:fld>
            <a:endParaRPr lang="en-US" sz="1200"/>
          </a:p>
        </p:txBody>
      </p:sp>
    </p:spTree>
    <p:extLst>
      <p:ext uri="{BB962C8B-B14F-4D97-AF65-F5344CB8AC3E}">
        <p14:creationId xmlns:p14="http://schemas.microsoft.com/office/powerpoint/2010/main" xmlns="" val="2377966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anose="02020603050405020304" pitchFamily="18"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039DFFF-10D1-4CF2-91FE-FAAB40FECC02}" type="slidenum">
              <a:rPr lang="en-US" sz="1200"/>
              <a:pPr/>
              <a:t>9</a:t>
            </a:fld>
            <a:endParaRPr lang="en-US" sz="1200"/>
          </a:p>
        </p:txBody>
      </p:sp>
    </p:spTree>
    <p:extLst>
      <p:ext uri="{BB962C8B-B14F-4D97-AF65-F5344CB8AC3E}">
        <p14:creationId xmlns:p14="http://schemas.microsoft.com/office/powerpoint/2010/main" xmlns="" val="3718019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6240463"/>
            <a:ext cx="5638800" cy="457200"/>
          </a:xfrm>
          <a:prstGeom prst="rect">
            <a:avLst/>
          </a:prstGeom>
          <a:noFill/>
          <a:ln w="9525">
            <a:noFill/>
            <a:miter lim="800000"/>
            <a:headEnd/>
            <a:tailEnd/>
          </a:ln>
          <a:effec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defRPr/>
            </a:pPr>
            <a:r>
              <a:rPr lang="en-US" sz="800" smtClean="0">
                <a:latin typeface="Arial" panose="020B0604020202020204" pitchFamily="34" charset="0"/>
              </a:rPr>
              <a:t>Copyright © 2011 Pearson Prentice Hall. All rights reserved.</a:t>
            </a:r>
          </a:p>
        </p:txBody>
      </p:sp>
      <p:pic>
        <p:nvPicPr>
          <p:cNvPr id="3" name="Picture 9" descr="pearson_brand_logo_aug2008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62663"/>
            <a:ext cx="823913" cy="58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Rejda-013611702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533400"/>
            <a:ext cx="4479925"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9450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57630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575146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3360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xmlns="" val="56910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27550" y="1600200"/>
            <a:ext cx="4071938"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46025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71053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9546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50597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57454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xmlns="" val="4044686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3213"/>
            <a:ext cx="8610600" cy="992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00200"/>
            <a:ext cx="8294688" cy="457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CC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11"/>
          <p:cNvSpPr>
            <a:spLocks noChangeArrowheads="1"/>
          </p:cNvSpPr>
          <p:nvPr/>
        </p:nvSpPr>
        <p:spPr bwMode="auto">
          <a:xfrm flipH="1">
            <a:off x="8229600" y="6172200"/>
            <a:ext cx="914400" cy="685800"/>
          </a:xfrm>
          <a:prstGeom prst="rect">
            <a:avLst/>
          </a:prstGeom>
          <a:solidFill>
            <a:srgbClr val="FFF5B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atin typeface="Tahoma" panose="020B0604030504040204" pitchFamily="34" charset="0"/>
            </a:endParaRPr>
          </a:p>
        </p:txBody>
      </p:sp>
      <p:sp>
        <p:nvSpPr>
          <p:cNvPr id="1029" name="Rectangle 5"/>
          <p:cNvSpPr>
            <a:spLocks noChangeArrowheads="1"/>
          </p:cNvSpPr>
          <p:nvPr/>
        </p:nvSpPr>
        <p:spPr bwMode="auto">
          <a:xfrm>
            <a:off x="0" y="0"/>
            <a:ext cx="9144000" cy="228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030" name="Rectangle 6"/>
          <p:cNvSpPr>
            <a:spLocks noChangeArrowheads="1"/>
          </p:cNvSpPr>
          <p:nvPr/>
        </p:nvSpPr>
        <p:spPr bwMode="auto">
          <a:xfrm>
            <a:off x="8991600" y="0"/>
            <a:ext cx="152400" cy="6705600"/>
          </a:xfrm>
          <a:prstGeom prst="rect">
            <a:avLst/>
          </a:prstGeom>
          <a:solidFill>
            <a:srgbClr val="FFF5B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p>
        </p:txBody>
      </p:sp>
      <p:sp>
        <p:nvSpPr>
          <p:cNvPr id="12" name="Rectangle 11"/>
          <p:cNvSpPr/>
          <p:nvPr/>
        </p:nvSpPr>
        <p:spPr>
          <a:xfrm>
            <a:off x="303213" y="6459538"/>
            <a:ext cx="4572000" cy="244475"/>
          </a:xfrm>
          <a:prstGeom prst="rect">
            <a:avLst/>
          </a:prstGeom>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defRPr/>
            </a:pPr>
            <a:r>
              <a:rPr lang="en-US" sz="1000" smtClean="0">
                <a:solidFill>
                  <a:srgbClr val="1C1C1C"/>
                </a:solidFill>
                <a:latin typeface="Arial" panose="020B0604020202020204" pitchFamily="34" charset="0"/>
              </a:rPr>
              <a:t>Copyright © 2011 Pearson Prentice Hall. All rights reserved.</a:t>
            </a:r>
          </a:p>
        </p:txBody>
      </p:sp>
      <p:sp>
        <p:nvSpPr>
          <p:cNvPr id="1032" name="Text Box 8"/>
          <p:cNvSpPr txBox="1">
            <a:spLocks noChangeArrowheads="1"/>
          </p:cNvSpPr>
          <p:nvPr/>
        </p:nvSpPr>
        <p:spPr bwMode="auto">
          <a:xfrm>
            <a:off x="8305800" y="6324600"/>
            <a:ext cx="8382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US" sz="1400" b="1">
                <a:latin typeface="Tahoma" panose="020B0604030504040204" pitchFamily="34" charset="0"/>
              </a:rPr>
              <a:t>16-</a:t>
            </a:r>
            <a:fld id="{A3022A82-7A13-41B3-9F2E-F8F4FA984554}" type="slidenum">
              <a:rPr lang="en-US" sz="1400" b="1">
                <a:latin typeface="Tahoma" panose="020B0604030504040204" pitchFamily="34" charset="0"/>
              </a:rPr>
              <a:pPr eaLnBrk="1" hangingPunct="1"/>
              <a:t>‹#›</a:t>
            </a:fld>
            <a:endParaRPr lang="en-US" sz="1800">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0" fontAlgn="base" hangingPunct="0">
        <a:spcBef>
          <a:spcPct val="0"/>
        </a:spcBef>
        <a:spcAft>
          <a:spcPct val="0"/>
        </a:spcAft>
        <a:defRPr sz="3200" b="1" kern="1200">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Verdana" panose="020B0604030504040204" pitchFamily="34" charset="0"/>
        </a:defRPr>
      </a:lvl2pPr>
      <a:lvl3pPr algn="l" rtl="0" eaLnBrk="0" fontAlgn="base" hangingPunct="0">
        <a:spcBef>
          <a:spcPct val="0"/>
        </a:spcBef>
        <a:spcAft>
          <a:spcPct val="0"/>
        </a:spcAft>
        <a:defRPr sz="3200" b="1">
          <a:solidFill>
            <a:schemeClr val="tx1"/>
          </a:solidFill>
          <a:latin typeface="Verdana" panose="020B0604030504040204" pitchFamily="34" charset="0"/>
        </a:defRPr>
      </a:lvl3pPr>
      <a:lvl4pPr algn="l" rtl="0" eaLnBrk="0" fontAlgn="base" hangingPunct="0">
        <a:spcBef>
          <a:spcPct val="0"/>
        </a:spcBef>
        <a:spcAft>
          <a:spcPct val="0"/>
        </a:spcAft>
        <a:defRPr sz="3200" b="1">
          <a:solidFill>
            <a:schemeClr val="tx1"/>
          </a:solidFill>
          <a:latin typeface="Verdana" panose="020B0604030504040204" pitchFamily="34" charset="0"/>
        </a:defRPr>
      </a:lvl4pPr>
      <a:lvl5pPr algn="l" rtl="0" eaLnBrk="0" fontAlgn="base" hangingPunct="0">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2.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3.v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24.v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7.v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vmlDrawing" Target="../drawings/vmlDrawing28.v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7.xml"/><Relationship Id="rId1" Type="http://schemas.openxmlformats.org/officeDocument/2006/relationships/vmlDrawing" Target="../drawings/vmlDrawing29.v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30.v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31.v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32.v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7.xml"/><Relationship Id="rId1" Type="http://schemas.openxmlformats.org/officeDocument/2006/relationships/vmlDrawing" Target="../drawings/vmlDrawing33.v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0.v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1.v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2.v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3.v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4.v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smtClean="0"/>
              <a:t>Employee Benefits: Group Life and Health Insurance</a:t>
            </a:r>
          </a:p>
        </p:txBody>
      </p:sp>
      <p:sp>
        <p:nvSpPr>
          <p:cNvPr id="14339" name="TextBox 1"/>
          <p:cNvSpPr txBox="1">
            <a:spLocks noChangeArrowheads="1"/>
          </p:cNvSpPr>
          <p:nvPr/>
        </p:nvSpPr>
        <p:spPr bwMode="auto">
          <a:xfrm>
            <a:off x="914400" y="2209800"/>
            <a:ext cx="2209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defRPr>
            </a:lvl9pPr>
          </a:lstStyle>
          <a:p>
            <a:pPr>
              <a:spcBef>
                <a:spcPct val="0"/>
              </a:spcBef>
              <a:buFontTx/>
              <a:buNone/>
            </a:pPr>
            <a:r>
              <a:rPr lang="en-US" sz="2400" b="1" i="1" u="sng">
                <a:latin typeface="Times" panose="02020603050405020304" pitchFamily="18" charset="0"/>
              </a:rPr>
              <a:t>Lecture No. 27  </a:t>
            </a: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nchor="ctr"/>
          <a:lstStyle/>
          <a:p>
            <a:pPr eaLnBrk="1" hangingPunct="1"/>
            <a:r>
              <a:rPr lang="en-US" sz="2800" smtClean="0"/>
              <a:t>Group Medical Expense Insurance</a:t>
            </a:r>
          </a:p>
        </p:txBody>
      </p:sp>
      <p:sp>
        <p:nvSpPr>
          <p:cNvPr id="32771" name="Rectangle 3"/>
          <p:cNvSpPr>
            <a:spLocks noGrp="1" noChangeArrowheads="1"/>
          </p:cNvSpPr>
          <p:nvPr>
            <p:ph type="body" idx="4294967295"/>
          </p:nvPr>
        </p:nvSpPr>
        <p:spPr/>
        <p:txBody>
          <a:bodyPr rIns="91440"/>
          <a:lstStyle/>
          <a:p>
            <a:pPr eaLnBrk="1" hangingPunct="1"/>
            <a:r>
              <a:rPr lang="en-US" sz="2400" u="sng" smtClean="0"/>
              <a:t>Group medical expense insurance</a:t>
            </a:r>
            <a:r>
              <a:rPr lang="en-US" sz="2400" smtClean="0"/>
              <a:t> pays the cost of hospital care, physicians’ and surgeons’ fees, and related medical expenses</a:t>
            </a:r>
          </a:p>
          <a:p>
            <a:pPr lvl="1" eaLnBrk="1" hangingPunct="1"/>
            <a:r>
              <a:rPr lang="en-US" sz="2000" smtClean="0"/>
              <a:t>Insurance is available through:</a:t>
            </a:r>
          </a:p>
          <a:p>
            <a:pPr lvl="2" eaLnBrk="1" hangingPunct="1"/>
            <a:r>
              <a:rPr lang="en-US" sz="1800" smtClean="0"/>
              <a:t>Commercial insurers</a:t>
            </a:r>
          </a:p>
          <a:p>
            <a:pPr lvl="2" eaLnBrk="1" hangingPunct="1"/>
            <a:r>
              <a:rPr lang="en-US" sz="1800" smtClean="0"/>
              <a:t>Blue Cross and Blue Shield Plans</a:t>
            </a:r>
          </a:p>
          <a:p>
            <a:pPr lvl="2" eaLnBrk="1" hangingPunct="1"/>
            <a:r>
              <a:rPr lang="en-US" sz="1800" smtClean="0"/>
              <a:t>Managed Care organizations</a:t>
            </a:r>
          </a:p>
          <a:p>
            <a:pPr lvl="2" eaLnBrk="1" hangingPunct="1"/>
            <a:r>
              <a:rPr lang="en-US" sz="1800" smtClean="0"/>
              <a:t>Self-insured plans by employers</a:t>
            </a:r>
          </a:p>
          <a:p>
            <a:pPr eaLnBrk="1" hangingPunct="1"/>
            <a:r>
              <a:rPr lang="en-US" sz="2400" smtClean="0"/>
              <a:t>Commercial life &amp; health insurers sell medical expense coverage and also sponsor managed care plans	</a:t>
            </a:r>
          </a:p>
          <a:p>
            <a:pPr eaLnBrk="1" hangingPunct="1"/>
            <a:endParaRPr lang="en-US" sz="2400" smtClean="0"/>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nchor="ctr"/>
          <a:lstStyle/>
          <a:p>
            <a:pPr eaLnBrk="1" hangingPunct="1"/>
            <a:r>
              <a:rPr lang="en-US" sz="2800" smtClean="0"/>
              <a:t>Group Medical Expense Insurance</a:t>
            </a:r>
          </a:p>
        </p:txBody>
      </p:sp>
      <p:sp>
        <p:nvSpPr>
          <p:cNvPr id="34819" name="Rectangle 3"/>
          <p:cNvSpPr>
            <a:spLocks noGrp="1" noChangeArrowheads="1"/>
          </p:cNvSpPr>
          <p:nvPr>
            <p:ph type="body" idx="4294967295"/>
          </p:nvPr>
        </p:nvSpPr>
        <p:spPr>
          <a:xfrm>
            <a:off x="228600" y="1752600"/>
            <a:ext cx="8686800" cy="4800600"/>
          </a:xfrm>
        </p:spPr>
        <p:txBody>
          <a:bodyPr rIns="91440"/>
          <a:lstStyle/>
          <a:p>
            <a:pPr eaLnBrk="1" hangingPunct="1">
              <a:lnSpc>
                <a:spcPct val="80000"/>
              </a:lnSpc>
            </a:pPr>
            <a:r>
              <a:rPr lang="en-US" sz="2000" u="sng" smtClean="0"/>
              <a:t>Blue Cross and Blue Shield plans</a:t>
            </a:r>
            <a:r>
              <a:rPr lang="en-US" sz="2000" smtClean="0"/>
              <a:t> sell individual, family and group coverages</a:t>
            </a:r>
          </a:p>
          <a:p>
            <a:pPr lvl="1" eaLnBrk="1" hangingPunct="1">
              <a:lnSpc>
                <a:spcPct val="80000"/>
              </a:lnSpc>
            </a:pPr>
            <a:r>
              <a:rPr lang="en-US" sz="1800" smtClean="0"/>
              <a:t>Blue Cross plans cover hospital expenses</a:t>
            </a:r>
          </a:p>
          <a:p>
            <a:pPr lvl="1" eaLnBrk="1" hangingPunct="1">
              <a:lnSpc>
                <a:spcPct val="80000"/>
              </a:lnSpc>
            </a:pPr>
            <a:r>
              <a:rPr lang="en-US" sz="1800" smtClean="0"/>
              <a:t>Blue Shield plans cover physicians’ and surgeons’ fees</a:t>
            </a:r>
          </a:p>
          <a:p>
            <a:pPr lvl="1" eaLnBrk="1" hangingPunct="1">
              <a:lnSpc>
                <a:spcPct val="80000"/>
              </a:lnSpc>
            </a:pPr>
            <a:r>
              <a:rPr lang="en-US" sz="1800" smtClean="0"/>
              <a:t>Major medical is also available</a:t>
            </a:r>
          </a:p>
          <a:p>
            <a:pPr lvl="1" eaLnBrk="1" hangingPunct="1">
              <a:lnSpc>
                <a:spcPct val="80000"/>
              </a:lnSpc>
            </a:pPr>
            <a:r>
              <a:rPr lang="en-US" sz="1800" smtClean="0"/>
              <a:t>In most states, plans operate as non-profit organizations</a:t>
            </a:r>
          </a:p>
          <a:p>
            <a:pPr lvl="2" eaLnBrk="1" hangingPunct="1">
              <a:lnSpc>
                <a:spcPct val="80000"/>
              </a:lnSpc>
            </a:pPr>
            <a:r>
              <a:rPr lang="en-US" sz="1600" smtClean="0"/>
              <a:t>Some have converted to a for-profit status to raise capital</a:t>
            </a:r>
          </a:p>
          <a:p>
            <a:pPr lvl="1" eaLnBrk="1" hangingPunct="1">
              <a:lnSpc>
                <a:spcPct val="80000"/>
              </a:lnSpc>
            </a:pPr>
            <a:r>
              <a:rPr lang="en-US" sz="1800" u="sng" smtClean="0"/>
              <a:t>Managed care</a:t>
            </a:r>
            <a:r>
              <a:rPr lang="en-US" sz="1800" smtClean="0"/>
              <a:t> plans offer medical expense benefits in a cost effective manner</a:t>
            </a:r>
          </a:p>
          <a:p>
            <a:pPr lvl="1" eaLnBrk="1" hangingPunct="1">
              <a:lnSpc>
                <a:spcPct val="80000"/>
              </a:lnSpc>
            </a:pPr>
            <a:r>
              <a:rPr lang="en-US" sz="1800" smtClean="0"/>
              <a:t>Plans emphasize cost control and services are monitored</a:t>
            </a:r>
          </a:p>
          <a:p>
            <a:pPr lvl="1" eaLnBrk="1" hangingPunct="1">
              <a:lnSpc>
                <a:spcPct val="80000"/>
              </a:lnSpc>
            </a:pPr>
            <a:r>
              <a:rPr lang="en-US" sz="1800" smtClean="0"/>
              <a:t>Most organizations are for-profit</a:t>
            </a:r>
          </a:p>
          <a:p>
            <a:pPr lvl="1" eaLnBrk="1" hangingPunct="1">
              <a:lnSpc>
                <a:spcPct val="80000"/>
              </a:lnSpc>
            </a:pPr>
            <a:r>
              <a:rPr lang="en-US" sz="1800" smtClean="0"/>
              <a:t>A managed care organization typically sponsors a </a:t>
            </a:r>
            <a:r>
              <a:rPr lang="en-US" sz="1800" u="sng" smtClean="0"/>
              <a:t>health maintenance organization</a:t>
            </a:r>
            <a:r>
              <a:rPr lang="en-US" sz="1800" smtClean="0"/>
              <a:t> (HMO)</a:t>
            </a:r>
          </a:p>
          <a:p>
            <a:pPr lvl="2" eaLnBrk="1" hangingPunct="1">
              <a:lnSpc>
                <a:spcPct val="80000"/>
              </a:lnSpc>
            </a:pPr>
            <a:r>
              <a:rPr lang="en-US" sz="1600" smtClean="0"/>
              <a:t>Comprehensive services are provided for a fixed, prepaid fee</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nchor="ctr"/>
          <a:lstStyle/>
          <a:p>
            <a:pPr eaLnBrk="1" hangingPunct="1"/>
            <a:r>
              <a:rPr lang="en-US" sz="2800" smtClean="0"/>
              <a:t>Group Medical Expense Insurance</a:t>
            </a:r>
          </a:p>
        </p:txBody>
      </p:sp>
      <p:sp>
        <p:nvSpPr>
          <p:cNvPr id="36867" name="Rectangle 3"/>
          <p:cNvSpPr>
            <a:spLocks noGrp="1" noChangeArrowheads="1"/>
          </p:cNvSpPr>
          <p:nvPr>
            <p:ph type="body" idx="4294967295"/>
          </p:nvPr>
        </p:nvSpPr>
        <p:spPr>
          <a:xfrm>
            <a:off x="304800" y="1752600"/>
            <a:ext cx="8610600" cy="4724400"/>
          </a:xfrm>
        </p:spPr>
        <p:txBody>
          <a:bodyPr rIns="91440"/>
          <a:lstStyle/>
          <a:p>
            <a:pPr eaLnBrk="1" hangingPunct="1">
              <a:lnSpc>
                <a:spcPct val="90000"/>
              </a:lnSpc>
            </a:pPr>
            <a:r>
              <a:rPr lang="en-US" sz="2400" smtClean="0"/>
              <a:t>A large percentage of employers self-insure the health insurance benefits provided to their employees</a:t>
            </a:r>
          </a:p>
          <a:p>
            <a:pPr lvl="1" eaLnBrk="1" hangingPunct="1">
              <a:lnSpc>
                <a:spcPct val="90000"/>
              </a:lnSpc>
            </a:pPr>
            <a:r>
              <a:rPr lang="en-US" sz="2000" u="sng" smtClean="0"/>
              <a:t>Self insurance</a:t>
            </a:r>
            <a:r>
              <a:rPr lang="en-US" sz="2000" smtClean="0"/>
              <a:t> means the employer pays part or all of the cost of providing health insurance to the employees </a:t>
            </a:r>
          </a:p>
          <a:p>
            <a:pPr lvl="1" eaLnBrk="1" hangingPunct="1">
              <a:lnSpc>
                <a:spcPct val="90000"/>
              </a:lnSpc>
            </a:pPr>
            <a:r>
              <a:rPr lang="en-US" sz="2000" smtClean="0"/>
              <a:t>Plans are usually established with </a:t>
            </a:r>
            <a:r>
              <a:rPr lang="en-US" sz="2000" u="sng" smtClean="0"/>
              <a:t>stop-loss insurance</a:t>
            </a:r>
            <a:endParaRPr lang="en-US" sz="2000" smtClean="0"/>
          </a:p>
          <a:p>
            <a:pPr lvl="2" eaLnBrk="1" hangingPunct="1">
              <a:lnSpc>
                <a:spcPct val="90000"/>
              </a:lnSpc>
            </a:pPr>
            <a:r>
              <a:rPr lang="en-US" sz="1800" smtClean="0"/>
              <a:t>A commercial insurer will pay claims that exceed a certain limit</a:t>
            </a:r>
          </a:p>
          <a:p>
            <a:pPr lvl="1" eaLnBrk="1" hangingPunct="1">
              <a:lnSpc>
                <a:spcPct val="90000"/>
              </a:lnSpc>
            </a:pPr>
            <a:r>
              <a:rPr lang="en-US" sz="2000" smtClean="0"/>
              <a:t>Some employers have an </a:t>
            </a:r>
            <a:r>
              <a:rPr lang="en-US" sz="2000" u="sng" smtClean="0"/>
              <a:t>administrative services only</a:t>
            </a:r>
            <a:r>
              <a:rPr lang="en-US" sz="2000" smtClean="0"/>
              <a:t> (ASO) contract with a commercial insurer</a:t>
            </a:r>
          </a:p>
          <a:p>
            <a:pPr lvl="2" eaLnBrk="1" hangingPunct="1">
              <a:lnSpc>
                <a:spcPct val="90000"/>
              </a:lnSpc>
            </a:pPr>
            <a:r>
              <a:rPr lang="en-US" sz="1800" smtClean="0"/>
              <a:t>The commercial insurer only provides administrative services, such as claim processing and record keeping</a:t>
            </a:r>
          </a:p>
          <a:p>
            <a:pPr lvl="1" eaLnBrk="1" hangingPunct="1">
              <a:lnSpc>
                <a:spcPct val="90000"/>
              </a:lnSpc>
            </a:pPr>
            <a:r>
              <a:rPr lang="en-US" sz="2000" smtClean="0"/>
              <a:t>Self-insured plans are exempt from state laws that require insured plans to offer certain state-mandated benefits  </a:t>
            </a:r>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nchor="ctr"/>
          <a:lstStyle/>
          <a:p>
            <a:pPr eaLnBrk="1" hangingPunct="1"/>
            <a:r>
              <a:rPr lang="en-US" smtClean="0"/>
              <a:t>Traditional Indemnity Plans</a:t>
            </a:r>
          </a:p>
        </p:txBody>
      </p:sp>
      <p:sp>
        <p:nvSpPr>
          <p:cNvPr id="38915" name="Rectangle 3"/>
          <p:cNvSpPr>
            <a:spLocks noGrp="1" noChangeArrowheads="1"/>
          </p:cNvSpPr>
          <p:nvPr>
            <p:ph type="body" idx="4294967295"/>
          </p:nvPr>
        </p:nvSpPr>
        <p:spPr/>
        <p:txBody>
          <a:bodyPr rIns="91440"/>
          <a:lstStyle/>
          <a:p>
            <a:pPr eaLnBrk="1" hangingPunct="1">
              <a:lnSpc>
                <a:spcPct val="90000"/>
              </a:lnSpc>
            </a:pPr>
            <a:r>
              <a:rPr lang="en-US" sz="2400" smtClean="0"/>
              <a:t>Under a traditional indemnity plan:</a:t>
            </a:r>
          </a:p>
          <a:p>
            <a:pPr lvl="1" eaLnBrk="1" hangingPunct="1">
              <a:lnSpc>
                <a:spcPct val="90000"/>
              </a:lnSpc>
            </a:pPr>
            <a:r>
              <a:rPr lang="en-US" sz="2000" smtClean="0"/>
              <a:t>Physicians are paid a fee for each covered service</a:t>
            </a:r>
          </a:p>
          <a:p>
            <a:pPr lvl="1" eaLnBrk="1" hangingPunct="1">
              <a:lnSpc>
                <a:spcPct val="90000"/>
              </a:lnSpc>
            </a:pPr>
            <a:r>
              <a:rPr lang="en-US" sz="2000" smtClean="0"/>
              <a:t>Insureds have freedom in selecting their own physician</a:t>
            </a:r>
          </a:p>
          <a:p>
            <a:pPr lvl="1" eaLnBrk="1" hangingPunct="1">
              <a:lnSpc>
                <a:spcPct val="90000"/>
              </a:lnSpc>
            </a:pPr>
            <a:r>
              <a:rPr lang="en-US" sz="2000" smtClean="0"/>
              <a:t>Plans pay indemnity benefits for covered services up to certain limits</a:t>
            </a:r>
          </a:p>
          <a:p>
            <a:pPr lvl="1" eaLnBrk="1" hangingPunct="1">
              <a:lnSpc>
                <a:spcPct val="90000"/>
              </a:lnSpc>
            </a:pPr>
            <a:r>
              <a:rPr lang="en-US" sz="2000" smtClean="0"/>
              <a:t>Cost-containment has not been heavily stressed</a:t>
            </a:r>
          </a:p>
          <a:p>
            <a:pPr eaLnBrk="1" hangingPunct="1">
              <a:lnSpc>
                <a:spcPct val="90000"/>
              </a:lnSpc>
            </a:pPr>
            <a:r>
              <a:rPr lang="en-US" sz="2400" smtClean="0"/>
              <a:t>These plans have declined in importance over time</a:t>
            </a:r>
          </a:p>
          <a:p>
            <a:pPr eaLnBrk="1" hangingPunct="1">
              <a:lnSpc>
                <a:spcPct val="90000"/>
              </a:lnSpc>
            </a:pPr>
            <a:r>
              <a:rPr lang="en-US" sz="2400" smtClean="0"/>
              <a:t>Some plans have implemented cost-containment provisions</a:t>
            </a:r>
          </a:p>
          <a:p>
            <a:pPr eaLnBrk="1" hangingPunct="1">
              <a:lnSpc>
                <a:spcPct val="90000"/>
              </a:lnSpc>
            </a:pPr>
            <a:r>
              <a:rPr lang="en-US" sz="2400" smtClean="0"/>
              <a:t>Common types include basic medical expense insurance and major medical insurance</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nchor="ctr"/>
          <a:lstStyle/>
          <a:p>
            <a:pPr eaLnBrk="1" hangingPunct="1"/>
            <a:r>
              <a:rPr lang="en-US" smtClean="0"/>
              <a:t>Traditional Indemnity Plans</a:t>
            </a:r>
          </a:p>
        </p:txBody>
      </p:sp>
      <p:sp>
        <p:nvSpPr>
          <p:cNvPr id="40963" name="Rectangle 3"/>
          <p:cNvSpPr>
            <a:spLocks noGrp="1" noChangeArrowheads="1"/>
          </p:cNvSpPr>
          <p:nvPr>
            <p:ph type="body" idx="4294967295"/>
          </p:nvPr>
        </p:nvSpPr>
        <p:spPr>
          <a:xfrm>
            <a:off x="228600" y="1752600"/>
            <a:ext cx="8686800" cy="4495800"/>
          </a:xfrm>
        </p:spPr>
        <p:txBody>
          <a:bodyPr rIns="91440"/>
          <a:lstStyle/>
          <a:p>
            <a:pPr eaLnBrk="1" hangingPunct="1">
              <a:lnSpc>
                <a:spcPct val="80000"/>
              </a:lnSpc>
            </a:pPr>
            <a:r>
              <a:rPr lang="en-US" sz="2400" u="sng" smtClean="0"/>
              <a:t>Basic medical expense insurance</a:t>
            </a:r>
            <a:r>
              <a:rPr lang="en-US" sz="2400" smtClean="0"/>
              <a:t> is a generic name for group plans that provide only basic benefits</a:t>
            </a:r>
          </a:p>
          <a:p>
            <a:pPr lvl="1" eaLnBrk="1" hangingPunct="1">
              <a:lnSpc>
                <a:spcPct val="80000"/>
              </a:lnSpc>
            </a:pPr>
            <a:r>
              <a:rPr lang="en-US" sz="2000" smtClean="0"/>
              <a:t>Covers routine medical expenses</a:t>
            </a:r>
          </a:p>
          <a:p>
            <a:pPr lvl="1" eaLnBrk="1" hangingPunct="1">
              <a:lnSpc>
                <a:spcPct val="80000"/>
              </a:lnSpc>
            </a:pPr>
            <a:r>
              <a:rPr lang="en-US" sz="2000" smtClean="0"/>
              <a:t>Not designed to cover a catastrophic loss</a:t>
            </a:r>
          </a:p>
          <a:p>
            <a:pPr lvl="1" eaLnBrk="1" hangingPunct="1">
              <a:lnSpc>
                <a:spcPct val="80000"/>
              </a:lnSpc>
            </a:pPr>
            <a:r>
              <a:rPr lang="en-US" sz="2000" smtClean="0"/>
              <a:t>Coverage includes:</a:t>
            </a:r>
          </a:p>
          <a:p>
            <a:pPr lvl="2" eaLnBrk="1" hangingPunct="1">
              <a:lnSpc>
                <a:spcPct val="80000"/>
              </a:lnSpc>
            </a:pPr>
            <a:r>
              <a:rPr lang="en-US" sz="1800" smtClean="0"/>
              <a:t>Hospital expense insurance</a:t>
            </a:r>
          </a:p>
          <a:p>
            <a:pPr lvl="3" eaLnBrk="1" hangingPunct="1">
              <a:lnSpc>
                <a:spcPct val="80000"/>
              </a:lnSpc>
            </a:pPr>
            <a:r>
              <a:rPr lang="en-US" sz="1600" smtClean="0"/>
              <a:t>Plans pay room and board or </a:t>
            </a:r>
            <a:r>
              <a:rPr lang="en-US" sz="1600" u="sng" smtClean="0"/>
              <a:t>service benefits</a:t>
            </a:r>
            <a:endParaRPr lang="en-US" sz="1600" smtClean="0"/>
          </a:p>
          <a:p>
            <a:pPr lvl="2" eaLnBrk="1" hangingPunct="1">
              <a:lnSpc>
                <a:spcPct val="80000"/>
              </a:lnSpc>
            </a:pPr>
            <a:r>
              <a:rPr lang="en-US" sz="1800" smtClean="0"/>
              <a:t>Surgical expense insurance </a:t>
            </a:r>
          </a:p>
          <a:p>
            <a:pPr lvl="3" eaLnBrk="1" hangingPunct="1">
              <a:lnSpc>
                <a:spcPct val="80000"/>
              </a:lnSpc>
            </a:pPr>
            <a:r>
              <a:rPr lang="en-US" sz="1600" smtClean="0"/>
              <a:t>Newer plans typically pay </a:t>
            </a:r>
            <a:r>
              <a:rPr lang="en-US" sz="1600" u="sng" smtClean="0"/>
              <a:t>reasonable and customary charges</a:t>
            </a:r>
            <a:endParaRPr lang="en-US" sz="1600" smtClean="0"/>
          </a:p>
          <a:p>
            <a:pPr lvl="2" eaLnBrk="1" hangingPunct="1">
              <a:lnSpc>
                <a:spcPct val="80000"/>
              </a:lnSpc>
            </a:pPr>
            <a:r>
              <a:rPr lang="en-US" sz="1800" smtClean="0"/>
              <a:t>Physicians’ visits other than for surgery</a:t>
            </a:r>
          </a:p>
          <a:p>
            <a:pPr lvl="2" eaLnBrk="1" hangingPunct="1">
              <a:lnSpc>
                <a:spcPct val="80000"/>
              </a:lnSpc>
            </a:pPr>
            <a:r>
              <a:rPr lang="en-US" sz="1800" smtClean="0"/>
              <a:t>Miscellaneous benefits, such as diagnostic x-rays</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nchor="ctr"/>
          <a:lstStyle/>
          <a:p>
            <a:pPr eaLnBrk="1" hangingPunct="1"/>
            <a:r>
              <a:rPr lang="en-US" smtClean="0"/>
              <a:t>Traditional Indemnity Plans</a:t>
            </a:r>
          </a:p>
        </p:txBody>
      </p:sp>
      <p:sp>
        <p:nvSpPr>
          <p:cNvPr id="43011" name="Rectangle 3"/>
          <p:cNvSpPr>
            <a:spLocks noGrp="1" noChangeArrowheads="1"/>
          </p:cNvSpPr>
          <p:nvPr>
            <p:ph type="body" idx="4294967295"/>
          </p:nvPr>
        </p:nvSpPr>
        <p:spPr>
          <a:xfrm>
            <a:off x="304800" y="1752600"/>
            <a:ext cx="8610600" cy="4648200"/>
          </a:xfrm>
        </p:spPr>
        <p:txBody>
          <a:bodyPr rIns="91440"/>
          <a:lstStyle/>
          <a:p>
            <a:pPr eaLnBrk="1" hangingPunct="1">
              <a:lnSpc>
                <a:spcPct val="80000"/>
              </a:lnSpc>
            </a:pPr>
            <a:r>
              <a:rPr lang="en-US" sz="2400" u="sng" smtClean="0"/>
              <a:t>Major medical insurance</a:t>
            </a:r>
            <a:r>
              <a:rPr lang="en-US" sz="2400" smtClean="0"/>
              <a:t> is designed to pay a high proportion of the covered expenses of a catastrophic illness or injury</a:t>
            </a:r>
          </a:p>
          <a:p>
            <a:pPr lvl="1" eaLnBrk="1" hangingPunct="1">
              <a:lnSpc>
                <a:spcPct val="80000"/>
              </a:lnSpc>
            </a:pPr>
            <a:r>
              <a:rPr lang="en-US" sz="2000" smtClean="0"/>
              <a:t>Can be written as a supplement to a basic medical expense plan, or combined with a basic plan to form comprehensive coverage</a:t>
            </a:r>
          </a:p>
          <a:p>
            <a:pPr lvl="1" eaLnBrk="1" hangingPunct="1">
              <a:lnSpc>
                <a:spcPct val="80000"/>
              </a:lnSpc>
            </a:pPr>
            <a:r>
              <a:rPr lang="en-US" sz="2000" u="sng" smtClean="0"/>
              <a:t>Supplemental major medical insurance</a:t>
            </a:r>
            <a:r>
              <a:rPr lang="en-US" sz="2000" smtClean="0"/>
              <a:t> is designed to supplement the benefits provided by a basic plan and typically has:</a:t>
            </a:r>
          </a:p>
          <a:p>
            <a:pPr lvl="2" eaLnBrk="1" hangingPunct="1">
              <a:lnSpc>
                <a:spcPct val="80000"/>
              </a:lnSpc>
            </a:pPr>
            <a:r>
              <a:rPr lang="en-US" sz="1800" smtClean="0"/>
              <a:t>High lifetime limits</a:t>
            </a:r>
          </a:p>
          <a:p>
            <a:pPr lvl="2" eaLnBrk="1" hangingPunct="1">
              <a:lnSpc>
                <a:spcPct val="80000"/>
              </a:lnSpc>
            </a:pPr>
            <a:r>
              <a:rPr lang="en-US" sz="1800" smtClean="0"/>
              <a:t>A </a:t>
            </a:r>
            <a:r>
              <a:rPr lang="en-US" sz="1800" u="sng" smtClean="0"/>
              <a:t>coinsurance provision</a:t>
            </a:r>
            <a:r>
              <a:rPr lang="en-US" sz="1800" smtClean="0"/>
              <a:t>, with a </a:t>
            </a:r>
            <a:r>
              <a:rPr lang="en-US" sz="1800" u="sng" smtClean="0"/>
              <a:t>stop-loss limit</a:t>
            </a:r>
            <a:endParaRPr lang="en-US" sz="1800" smtClean="0"/>
          </a:p>
          <a:p>
            <a:pPr lvl="2" eaLnBrk="1" hangingPunct="1">
              <a:lnSpc>
                <a:spcPct val="80000"/>
              </a:lnSpc>
            </a:pPr>
            <a:r>
              <a:rPr lang="en-US" sz="1800" smtClean="0"/>
              <a:t>A </a:t>
            </a:r>
            <a:r>
              <a:rPr lang="en-US" sz="1800" u="sng" smtClean="0"/>
              <a:t>corridor deductible</a:t>
            </a:r>
            <a:r>
              <a:rPr lang="en-US" sz="1800" smtClean="0"/>
              <a:t>, which applies only to eligible medical expenses not covered by the basic plan</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nchor="ctr"/>
          <a:lstStyle/>
          <a:p>
            <a:pPr eaLnBrk="1" hangingPunct="1"/>
            <a:r>
              <a:rPr lang="en-US" smtClean="0"/>
              <a:t>Traditional Indemnity Plans</a:t>
            </a:r>
          </a:p>
        </p:txBody>
      </p:sp>
      <p:sp>
        <p:nvSpPr>
          <p:cNvPr id="45059" name="Rectangle 3"/>
          <p:cNvSpPr>
            <a:spLocks noGrp="1" noChangeArrowheads="1"/>
          </p:cNvSpPr>
          <p:nvPr>
            <p:ph type="body" idx="4294967295"/>
          </p:nvPr>
        </p:nvSpPr>
        <p:spPr>
          <a:xfrm>
            <a:off x="304800" y="1600200"/>
            <a:ext cx="8294688" cy="4000500"/>
          </a:xfrm>
        </p:spPr>
        <p:txBody>
          <a:bodyPr rIns="91440"/>
          <a:lstStyle/>
          <a:p>
            <a:pPr lvl="1" eaLnBrk="1" hangingPunct="1">
              <a:lnSpc>
                <a:spcPct val="90000"/>
              </a:lnSpc>
            </a:pPr>
            <a:r>
              <a:rPr lang="en-US" sz="2000" u="sng" smtClean="0"/>
              <a:t>Comprehensive major medical insurance</a:t>
            </a:r>
            <a:r>
              <a:rPr lang="en-US" sz="2000" smtClean="0"/>
              <a:t> is a combination of basic benefits and major medical insurance in one policy, and typically has:</a:t>
            </a:r>
          </a:p>
          <a:p>
            <a:pPr lvl="2" eaLnBrk="1" hangingPunct="1">
              <a:lnSpc>
                <a:spcPct val="90000"/>
              </a:lnSpc>
            </a:pPr>
            <a:r>
              <a:rPr lang="en-US" sz="1800" smtClean="0"/>
              <a:t>High lifetime limits</a:t>
            </a:r>
          </a:p>
          <a:p>
            <a:pPr lvl="2" eaLnBrk="1" hangingPunct="1">
              <a:lnSpc>
                <a:spcPct val="90000"/>
              </a:lnSpc>
            </a:pPr>
            <a:r>
              <a:rPr lang="en-US" sz="1800" smtClean="0"/>
              <a:t>A coinsurance provision</a:t>
            </a:r>
          </a:p>
          <a:p>
            <a:pPr lvl="2" eaLnBrk="1" hangingPunct="1">
              <a:lnSpc>
                <a:spcPct val="90000"/>
              </a:lnSpc>
            </a:pPr>
            <a:r>
              <a:rPr lang="en-US" sz="1800" smtClean="0"/>
              <a:t>A </a:t>
            </a:r>
            <a:r>
              <a:rPr lang="en-US" sz="1800" u="sng" smtClean="0"/>
              <a:t>calendar-year deductible</a:t>
            </a:r>
            <a:r>
              <a:rPr lang="en-US" sz="1800" smtClean="0"/>
              <a:t> </a:t>
            </a:r>
          </a:p>
          <a:p>
            <a:pPr lvl="2" eaLnBrk="1" hangingPunct="1">
              <a:lnSpc>
                <a:spcPct val="90000"/>
              </a:lnSpc>
            </a:pPr>
            <a:r>
              <a:rPr lang="en-US" sz="1800" smtClean="0"/>
              <a:t>A plan may contain a </a:t>
            </a:r>
            <a:r>
              <a:rPr lang="en-US" sz="1800" u="sng" smtClean="0"/>
              <a:t>family deductible provision</a:t>
            </a:r>
            <a:endParaRPr lang="en-US" sz="1800" smtClean="0"/>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nchor="ctr"/>
          <a:lstStyle/>
          <a:p>
            <a:pPr eaLnBrk="1" hangingPunct="1"/>
            <a:r>
              <a:rPr lang="en-US" smtClean="0"/>
              <a:t>Managed Care Plans</a:t>
            </a:r>
          </a:p>
        </p:txBody>
      </p:sp>
      <p:sp>
        <p:nvSpPr>
          <p:cNvPr id="47107" name="Rectangle 3"/>
          <p:cNvSpPr>
            <a:spLocks noGrp="1" noChangeArrowheads="1"/>
          </p:cNvSpPr>
          <p:nvPr>
            <p:ph type="body" idx="4294967295"/>
          </p:nvPr>
        </p:nvSpPr>
        <p:spPr>
          <a:xfrm>
            <a:off x="228600" y="1752600"/>
            <a:ext cx="8686800" cy="4267200"/>
          </a:xfrm>
        </p:spPr>
        <p:txBody>
          <a:bodyPr rIns="91440"/>
          <a:lstStyle/>
          <a:p>
            <a:pPr eaLnBrk="1" hangingPunct="1">
              <a:lnSpc>
                <a:spcPct val="90000"/>
              </a:lnSpc>
              <a:spcBef>
                <a:spcPct val="50000"/>
              </a:spcBef>
            </a:pPr>
            <a:r>
              <a:rPr lang="en-US" sz="2400" u="sng" smtClean="0"/>
              <a:t>Managed care</a:t>
            </a:r>
            <a:r>
              <a:rPr lang="en-US" sz="2400" smtClean="0"/>
              <a:t> is a generic name for medical expense plans that provide covered services to the members in a cost-effective manner</a:t>
            </a:r>
          </a:p>
          <a:p>
            <a:pPr lvl="1" eaLnBrk="1" hangingPunct="1">
              <a:lnSpc>
                <a:spcPct val="90000"/>
              </a:lnSpc>
              <a:spcBef>
                <a:spcPct val="50000"/>
              </a:spcBef>
            </a:pPr>
            <a:r>
              <a:rPr lang="en-US" sz="2000" smtClean="0"/>
              <a:t>An employee’s choice of physicians and hospitals may be limited</a:t>
            </a:r>
          </a:p>
          <a:p>
            <a:pPr lvl="1" eaLnBrk="1" hangingPunct="1">
              <a:lnSpc>
                <a:spcPct val="90000"/>
              </a:lnSpc>
              <a:spcBef>
                <a:spcPct val="50000"/>
              </a:spcBef>
            </a:pPr>
            <a:r>
              <a:rPr lang="en-US" sz="2000" smtClean="0"/>
              <a:t>Cost control and cost reduction are heavily emphasized</a:t>
            </a:r>
          </a:p>
          <a:p>
            <a:pPr lvl="1" eaLnBrk="1" hangingPunct="1">
              <a:lnSpc>
                <a:spcPct val="90000"/>
              </a:lnSpc>
              <a:spcBef>
                <a:spcPct val="50000"/>
              </a:spcBef>
            </a:pPr>
            <a:r>
              <a:rPr lang="en-US" sz="2000" smtClean="0"/>
              <a:t>Utilization review is done at all levels</a:t>
            </a:r>
          </a:p>
          <a:p>
            <a:pPr lvl="1" eaLnBrk="1" hangingPunct="1">
              <a:lnSpc>
                <a:spcPct val="90000"/>
              </a:lnSpc>
              <a:spcBef>
                <a:spcPct val="50000"/>
              </a:spcBef>
            </a:pPr>
            <a:r>
              <a:rPr lang="en-US" sz="2000" smtClean="0"/>
              <a:t>The quality of care provided by physicians is monitored</a:t>
            </a:r>
          </a:p>
          <a:p>
            <a:pPr lvl="1" eaLnBrk="1" hangingPunct="1">
              <a:lnSpc>
                <a:spcPct val="90000"/>
              </a:lnSpc>
              <a:spcBef>
                <a:spcPct val="50000"/>
              </a:spcBef>
            </a:pPr>
            <a:r>
              <a:rPr lang="en-US" sz="2000" smtClean="0"/>
              <a:t>Health care providers share in the financial results through risk-sharing techniques</a:t>
            </a:r>
          </a:p>
          <a:p>
            <a:pPr lvl="1" eaLnBrk="1" hangingPunct="1">
              <a:lnSpc>
                <a:spcPct val="90000"/>
              </a:lnSpc>
              <a:spcBef>
                <a:spcPct val="50000"/>
              </a:spcBef>
            </a:pPr>
            <a:r>
              <a:rPr lang="en-US" sz="2000" smtClean="0"/>
              <a:t>Preventive care and healthy lifestyles are emphasized</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nchor="ctr"/>
          <a:lstStyle/>
          <a:p>
            <a:pPr eaLnBrk="1" hangingPunct="1"/>
            <a:r>
              <a:rPr lang="en-US" smtClean="0"/>
              <a:t>Managed Care Plans</a:t>
            </a:r>
          </a:p>
        </p:txBody>
      </p:sp>
      <p:sp>
        <p:nvSpPr>
          <p:cNvPr id="49155" name="Rectangle 3"/>
          <p:cNvSpPr>
            <a:spLocks noGrp="1" noChangeArrowheads="1"/>
          </p:cNvSpPr>
          <p:nvPr>
            <p:ph type="body" idx="4294967295"/>
          </p:nvPr>
        </p:nvSpPr>
        <p:spPr>
          <a:xfrm>
            <a:off x="228600" y="1752600"/>
            <a:ext cx="8686800" cy="4800600"/>
          </a:xfrm>
        </p:spPr>
        <p:txBody>
          <a:bodyPr rIns="91440"/>
          <a:lstStyle/>
          <a:p>
            <a:pPr eaLnBrk="1" hangingPunct="1">
              <a:lnSpc>
                <a:spcPct val="80000"/>
              </a:lnSpc>
              <a:spcBef>
                <a:spcPct val="50000"/>
              </a:spcBef>
            </a:pPr>
            <a:r>
              <a:rPr lang="en-US" sz="2000" smtClean="0"/>
              <a:t>A </a:t>
            </a:r>
            <a:r>
              <a:rPr lang="en-US" sz="2000" u="sng" smtClean="0"/>
              <a:t>health maintenance organization</a:t>
            </a:r>
            <a:r>
              <a:rPr lang="en-US" sz="2000" smtClean="0"/>
              <a:t> (HMO) is an organized system of health care that provides comprehensive services to its members for a fixed, prepaid fee</a:t>
            </a:r>
          </a:p>
          <a:p>
            <a:pPr lvl="1" eaLnBrk="1" hangingPunct="1">
              <a:lnSpc>
                <a:spcPct val="80000"/>
              </a:lnSpc>
              <a:spcBef>
                <a:spcPct val="50000"/>
              </a:spcBef>
            </a:pPr>
            <a:r>
              <a:rPr lang="en-US" sz="1800" smtClean="0"/>
              <a:t>Basic characteristics include:</a:t>
            </a:r>
          </a:p>
          <a:p>
            <a:pPr lvl="2" eaLnBrk="1" hangingPunct="1">
              <a:lnSpc>
                <a:spcPct val="80000"/>
              </a:lnSpc>
              <a:spcBef>
                <a:spcPct val="50000"/>
              </a:spcBef>
            </a:pPr>
            <a:r>
              <a:rPr lang="en-US" sz="1600" smtClean="0"/>
              <a:t>The HMO enters into agreements with hospitals and physicians to provide medical services</a:t>
            </a:r>
          </a:p>
          <a:p>
            <a:pPr lvl="2" eaLnBrk="1" hangingPunct="1">
              <a:lnSpc>
                <a:spcPct val="80000"/>
              </a:lnSpc>
              <a:spcBef>
                <a:spcPct val="50000"/>
              </a:spcBef>
            </a:pPr>
            <a:r>
              <a:rPr lang="en-US" sz="1600" smtClean="0"/>
              <a:t>The HMO has general managerial control over the various services provided</a:t>
            </a:r>
          </a:p>
          <a:p>
            <a:pPr lvl="2" eaLnBrk="1" hangingPunct="1">
              <a:lnSpc>
                <a:spcPct val="80000"/>
              </a:lnSpc>
              <a:spcBef>
                <a:spcPct val="50000"/>
              </a:spcBef>
            </a:pPr>
            <a:r>
              <a:rPr lang="en-US" sz="1600" smtClean="0"/>
              <a:t>Most services are covered in full, with few maximum limits</a:t>
            </a:r>
          </a:p>
          <a:p>
            <a:pPr lvl="2" eaLnBrk="1" hangingPunct="1">
              <a:lnSpc>
                <a:spcPct val="80000"/>
              </a:lnSpc>
              <a:spcBef>
                <a:spcPct val="50000"/>
              </a:spcBef>
            </a:pPr>
            <a:r>
              <a:rPr lang="en-US" sz="1600" smtClean="0"/>
              <a:t>Choice of providers is limited</a:t>
            </a:r>
          </a:p>
          <a:p>
            <a:pPr lvl="2" eaLnBrk="1" hangingPunct="1">
              <a:lnSpc>
                <a:spcPct val="80000"/>
              </a:lnSpc>
              <a:spcBef>
                <a:spcPct val="50000"/>
              </a:spcBef>
            </a:pPr>
            <a:r>
              <a:rPr lang="en-US" sz="1600" smtClean="0"/>
              <a:t>A </a:t>
            </a:r>
            <a:r>
              <a:rPr lang="en-US" sz="1600" u="sng" smtClean="0"/>
              <a:t>gatekeeper physician</a:t>
            </a:r>
            <a:r>
              <a:rPr lang="en-US" sz="1600" smtClean="0"/>
              <a:t> controls access to specialty care</a:t>
            </a:r>
          </a:p>
          <a:p>
            <a:pPr lvl="2" eaLnBrk="1" hangingPunct="1">
              <a:lnSpc>
                <a:spcPct val="80000"/>
              </a:lnSpc>
              <a:spcBef>
                <a:spcPct val="50000"/>
              </a:spcBef>
            </a:pPr>
            <a:r>
              <a:rPr lang="en-US" sz="1600" smtClean="0"/>
              <a:t>Providers may receive a </a:t>
            </a:r>
            <a:r>
              <a:rPr lang="en-US" sz="1600" u="sng" smtClean="0"/>
              <a:t>capitation fee</a:t>
            </a:r>
            <a:r>
              <a:rPr lang="en-US" sz="1600" smtClean="0"/>
              <a:t>, which is a fixed annual payment for each plan member regardless of the frequency or type of service provided</a:t>
            </a:r>
            <a:endParaRPr lang="en-US" sz="1800" smtClean="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nchor="ctr"/>
          <a:lstStyle/>
          <a:p>
            <a:pPr eaLnBrk="1" hangingPunct="1"/>
            <a:r>
              <a:rPr lang="en-US" smtClean="0"/>
              <a:t>Managed Care Plans</a:t>
            </a:r>
          </a:p>
        </p:txBody>
      </p:sp>
      <p:sp>
        <p:nvSpPr>
          <p:cNvPr id="51203" name="Rectangle 3"/>
          <p:cNvSpPr>
            <a:spLocks noGrp="1" noChangeArrowheads="1"/>
          </p:cNvSpPr>
          <p:nvPr>
            <p:ph type="body" idx="4294967295"/>
          </p:nvPr>
        </p:nvSpPr>
        <p:spPr/>
        <p:txBody>
          <a:bodyPr rIns="91440"/>
          <a:lstStyle/>
          <a:p>
            <a:pPr eaLnBrk="1" hangingPunct="1">
              <a:lnSpc>
                <a:spcPct val="80000"/>
              </a:lnSpc>
            </a:pPr>
            <a:r>
              <a:rPr lang="en-US" sz="2000" smtClean="0"/>
              <a:t>There are several types of HMOs:</a:t>
            </a:r>
          </a:p>
          <a:p>
            <a:pPr lvl="1" eaLnBrk="1" hangingPunct="1">
              <a:lnSpc>
                <a:spcPct val="80000"/>
              </a:lnSpc>
            </a:pPr>
            <a:r>
              <a:rPr lang="en-US" sz="1800" smtClean="0"/>
              <a:t>Under a staff model, physicians are employees of the HMO and are paid a salary or a salary and an incentive bonus to hold down costs</a:t>
            </a:r>
          </a:p>
          <a:p>
            <a:pPr lvl="1" eaLnBrk="1" hangingPunct="1">
              <a:lnSpc>
                <a:spcPct val="80000"/>
              </a:lnSpc>
            </a:pPr>
            <a:r>
              <a:rPr lang="en-US" sz="1800" smtClean="0"/>
              <a:t>Under a group model, physicians are employees of another group that has a contract with the HMO</a:t>
            </a:r>
          </a:p>
          <a:p>
            <a:pPr lvl="2" eaLnBrk="1" hangingPunct="1">
              <a:lnSpc>
                <a:spcPct val="80000"/>
              </a:lnSpc>
            </a:pPr>
            <a:r>
              <a:rPr lang="en-US" sz="1600" smtClean="0"/>
              <a:t>Group receives a capitation fee for each member</a:t>
            </a:r>
          </a:p>
          <a:p>
            <a:pPr lvl="1" eaLnBrk="1" hangingPunct="1">
              <a:lnSpc>
                <a:spcPct val="80000"/>
              </a:lnSpc>
            </a:pPr>
            <a:r>
              <a:rPr lang="en-US" sz="1800" smtClean="0"/>
              <a:t>Under a network model, the HMO contracts with two or more independent group practices</a:t>
            </a:r>
          </a:p>
          <a:p>
            <a:pPr lvl="2" eaLnBrk="1" hangingPunct="1">
              <a:lnSpc>
                <a:spcPct val="80000"/>
              </a:lnSpc>
            </a:pPr>
            <a:r>
              <a:rPr lang="en-US" sz="1600" smtClean="0"/>
              <a:t>The group practices receive a capitation fee for each member</a:t>
            </a:r>
          </a:p>
          <a:p>
            <a:pPr lvl="1" eaLnBrk="1" hangingPunct="1">
              <a:lnSpc>
                <a:spcPct val="80000"/>
              </a:lnSpc>
            </a:pPr>
            <a:r>
              <a:rPr lang="en-US" sz="1800" smtClean="0"/>
              <a:t>Under an </a:t>
            </a:r>
            <a:r>
              <a:rPr lang="en-US" sz="1800" u="sng" smtClean="0"/>
              <a:t>individual practice association</a:t>
            </a:r>
            <a:r>
              <a:rPr lang="en-US" sz="1800" smtClean="0"/>
              <a:t> (IPA) model, an open panel of physicians agree to treat HMO members at reduced fees, on a fee-for-service basis</a:t>
            </a:r>
          </a:p>
          <a:p>
            <a:pPr lvl="2" eaLnBrk="1" hangingPunct="1">
              <a:lnSpc>
                <a:spcPct val="80000"/>
              </a:lnSpc>
            </a:pPr>
            <a:r>
              <a:rPr lang="en-US" sz="1600" smtClean="0"/>
              <a:t>Most IPAs have risk-sharing agreements with the HMO</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ctr"/>
          <a:lstStyle/>
          <a:p>
            <a:pPr eaLnBrk="1" hangingPunct="1"/>
            <a:r>
              <a:rPr lang="en-US" smtClean="0"/>
              <a:t>Objectives</a:t>
            </a:r>
          </a:p>
        </p:txBody>
      </p:sp>
      <p:sp>
        <p:nvSpPr>
          <p:cNvPr id="16387" name="Rectangle 3"/>
          <p:cNvSpPr>
            <a:spLocks noGrp="1" noChangeArrowheads="1"/>
          </p:cNvSpPr>
          <p:nvPr>
            <p:ph type="body" idx="4294967295"/>
          </p:nvPr>
        </p:nvSpPr>
        <p:spPr>
          <a:xfrm>
            <a:off x="304800" y="1676400"/>
            <a:ext cx="8382000" cy="4648200"/>
          </a:xfrm>
        </p:spPr>
        <p:txBody>
          <a:bodyPr rIns="91440"/>
          <a:lstStyle/>
          <a:p>
            <a:pPr eaLnBrk="1" hangingPunct="1">
              <a:lnSpc>
                <a:spcPct val="90000"/>
              </a:lnSpc>
            </a:pPr>
            <a:r>
              <a:rPr lang="en-US" sz="2000" smtClean="0"/>
              <a:t>Meaning of Employee Benefits</a:t>
            </a:r>
          </a:p>
          <a:p>
            <a:pPr eaLnBrk="1" hangingPunct="1">
              <a:lnSpc>
                <a:spcPct val="90000"/>
              </a:lnSpc>
            </a:pPr>
            <a:r>
              <a:rPr lang="en-US" sz="2000" smtClean="0"/>
              <a:t>Fundamentals of Group Insurance</a:t>
            </a:r>
          </a:p>
          <a:p>
            <a:pPr eaLnBrk="1" hangingPunct="1">
              <a:lnSpc>
                <a:spcPct val="90000"/>
              </a:lnSpc>
            </a:pPr>
            <a:r>
              <a:rPr lang="en-US" sz="2000" smtClean="0"/>
              <a:t>Group Life Insurance Plans</a:t>
            </a:r>
          </a:p>
          <a:p>
            <a:pPr eaLnBrk="1" hangingPunct="1">
              <a:lnSpc>
                <a:spcPct val="90000"/>
              </a:lnSpc>
            </a:pPr>
            <a:r>
              <a:rPr lang="en-US" sz="2000" smtClean="0"/>
              <a:t>Group Medical Expense Insurance</a:t>
            </a:r>
          </a:p>
          <a:p>
            <a:pPr eaLnBrk="1" hangingPunct="1">
              <a:lnSpc>
                <a:spcPct val="90000"/>
              </a:lnSpc>
            </a:pPr>
            <a:r>
              <a:rPr lang="en-US" sz="2000" smtClean="0"/>
              <a:t>Traditional Indemnity Plans</a:t>
            </a:r>
          </a:p>
          <a:p>
            <a:pPr eaLnBrk="1" hangingPunct="1">
              <a:lnSpc>
                <a:spcPct val="90000"/>
              </a:lnSpc>
            </a:pPr>
            <a:r>
              <a:rPr lang="en-US" sz="2000" smtClean="0"/>
              <a:t>Managed Care Plans</a:t>
            </a:r>
          </a:p>
          <a:p>
            <a:pPr eaLnBrk="1" hangingPunct="1">
              <a:lnSpc>
                <a:spcPct val="90000"/>
              </a:lnSpc>
            </a:pPr>
            <a:r>
              <a:rPr lang="en-US" sz="2000" smtClean="0"/>
              <a:t>Consumer-directed Health Plans</a:t>
            </a:r>
          </a:p>
          <a:p>
            <a:pPr eaLnBrk="1" hangingPunct="1">
              <a:lnSpc>
                <a:spcPct val="90000"/>
              </a:lnSpc>
            </a:pPr>
            <a:r>
              <a:rPr lang="en-US" sz="2000" smtClean="0"/>
              <a:t>Recent Developments in Employer-Sponsored Health Plans</a:t>
            </a:r>
          </a:p>
          <a:p>
            <a:pPr eaLnBrk="1" hangingPunct="1">
              <a:lnSpc>
                <a:spcPct val="90000"/>
              </a:lnSpc>
            </a:pPr>
            <a:r>
              <a:rPr lang="en-US" sz="2000" smtClean="0"/>
              <a:t>Group Medical Expense Contractual Provisions</a:t>
            </a:r>
          </a:p>
          <a:p>
            <a:pPr eaLnBrk="1" hangingPunct="1">
              <a:lnSpc>
                <a:spcPct val="90000"/>
              </a:lnSpc>
            </a:pPr>
            <a:r>
              <a:rPr lang="en-US" sz="2000" smtClean="0"/>
              <a:t>Group Dental Insurance</a:t>
            </a:r>
          </a:p>
          <a:p>
            <a:pPr eaLnBrk="1" hangingPunct="1">
              <a:lnSpc>
                <a:spcPct val="90000"/>
              </a:lnSpc>
            </a:pPr>
            <a:r>
              <a:rPr lang="en-US" sz="2000" smtClean="0"/>
              <a:t>Group Disability-Income Insurance</a:t>
            </a:r>
          </a:p>
          <a:p>
            <a:pPr eaLnBrk="1" hangingPunct="1">
              <a:lnSpc>
                <a:spcPct val="90000"/>
              </a:lnSpc>
            </a:pPr>
            <a:r>
              <a:rPr lang="en-US" sz="2000" smtClean="0"/>
              <a:t>Cafeteria Plans</a:t>
            </a:r>
          </a:p>
          <a:p>
            <a:pPr eaLnBrk="1" hangingPunct="1">
              <a:lnSpc>
                <a:spcPct val="90000"/>
              </a:lnSpc>
            </a:pPr>
            <a:endParaRPr lang="en-US" sz="2400" smtClean="0"/>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nchor="ctr"/>
          <a:lstStyle/>
          <a:p>
            <a:pPr eaLnBrk="1" hangingPunct="1"/>
            <a:r>
              <a:rPr lang="en-US" smtClean="0"/>
              <a:t>Managed Care Plans</a:t>
            </a:r>
          </a:p>
        </p:txBody>
      </p:sp>
      <p:sp>
        <p:nvSpPr>
          <p:cNvPr id="53251" name="Rectangle 3"/>
          <p:cNvSpPr>
            <a:spLocks noGrp="1" noChangeArrowheads="1"/>
          </p:cNvSpPr>
          <p:nvPr>
            <p:ph type="body" idx="4294967295"/>
          </p:nvPr>
        </p:nvSpPr>
        <p:spPr>
          <a:xfrm>
            <a:off x="228600" y="1905000"/>
            <a:ext cx="8534400" cy="4267200"/>
          </a:xfrm>
        </p:spPr>
        <p:txBody>
          <a:bodyPr rIns="91440"/>
          <a:lstStyle/>
          <a:p>
            <a:pPr eaLnBrk="1" hangingPunct="1">
              <a:lnSpc>
                <a:spcPct val="90000"/>
              </a:lnSpc>
              <a:spcBef>
                <a:spcPct val="50000"/>
              </a:spcBef>
            </a:pPr>
            <a:r>
              <a:rPr lang="en-US" sz="2000" smtClean="0"/>
              <a:t>A </a:t>
            </a:r>
            <a:r>
              <a:rPr lang="en-US" sz="2000" u="sng" smtClean="0"/>
              <a:t>preferred provider organization</a:t>
            </a:r>
            <a:r>
              <a:rPr lang="en-US" sz="2000" smtClean="0"/>
              <a:t> (PPO) is a plan that contracts with health care providers to provide medical services to members at reduced fees</a:t>
            </a:r>
          </a:p>
          <a:p>
            <a:pPr lvl="1" eaLnBrk="1" hangingPunct="1">
              <a:lnSpc>
                <a:spcPct val="90000"/>
              </a:lnSpc>
              <a:spcBef>
                <a:spcPct val="50000"/>
              </a:spcBef>
            </a:pPr>
            <a:r>
              <a:rPr lang="en-US" sz="1800" smtClean="0"/>
              <a:t>PPO providers typically do not provide care on a prepaid basis, but are paid on a fee-for-service basis</a:t>
            </a:r>
          </a:p>
          <a:p>
            <a:pPr lvl="1" eaLnBrk="1" hangingPunct="1">
              <a:lnSpc>
                <a:spcPct val="90000"/>
              </a:lnSpc>
              <a:spcBef>
                <a:spcPct val="50000"/>
              </a:spcBef>
            </a:pPr>
            <a:r>
              <a:rPr lang="en-US" sz="1800" smtClean="0"/>
              <a:t>Patients are not required to use a preferred provider, but the deductible and co-payments are lower if they do</a:t>
            </a:r>
          </a:p>
          <a:p>
            <a:pPr lvl="1" eaLnBrk="1" hangingPunct="1">
              <a:lnSpc>
                <a:spcPct val="90000"/>
              </a:lnSpc>
              <a:spcBef>
                <a:spcPct val="50000"/>
              </a:spcBef>
            </a:pPr>
            <a:r>
              <a:rPr lang="en-US" sz="1800" smtClean="0"/>
              <a:t>Most PPOs do not use a gatekeeper physician, and employees do not have to get permission from a primary care physician to see a specialist</a:t>
            </a:r>
            <a:endParaRPr lang="en-US" sz="2000" smtClean="0"/>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nchor="ctr"/>
          <a:lstStyle/>
          <a:p>
            <a:pPr eaLnBrk="1" hangingPunct="1"/>
            <a:r>
              <a:rPr lang="en-US" smtClean="0"/>
              <a:t>Managed Care Plans</a:t>
            </a:r>
          </a:p>
        </p:txBody>
      </p:sp>
      <p:sp>
        <p:nvSpPr>
          <p:cNvPr id="55299" name="Rectangle 3"/>
          <p:cNvSpPr>
            <a:spLocks noGrp="1" noChangeArrowheads="1"/>
          </p:cNvSpPr>
          <p:nvPr>
            <p:ph type="body" idx="4294967295"/>
          </p:nvPr>
        </p:nvSpPr>
        <p:spPr/>
        <p:txBody>
          <a:bodyPr rIns="91440"/>
          <a:lstStyle/>
          <a:p>
            <a:pPr eaLnBrk="1" hangingPunct="1">
              <a:lnSpc>
                <a:spcPct val="80000"/>
              </a:lnSpc>
              <a:spcBef>
                <a:spcPct val="50000"/>
              </a:spcBef>
            </a:pPr>
            <a:r>
              <a:rPr lang="en-US" sz="2000" smtClean="0"/>
              <a:t>A </a:t>
            </a:r>
            <a:r>
              <a:rPr lang="en-US" sz="2000" u="sng" smtClean="0"/>
              <a:t>point-of-service plan</a:t>
            </a:r>
            <a:r>
              <a:rPr lang="en-US" sz="2000" smtClean="0"/>
              <a:t> (POS) is typically structured as an HMO, but members are allowed to go outside the network for medical care</a:t>
            </a:r>
          </a:p>
          <a:p>
            <a:pPr lvl="1" eaLnBrk="1" hangingPunct="1">
              <a:lnSpc>
                <a:spcPct val="80000"/>
              </a:lnSpc>
              <a:spcBef>
                <a:spcPct val="50000"/>
              </a:spcBef>
            </a:pPr>
            <a:r>
              <a:rPr lang="en-US" sz="1800" smtClean="0"/>
              <a:t>If patients see providers who are in the network, they pay little or nothing out of pocket</a:t>
            </a:r>
          </a:p>
          <a:p>
            <a:pPr lvl="1" eaLnBrk="1" hangingPunct="1">
              <a:lnSpc>
                <a:spcPct val="80000"/>
              </a:lnSpc>
              <a:spcBef>
                <a:spcPct val="50000"/>
              </a:spcBef>
            </a:pPr>
            <a:r>
              <a:rPr lang="en-US" sz="1800" smtClean="0"/>
              <a:t>Deductibles and co-payments are higher if patients see providers outside the network</a:t>
            </a:r>
          </a:p>
          <a:p>
            <a:pPr eaLnBrk="1" hangingPunct="1">
              <a:lnSpc>
                <a:spcPct val="80000"/>
              </a:lnSpc>
              <a:spcBef>
                <a:spcPct val="50000"/>
              </a:spcBef>
            </a:pPr>
            <a:r>
              <a:rPr lang="en-US" sz="2000" smtClean="0"/>
              <a:t>Managed care plans generally have lower hospital and surgical utilization rates than traditional indemnity plans</a:t>
            </a:r>
          </a:p>
          <a:p>
            <a:pPr lvl="1" eaLnBrk="1" hangingPunct="1">
              <a:lnSpc>
                <a:spcPct val="80000"/>
              </a:lnSpc>
              <a:spcBef>
                <a:spcPct val="50000"/>
              </a:spcBef>
            </a:pPr>
            <a:r>
              <a:rPr lang="en-US" sz="1800" smtClean="0"/>
              <a:t>Emphasis on cost control has reduced the rate of increase in health benefit costs for employers</a:t>
            </a:r>
          </a:p>
          <a:p>
            <a:pPr eaLnBrk="1" hangingPunct="1">
              <a:lnSpc>
                <a:spcPct val="80000"/>
              </a:lnSpc>
              <a:spcBef>
                <a:spcPct val="50000"/>
              </a:spcBef>
              <a:buFontTx/>
              <a:buNone/>
            </a:pPr>
            <a:endParaRPr lang="en-US" sz="2000" smtClean="0"/>
          </a:p>
          <a:p>
            <a:pPr eaLnBrk="1" hangingPunct="1">
              <a:lnSpc>
                <a:spcPct val="80000"/>
              </a:lnSpc>
            </a:pPr>
            <a:endParaRPr lang="en-US" sz="2400" smtClean="0"/>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nchor="ctr"/>
          <a:lstStyle/>
          <a:p>
            <a:pPr eaLnBrk="1" hangingPunct="1"/>
            <a:r>
              <a:rPr lang="en-US" smtClean="0"/>
              <a:t>Managed Care</a:t>
            </a:r>
          </a:p>
        </p:txBody>
      </p:sp>
      <p:sp>
        <p:nvSpPr>
          <p:cNvPr id="57347" name="Rectangle 3"/>
          <p:cNvSpPr>
            <a:spLocks noGrp="1" noChangeArrowheads="1"/>
          </p:cNvSpPr>
          <p:nvPr>
            <p:ph type="body" idx="4294967295"/>
          </p:nvPr>
        </p:nvSpPr>
        <p:spPr/>
        <p:txBody>
          <a:bodyPr rIns="91440"/>
          <a:lstStyle/>
          <a:p>
            <a:pPr eaLnBrk="1" hangingPunct="1">
              <a:lnSpc>
                <a:spcPct val="90000"/>
              </a:lnSpc>
            </a:pPr>
            <a:r>
              <a:rPr lang="en-US" sz="2000" smtClean="0"/>
              <a:t>Managed care plans are criticized for:</a:t>
            </a:r>
          </a:p>
          <a:p>
            <a:pPr lvl="1" eaLnBrk="1" hangingPunct="1">
              <a:lnSpc>
                <a:spcPct val="90000"/>
              </a:lnSpc>
            </a:pPr>
            <a:r>
              <a:rPr lang="en-US" sz="1800" smtClean="0"/>
              <a:t>Reducing the quality of care, because there is heavy emphasis on cost control</a:t>
            </a:r>
          </a:p>
          <a:p>
            <a:pPr lvl="1" eaLnBrk="1" hangingPunct="1">
              <a:lnSpc>
                <a:spcPct val="90000"/>
              </a:lnSpc>
            </a:pPr>
            <a:r>
              <a:rPr lang="en-US" sz="1800" smtClean="0"/>
              <a:t>Delaying care, because gatekeepers do not promptly refer patients to specialists</a:t>
            </a:r>
          </a:p>
          <a:p>
            <a:pPr lvl="1" eaLnBrk="1" hangingPunct="1">
              <a:lnSpc>
                <a:spcPct val="90000"/>
              </a:lnSpc>
            </a:pPr>
            <a:r>
              <a:rPr lang="en-US" sz="1800" smtClean="0"/>
              <a:t>Restricting physicians’ freedom to treat patients, thus compromising the doctor-patient relationship</a:t>
            </a:r>
          </a:p>
          <a:p>
            <a:pPr eaLnBrk="1" hangingPunct="1">
              <a:lnSpc>
                <a:spcPct val="90000"/>
              </a:lnSpc>
            </a:pPr>
            <a:r>
              <a:rPr lang="en-US" sz="2000" smtClean="0"/>
              <a:t>Studies show the quality of care is improving, but variations in evidence-based care cause many people to receive substandard care</a:t>
            </a:r>
          </a:p>
          <a:p>
            <a:pPr lvl="1" eaLnBrk="1" hangingPunct="1">
              <a:lnSpc>
                <a:spcPct val="90000"/>
              </a:lnSpc>
            </a:pPr>
            <a:r>
              <a:rPr lang="en-US" sz="1600" smtClean="0"/>
              <a:t>Quality varies widely depending on geographic location</a:t>
            </a:r>
            <a:r>
              <a:rPr lang="en-US" sz="1400" smtClean="0"/>
              <a:t> </a:t>
            </a:r>
            <a:endParaRPr lang="en-US" sz="1800" smtClean="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228600" y="228600"/>
            <a:ext cx="7315200" cy="1143000"/>
          </a:xfrm>
        </p:spPr>
        <p:txBody>
          <a:bodyPr anchor="ctr"/>
          <a:lstStyle/>
          <a:p>
            <a:pPr eaLnBrk="1" hangingPunct="1"/>
            <a:r>
              <a:rPr lang="en-US" smtClean="0"/>
              <a:t>Consumer-Directed Health Plans</a:t>
            </a:r>
          </a:p>
        </p:txBody>
      </p:sp>
      <p:sp>
        <p:nvSpPr>
          <p:cNvPr id="59395" name="Rectangle 3"/>
          <p:cNvSpPr>
            <a:spLocks noGrp="1" noChangeArrowheads="1"/>
          </p:cNvSpPr>
          <p:nvPr>
            <p:ph type="body" idx="4294967295"/>
          </p:nvPr>
        </p:nvSpPr>
        <p:spPr>
          <a:xfrm>
            <a:off x="228600" y="1752600"/>
            <a:ext cx="8686800" cy="4572000"/>
          </a:xfrm>
        </p:spPr>
        <p:txBody>
          <a:bodyPr rIns="91440"/>
          <a:lstStyle/>
          <a:p>
            <a:pPr eaLnBrk="1" hangingPunct="1">
              <a:lnSpc>
                <a:spcPct val="80000"/>
              </a:lnSpc>
            </a:pPr>
            <a:r>
              <a:rPr lang="en-US" sz="2000" smtClean="0"/>
              <a:t>A </a:t>
            </a:r>
            <a:r>
              <a:rPr lang="en-US" sz="2000" u="sng" smtClean="0"/>
              <a:t>consumer-directed health plan</a:t>
            </a:r>
            <a:r>
              <a:rPr lang="en-US" sz="2000" smtClean="0"/>
              <a:t> is a generic term for an arrangement that gives employees a choice of health-care plans designed to:</a:t>
            </a:r>
          </a:p>
          <a:p>
            <a:pPr lvl="1" eaLnBrk="1" hangingPunct="1">
              <a:lnSpc>
                <a:spcPct val="80000"/>
              </a:lnSpc>
            </a:pPr>
            <a:r>
              <a:rPr lang="en-US" sz="1800" smtClean="0"/>
              <a:t>Make employees more sensitive to health-care costs</a:t>
            </a:r>
          </a:p>
          <a:p>
            <a:pPr lvl="1" eaLnBrk="1" hangingPunct="1">
              <a:lnSpc>
                <a:spcPct val="80000"/>
              </a:lnSpc>
            </a:pPr>
            <a:r>
              <a:rPr lang="en-US" sz="1800" smtClean="0"/>
              <a:t>To provide a financial incentive to avoid unnecessary care</a:t>
            </a:r>
          </a:p>
          <a:p>
            <a:pPr lvl="1" eaLnBrk="1" hangingPunct="1">
              <a:lnSpc>
                <a:spcPct val="80000"/>
              </a:lnSpc>
            </a:pPr>
            <a:r>
              <a:rPr lang="en-US" sz="1800" smtClean="0"/>
              <a:t>To seek out low-cost providers</a:t>
            </a:r>
          </a:p>
          <a:p>
            <a:pPr eaLnBrk="1" hangingPunct="1"/>
            <a:r>
              <a:rPr lang="en-US" sz="2000" smtClean="0"/>
              <a:t>In a </a:t>
            </a:r>
            <a:r>
              <a:rPr lang="en-US" sz="2000" u="sng" smtClean="0"/>
              <a:t>defined contribution health plan</a:t>
            </a:r>
            <a:r>
              <a:rPr lang="en-US" sz="2000" smtClean="0"/>
              <a:t>, the employer contributes a fixed amount, and the employee has a choice of plans, such as an HMO, PPO, or POS</a:t>
            </a:r>
          </a:p>
          <a:p>
            <a:pPr eaLnBrk="1" hangingPunct="1"/>
            <a:r>
              <a:rPr lang="en-US" sz="2000" smtClean="0"/>
              <a:t>In a </a:t>
            </a:r>
            <a:r>
              <a:rPr lang="en-US" sz="2000" u="sng" smtClean="0"/>
              <a:t>high-deductible health plan</a:t>
            </a:r>
            <a:r>
              <a:rPr lang="en-US" sz="2000" smtClean="0"/>
              <a:t> (HDHP), the employee is covered under a major medical plan with a high deductible and a health savings account (HAS) </a:t>
            </a:r>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228600" y="152400"/>
            <a:ext cx="7315200" cy="1143000"/>
          </a:xfrm>
        </p:spPr>
        <p:txBody>
          <a:bodyPr anchor="ctr"/>
          <a:lstStyle/>
          <a:p>
            <a:pPr eaLnBrk="1" hangingPunct="1"/>
            <a:r>
              <a:rPr lang="en-US" sz="2800" smtClean="0"/>
              <a:t>Recent Developments in Employer-Sponsored Health Plans</a:t>
            </a:r>
            <a:endParaRPr lang="en-US" smtClean="0"/>
          </a:p>
        </p:txBody>
      </p:sp>
      <p:sp>
        <p:nvSpPr>
          <p:cNvPr id="61443" name="Content Placeholder 2"/>
          <p:cNvSpPr>
            <a:spLocks noGrp="1"/>
          </p:cNvSpPr>
          <p:nvPr>
            <p:ph idx="4294967295"/>
          </p:nvPr>
        </p:nvSpPr>
        <p:spPr/>
        <p:txBody>
          <a:bodyPr rIns="91440"/>
          <a:lstStyle/>
          <a:p>
            <a:pPr eaLnBrk="1" hangingPunct="1"/>
            <a:r>
              <a:rPr lang="en-US" sz="2000" smtClean="0"/>
              <a:t>Health care costs continue to rise, and employers continue to emphasize cost control.</a:t>
            </a:r>
          </a:p>
          <a:p>
            <a:pPr lvl="1" eaLnBrk="1" hangingPunct="1"/>
            <a:r>
              <a:rPr lang="en-US" sz="1800" smtClean="0"/>
              <a:t>Employers are shifting more cost to employees through higher deductibles</a:t>
            </a:r>
          </a:p>
          <a:p>
            <a:pPr lvl="1" eaLnBrk="1" hangingPunct="1"/>
            <a:r>
              <a:rPr lang="en-US" sz="1800" smtClean="0"/>
              <a:t>Consumer-directed health plans are now offered by 20% of large employers</a:t>
            </a:r>
          </a:p>
          <a:p>
            <a:pPr lvl="1" eaLnBrk="1" hangingPunct="1"/>
            <a:r>
              <a:rPr lang="en-US" sz="1800" smtClean="0"/>
              <a:t>Large employers are giving employees financial incentives to participate in health management programs</a:t>
            </a:r>
          </a:p>
          <a:p>
            <a:pPr lvl="1" eaLnBrk="1" hangingPunct="1"/>
            <a:r>
              <a:rPr lang="en-US" sz="1800" smtClean="0"/>
              <a:t>Large employers are using </a:t>
            </a:r>
            <a:r>
              <a:rPr lang="en-US" sz="1800" u="sng" smtClean="0"/>
              <a:t>health risk assessments</a:t>
            </a:r>
            <a:r>
              <a:rPr lang="en-US" sz="1800" smtClean="0"/>
              <a:t> to learn about their employees’ health habits</a:t>
            </a:r>
          </a:p>
          <a:p>
            <a:pPr lvl="1" eaLnBrk="1" hangingPunct="1"/>
            <a:r>
              <a:rPr lang="en-US" sz="1800" smtClean="0"/>
              <a:t>Employers are shedding medical coverage for retirees</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228600" y="169863"/>
            <a:ext cx="8458200" cy="1143000"/>
          </a:xfrm>
        </p:spPr>
        <p:txBody>
          <a:bodyPr anchor="ctr"/>
          <a:lstStyle/>
          <a:p>
            <a:pPr eaLnBrk="1" hangingPunct="1"/>
            <a:r>
              <a:rPr lang="en-US" sz="2200" smtClean="0"/>
              <a:t>Exhibit 16.1  </a:t>
            </a:r>
            <a:r>
              <a:rPr lang="en-US" sz="2200" b="0" smtClean="0">
                <a:solidFill>
                  <a:srgbClr val="000000"/>
                </a:solidFill>
                <a:latin typeface="Helvetica" panose="020B0604020202020204" pitchFamily="34" charset="0"/>
              </a:rPr>
              <a:t>Examples of Exorbitant Charge by Some Out-of-Network Physicians in New York and North Carolina, 2008 </a:t>
            </a:r>
            <a:r>
              <a:rPr lang="en-US" sz="2200" b="0" i="1" smtClean="0">
                <a:solidFill>
                  <a:srgbClr val="000000"/>
                </a:solidFill>
                <a:latin typeface="Helvetica" panose="020B0604020202020204" pitchFamily="34" charset="0"/>
              </a:rPr>
              <a:t>(cont.)</a:t>
            </a:r>
            <a:endParaRPr lang="en-US" sz="1000" b="0" smtClean="0">
              <a:solidFill>
                <a:srgbClr val="000000"/>
              </a:solidFill>
              <a:latin typeface="Helvetica" panose="020B0604020202020204" pitchFamily="34" charset="0"/>
            </a:endParaRPr>
          </a:p>
        </p:txBody>
      </p:sp>
      <p:pic>
        <p:nvPicPr>
          <p:cNvPr id="63491" name="Picture 5" descr="ex16_0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5800" y="1600200"/>
            <a:ext cx="8001000" cy="422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228600" y="169863"/>
            <a:ext cx="8458200" cy="1143000"/>
          </a:xfrm>
        </p:spPr>
        <p:txBody>
          <a:bodyPr anchor="ctr"/>
          <a:lstStyle/>
          <a:p>
            <a:pPr eaLnBrk="1" hangingPunct="1"/>
            <a:r>
              <a:rPr lang="en-US" sz="2200" smtClean="0"/>
              <a:t>Exhibit 16.1  </a:t>
            </a:r>
            <a:r>
              <a:rPr lang="en-US" sz="2200" b="0" smtClean="0">
                <a:solidFill>
                  <a:srgbClr val="000000"/>
                </a:solidFill>
                <a:latin typeface="Helvetica" panose="020B0604020202020204" pitchFamily="34" charset="0"/>
              </a:rPr>
              <a:t>Examples of Exorbitant Charge by Some Out-of-Network Physicians in New York and North Carolina, 2008</a:t>
            </a:r>
            <a:endParaRPr lang="en-US" sz="1000" b="0" smtClean="0">
              <a:solidFill>
                <a:srgbClr val="000000"/>
              </a:solidFill>
              <a:latin typeface="Helvetica" panose="020B0604020202020204" pitchFamily="34" charset="0"/>
            </a:endParaRPr>
          </a:p>
        </p:txBody>
      </p:sp>
      <p:pic>
        <p:nvPicPr>
          <p:cNvPr id="65539" name="Picture 4" descr="ex16_01b"/>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81000" y="1600200"/>
            <a:ext cx="8366125" cy="4365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228600" y="176213"/>
            <a:ext cx="8534400" cy="1143000"/>
          </a:xfrm>
        </p:spPr>
        <p:txBody>
          <a:bodyPr anchor="ctr"/>
          <a:lstStyle/>
          <a:p>
            <a:pPr eaLnBrk="1" hangingPunct="1"/>
            <a:r>
              <a:rPr lang="en-US" sz="2800" smtClean="0"/>
              <a:t>Exhibit 16.2  </a:t>
            </a:r>
            <a:r>
              <a:rPr lang="en-US" sz="2800" b="0" smtClean="0">
                <a:solidFill>
                  <a:srgbClr val="000000"/>
                </a:solidFill>
                <a:latin typeface="Helvetica" panose="020B0604020202020204" pitchFamily="34" charset="0"/>
              </a:rPr>
              <a:t>Average Annual Premiums for Single and Family Coverage,1999</a:t>
            </a:r>
            <a:r>
              <a:rPr lang="en-US" sz="2800" b="0" smtClean="0">
                <a:solidFill>
                  <a:srgbClr val="000000"/>
                </a:solidFill>
              </a:rPr>
              <a:t>–</a:t>
            </a:r>
            <a:r>
              <a:rPr lang="en-US" sz="2800" b="0" smtClean="0">
                <a:solidFill>
                  <a:srgbClr val="000000"/>
                </a:solidFill>
                <a:latin typeface="Helvetica" panose="020B0604020202020204" pitchFamily="34" charset="0"/>
              </a:rPr>
              <a:t>2009</a:t>
            </a:r>
            <a:endParaRPr lang="en-US" sz="1000" b="0" smtClean="0">
              <a:solidFill>
                <a:srgbClr val="000000"/>
              </a:solidFill>
              <a:latin typeface="Helvetica" panose="020B0604020202020204" pitchFamily="34" charset="0"/>
            </a:endParaRPr>
          </a:p>
        </p:txBody>
      </p:sp>
      <p:pic>
        <p:nvPicPr>
          <p:cNvPr id="67587" name="Picture 5" descr="ex16_0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14400" y="1676400"/>
            <a:ext cx="6858000" cy="4405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28600" y="228600"/>
            <a:ext cx="8610600" cy="1143000"/>
          </a:xfrm>
        </p:spPr>
        <p:txBody>
          <a:bodyPr anchor="ctr"/>
          <a:lstStyle/>
          <a:p>
            <a:pPr eaLnBrk="1" hangingPunct="1"/>
            <a:r>
              <a:rPr lang="en-US" sz="2200" smtClean="0"/>
              <a:t>Exhibit 16.3  </a:t>
            </a:r>
            <a:r>
              <a:rPr lang="en-US" sz="2200" b="0" smtClean="0">
                <a:solidFill>
                  <a:srgbClr val="000000"/>
                </a:solidFill>
                <a:latin typeface="Helvetica" panose="020B0604020202020204" pitchFamily="34" charset="0"/>
              </a:rPr>
              <a:t>Enrollment in Consumer-Directed Health Plans Grows in 2008 (percentage of all covered employees enrolled in each plan type)</a:t>
            </a:r>
            <a:endParaRPr lang="en-US" sz="1000" b="0" smtClean="0">
              <a:solidFill>
                <a:srgbClr val="000000"/>
              </a:solidFill>
              <a:latin typeface="Helvetica" panose="020B0604020202020204" pitchFamily="34" charset="0"/>
            </a:endParaRPr>
          </a:p>
        </p:txBody>
      </p:sp>
      <p:pic>
        <p:nvPicPr>
          <p:cNvPr id="69635" name="Picture 5" descr="ex16_0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14400" y="1828800"/>
            <a:ext cx="6791325" cy="445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228600" y="187325"/>
            <a:ext cx="8534400" cy="1143000"/>
          </a:xfrm>
        </p:spPr>
        <p:txBody>
          <a:bodyPr anchor="ctr"/>
          <a:lstStyle/>
          <a:p>
            <a:pPr eaLnBrk="1" hangingPunct="1"/>
            <a:r>
              <a:rPr lang="en-US" sz="2800" smtClean="0"/>
              <a:t>Exhibit 16.4  </a:t>
            </a:r>
            <a:r>
              <a:rPr lang="en-US" sz="2800" b="0" smtClean="0">
                <a:solidFill>
                  <a:srgbClr val="000000"/>
                </a:solidFill>
                <a:latin typeface="Helvetica" panose="020B0604020202020204" pitchFamily="34" charset="0"/>
              </a:rPr>
              <a:t>Medical Plan Cost Per Employee, 2007</a:t>
            </a:r>
            <a:r>
              <a:rPr lang="en-US" sz="2800" b="0" smtClean="0">
                <a:solidFill>
                  <a:srgbClr val="000000"/>
                </a:solidFill>
              </a:rPr>
              <a:t>–</a:t>
            </a:r>
            <a:r>
              <a:rPr lang="en-US" sz="2800" b="0" smtClean="0">
                <a:solidFill>
                  <a:srgbClr val="000000"/>
                </a:solidFill>
                <a:latin typeface="Helvetica" panose="020B0604020202020204" pitchFamily="34" charset="0"/>
              </a:rPr>
              <a:t>2008</a:t>
            </a:r>
            <a:endParaRPr lang="en-US" sz="1000" b="0" smtClean="0">
              <a:solidFill>
                <a:srgbClr val="000000"/>
              </a:solidFill>
              <a:latin typeface="Helvetica" panose="020B0604020202020204" pitchFamily="34" charset="0"/>
            </a:endParaRPr>
          </a:p>
        </p:txBody>
      </p:sp>
      <p:pic>
        <p:nvPicPr>
          <p:cNvPr id="71683" name="Picture 5" descr="ex16_0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1447800"/>
            <a:ext cx="6172200" cy="461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nchor="ctr"/>
          <a:lstStyle/>
          <a:p>
            <a:pPr eaLnBrk="1" hangingPunct="1"/>
            <a:r>
              <a:rPr lang="en-US" smtClean="0"/>
              <a:t>Meaning of Employee Benefits</a:t>
            </a:r>
          </a:p>
        </p:txBody>
      </p:sp>
      <p:sp>
        <p:nvSpPr>
          <p:cNvPr id="18435" name="Content Placeholder 2"/>
          <p:cNvSpPr>
            <a:spLocks noGrp="1"/>
          </p:cNvSpPr>
          <p:nvPr>
            <p:ph idx="4294967295"/>
          </p:nvPr>
        </p:nvSpPr>
        <p:spPr/>
        <p:txBody>
          <a:bodyPr rIns="91440"/>
          <a:lstStyle/>
          <a:p>
            <a:pPr eaLnBrk="1" hangingPunct="1"/>
            <a:r>
              <a:rPr lang="en-US" sz="2400" smtClean="0"/>
              <a:t>Employee benefits are employer-sponsored benefits, other than wages, that are partly or fully paid by employers, which enhance the financial security of individuals and families</a:t>
            </a:r>
          </a:p>
          <a:p>
            <a:pPr eaLnBrk="1" hangingPunct="1"/>
            <a:r>
              <a:rPr lang="en-US" sz="2400" smtClean="0"/>
              <a:t>These benefits include:</a:t>
            </a:r>
          </a:p>
          <a:p>
            <a:pPr lvl="1" eaLnBrk="1" hangingPunct="1"/>
            <a:r>
              <a:rPr lang="en-US" sz="2000" smtClean="0"/>
              <a:t>Group life, medical and dental insurance</a:t>
            </a:r>
          </a:p>
          <a:p>
            <a:pPr lvl="1" eaLnBrk="1" hangingPunct="1"/>
            <a:r>
              <a:rPr lang="en-US" sz="2000" smtClean="0"/>
              <a:t>Paid holidays, vacations, medical leave</a:t>
            </a:r>
          </a:p>
          <a:p>
            <a:pPr lvl="1" eaLnBrk="1" hangingPunct="1"/>
            <a:r>
              <a:rPr lang="en-US" sz="2000" smtClean="0"/>
              <a:t>Educational assistance, employee discounts</a:t>
            </a:r>
          </a:p>
          <a:p>
            <a:pPr lvl="1" eaLnBrk="1" hangingPunct="1"/>
            <a:r>
              <a:rPr lang="en-US" sz="2000" smtClean="0"/>
              <a:t>Employer contributions to Social Security and Medicare</a:t>
            </a:r>
          </a:p>
          <a:p>
            <a:pPr lvl="1" eaLnBrk="1" hangingPunct="1">
              <a:buFontTx/>
              <a:buNone/>
            </a:pPr>
            <a:endParaRPr lang="en-US" smtClean="0"/>
          </a:p>
          <a:p>
            <a:pPr eaLnBrk="1" hangingPunct="1"/>
            <a:endParaRPr lang="en-US" smtClean="0"/>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228600" y="187325"/>
            <a:ext cx="8534400" cy="1143000"/>
          </a:xfrm>
        </p:spPr>
        <p:txBody>
          <a:bodyPr anchor="ctr"/>
          <a:lstStyle/>
          <a:p>
            <a:pPr eaLnBrk="1" hangingPunct="1"/>
            <a:r>
              <a:rPr lang="en-US" sz="2200" smtClean="0">
                <a:solidFill>
                  <a:srgbClr val="000000"/>
                </a:solidFill>
                <a:latin typeface="Helvetica" panose="020B0604020202020204" pitchFamily="34" charset="0"/>
              </a:rPr>
              <a:t>Exhibit 16.5</a:t>
            </a:r>
            <a:r>
              <a:rPr lang="en-US" sz="2200" b="0" smtClean="0">
                <a:solidFill>
                  <a:srgbClr val="000000"/>
                </a:solidFill>
                <a:latin typeface="Helvetica" panose="020B0604020202020204" pitchFamily="34" charset="0"/>
              </a:rPr>
              <a:t>  Offerings of Retiree Medical Plans Have Fallen Sharply Over the Past Decade (percentage of large employers)*</a:t>
            </a:r>
            <a:endParaRPr lang="en-US" sz="800" b="0" smtClean="0">
              <a:solidFill>
                <a:srgbClr val="000000"/>
              </a:solidFill>
              <a:latin typeface="Helvetica" panose="020B0604020202020204" pitchFamily="34" charset="0"/>
            </a:endParaRPr>
          </a:p>
        </p:txBody>
      </p:sp>
      <p:pic>
        <p:nvPicPr>
          <p:cNvPr id="73731" name="Picture 4" descr="ex16_0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2000" y="1371600"/>
            <a:ext cx="7504113" cy="4700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anchor="ctr"/>
          <a:lstStyle/>
          <a:p>
            <a:pPr eaLnBrk="1" hangingPunct="1"/>
            <a:r>
              <a:rPr lang="en-US" sz="2800" smtClean="0"/>
              <a:t>Group Medical Expense Contractual Provisions</a:t>
            </a:r>
          </a:p>
        </p:txBody>
      </p:sp>
      <p:sp>
        <p:nvSpPr>
          <p:cNvPr id="75779" name="Rectangle 3"/>
          <p:cNvSpPr>
            <a:spLocks noGrp="1" noChangeArrowheads="1"/>
          </p:cNvSpPr>
          <p:nvPr>
            <p:ph type="body" idx="4294967295"/>
          </p:nvPr>
        </p:nvSpPr>
        <p:spPr/>
        <p:txBody>
          <a:bodyPr rIns="91440"/>
          <a:lstStyle/>
          <a:p>
            <a:pPr eaLnBrk="1" hangingPunct="1"/>
            <a:r>
              <a:rPr lang="en-US" smtClean="0"/>
              <a:t>Important provisions in group medical expense insurance plans include:</a:t>
            </a:r>
          </a:p>
          <a:p>
            <a:pPr lvl="1" eaLnBrk="1" hangingPunct="1"/>
            <a:r>
              <a:rPr lang="en-US" smtClean="0"/>
              <a:t>A </a:t>
            </a:r>
            <a:r>
              <a:rPr lang="en-US" u="sng" smtClean="0"/>
              <a:t>preexisting condition</a:t>
            </a:r>
            <a:r>
              <a:rPr lang="en-US" smtClean="0"/>
              <a:t> provision that excludes coverage for a preexisting medical condition for a limited period after the worker enters the plan</a:t>
            </a:r>
          </a:p>
          <a:p>
            <a:pPr lvl="2" eaLnBrk="1" hangingPunct="1"/>
            <a:r>
              <a:rPr lang="en-US" smtClean="0"/>
              <a:t>Period is restricted to 12 months by the Health Insurance Portability and Accountability Act of 1996 (HIPAA)</a:t>
            </a:r>
          </a:p>
          <a:p>
            <a:pPr lvl="2" eaLnBrk="1" hangingPunct="1"/>
            <a:r>
              <a:rPr lang="en-US" smtClean="0"/>
              <a:t>The act also establishes the </a:t>
            </a:r>
            <a:r>
              <a:rPr lang="en-US" u="sng" smtClean="0"/>
              <a:t>portability</a:t>
            </a:r>
            <a:r>
              <a:rPr lang="en-US" smtClean="0"/>
              <a:t> of insurance coverage, whereby insurers must give an employee credit for previous coverage </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nchor="ctr"/>
          <a:lstStyle/>
          <a:p>
            <a:pPr eaLnBrk="1" hangingPunct="1"/>
            <a:r>
              <a:rPr lang="en-US" sz="2800" smtClean="0"/>
              <a:t>Group Medical Expense Contractual Provisions</a:t>
            </a:r>
          </a:p>
        </p:txBody>
      </p:sp>
      <p:sp>
        <p:nvSpPr>
          <p:cNvPr id="77827" name="Rectangle 3"/>
          <p:cNvSpPr>
            <a:spLocks noGrp="1" noChangeArrowheads="1"/>
          </p:cNvSpPr>
          <p:nvPr>
            <p:ph type="body" idx="4294967295"/>
          </p:nvPr>
        </p:nvSpPr>
        <p:spPr/>
        <p:txBody>
          <a:bodyPr rIns="91440"/>
          <a:lstStyle/>
          <a:p>
            <a:pPr lvl="1" eaLnBrk="1" hangingPunct="1">
              <a:lnSpc>
                <a:spcPct val="80000"/>
              </a:lnSpc>
            </a:pPr>
            <a:r>
              <a:rPr lang="en-US" sz="2000" smtClean="0"/>
              <a:t>A </a:t>
            </a:r>
            <a:r>
              <a:rPr lang="en-US" sz="2000" u="sng" smtClean="0"/>
              <a:t>coordination-of-benefits provision</a:t>
            </a:r>
            <a:r>
              <a:rPr lang="en-US" sz="2000" smtClean="0"/>
              <a:t> specifies the order of payment when an insured is covered under two or more group health insurance plans</a:t>
            </a:r>
          </a:p>
          <a:p>
            <a:pPr lvl="2" eaLnBrk="1" hangingPunct="1">
              <a:lnSpc>
                <a:spcPct val="80000"/>
              </a:lnSpc>
            </a:pPr>
            <a:r>
              <a:rPr lang="en-US" sz="1800" smtClean="0"/>
              <a:t>Coverage as an employee is usually primary to coverage as a dependent</a:t>
            </a:r>
          </a:p>
          <a:p>
            <a:pPr lvl="2" eaLnBrk="1" hangingPunct="1">
              <a:lnSpc>
                <a:spcPct val="80000"/>
              </a:lnSpc>
            </a:pPr>
            <a:r>
              <a:rPr lang="en-US" sz="1800" smtClean="0"/>
              <a:t>With respect to dependent children, the plan of the parent whose birthday occurs first during the year is primary</a:t>
            </a:r>
          </a:p>
          <a:p>
            <a:pPr eaLnBrk="1" hangingPunct="1">
              <a:lnSpc>
                <a:spcPct val="80000"/>
              </a:lnSpc>
            </a:pPr>
            <a:r>
              <a:rPr lang="en-US" sz="2400" smtClean="0"/>
              <a:t>The </a:t>
            </a:r>
            <a:r>
              <a:rPr lang="en-US" sz="2400" u="sng" smtClean="0"/>
              <a:t>Consolidated Omnibus Budget Reconciliation Act</a:t>
            </a:r>
            <a:r>
              <a:rPr lang="en-US" sz="2400" smtClean="0"/>
              <a:t> of 1985 (COBRA) gives employees the right to stay in the employer’s plan for a limited period after leaving employment</a:t>
            </a:r>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anchor="ctr"/>
          <a:lstStyle/>
          <a:p>
            <a:pPr eaLnBrk="1" hangingPunct="1"/>
            <a:r>
              <a:rPr lang="en-US" smtClean="0"/>
              <a:t>Group Dental Insurance</a:t>
            </a:r>
          </a:p>
        </p:txBody>
      </p:sp>
      <p:sp>
        <p:nvSpPr>
          <p:cNvPr id="79875" name="Rectangle 3"/>
          <p:cNvSpPr>
            <a:spLocks noGrp="1" noChangeArrowheads="1"/>
          </p:cNvSpPr>
          <p:nvPr>
            <p:ph type="body" idx="4294967295"/>
          </p:nvPr>
        </p:nvSpPr>
        <p:spPr>
          <a:xfrm>
            <a:off x="228600" y="1752600"/>
            <a:ext cx="8686800" cy="4572000"/>
          </a:xfrm>
        </p:spPr>
        <p:txBody>
          <a:bodyPr rIns="91440"/>
          <a:lstStyle/>
          <a:p>
            <a:pPr eaLnBrk="1" hangingPunct="1">
              <a:lnSpc>
                <a:spcPct val="80000"/>
              </a:lnSpc>
            </a:pPr>
            <a:r>
              <a:rPr lang="en-US" sz="2000" u="sng" smtClean="0"/>
              <a:t>Group dental insurance</a:t>
            </a:r>
            <a:r>
              <a:rPr lang="en-US" sz="2000" smtClean="0"/>
              <a:t> helps pay the cost of normal dental care</a:t>
            </a:r>
          </a:p>
          <a:p>
            <a:pPr lvl="1" eaLnBrk="1" hangingPunct="1">
              <a:lnSpc>
                <a:spcPct val="80000"/>
              </a:lnSpc>
            </a:pPr>
            <a:r>
              <a:rPr lang="en-US" sz="1800" smtClean="0"/>
              <a:t>Also covers damage to teeth from an accident</a:t>
            </a:r>
          </a:p>
          <a:p>
            <a:pPr lvl="1" eaLnBrk="1" hangingPunct="1">
              <a:lnSpc>
                <a:spcPct val="80000"/>
              </a:lnSpc>
            </a:pPr>
            <a:r>
              <a:rPr lang="en-US" sz="1800" smtClean="0"/>
              <a:t>Covers x-rays, cleaning, fillings, extractions, etc.</a:t>
            </a:r>
          </a:p>
          <a:p>
            <a:pPr lvl="1" eaLnBrk="1" hangingPunct="1">
              <a:lnSpc>
                <a:spcPct val="80000"/>
              </a:lnSpc>
            </a:pPr>
            <a:r>
              <a:rPr lang="en-US" sz="1800" smtClean="0"/>
              <a:t>Some plans cover orthodontia</a:t>
            </a:r>
          </a:p>
          <a:p>
            <a:pPr lvl="1" eaLnBrk="1" hangingPunct="1">
              <a:lnSpc>
                <a:spcPct val="80000"/>
              </a:lnSpc>
            </a:pPr>
            <a:r>
              <a:rPr lang="en-US" sz="1800" smtClean="0"/>
              <a:t>Encourages insureds to see their dentists on a regular basis</a:t>
            </a:r>
          </a:p>
          <a:p>
            <a:pPr lvl="1" eaLnBrk="1" hangingPunct="1">
              <a:lnSpc>
                <a:spcPct val="80000"/>
              </a:lnSpc>
            </a:pPr>
            <a:r>
              <a:rPr lang="en-US" sz="1800" smtClean="0"/>
              <a:t>Coinsurance requirements vary depending on the type of service provided</a:t>
            </a:r>
          </a:p>
          <a:p>
            <a:pPr lvl="1" eaLnBrk="1" hangingPunct="1">
              <a:lnSpc>
                <a:spcPct val="80000"/>
              </a:lnSpc>
            </a:pPr>
            <a:r>
              <a:rPr lang="en-US" sz="1800" smtClean="0"/>
              <a:t>Maximum limits on benefits and waiting periods for certain types of services are used to control costs</a:t>
            </a:r>
          </a:p>
          <a:p>
            <a:pPr lvl="1" eaLnBrk="1" hangingPunct="1">
              <a:lnSpc>
                <a:spcPct val="80000"/>
              </a:lnSpc>
            </a:pPr>
            <a:r>
              <a:rPr lang="en-US" sz="1800" smtClean="0"/>
              <a:t>A predetermination-of-benefits provision informs the employee of the amount that the insurer will pay for a service before the service is performed</a:t>
            </a:r>
          </a:p>
        </p:txBody>
      </p:sp>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228600" y="228600"/>
            <a:ext cx="7564438" cy="1143000"/>
          </a:xfrm>
        </p:spPr>
        <p:txBody>
          <a:bodyPr anchor="ctr"/>
          <a:lstStyle/>
          <a:p>
            <a:pPr eaLnBrk="1" hangingPunct="1"/>
            <a:r>
              <a:rPr lang="en-US" sz="2800" smtClean="0"/>
              <a:t>Group Disability-Income Insurance </a:t>
            </a:r>
          </a:p>
        </p:txBody>
      </p:sp>
      <p:sp>
        <p:nvSpPr>
          <p:cNvPr id="81923" name="Rectangle 3"/>
          <p:cNvSpPr>
            <a:spLocks noGrp="1" noChangeArrowheads="1"/>
          </p:cNvSpPr>
          <p:nvPr>
            <p:ph type="body" idx="4294967295"/>
          </p:nvPr>
        </p:nvSpPr>
        <p:spPr>
          <a:xfrm>
            <a:off x="304800" y="1676400"/>
            <a:ext cx="8610600" cy="4800600"/>
          </a:xfrm>
        </p:spPr>
        <p:txBody>
          <a:bodyPr rIns="91440"/>
          <a:lstStyle/>
          <a:p>
            <a:pPr eaLnBrk="1" hangingPunct="1">
              <a:lnSpc>
                <a:spcPct val="80000"/>
              </a:lnSpc>
            </a:pPr>
            <a:r>
              <a:rPr lang="en-US" sz="1800" u="sng" smtClean="0"/>
              <a:t>Group disability-income insurance</a:t>
            </a:r>
            <a:r>
              <a:rPr lang="en-US" sz="1800" smtClean="0"/>
              <a:t> pays weekly or monthly cash payments to employees who are disabled from accidents or illness</a:t>
            </a:r>
          </a:p>
          <a:p>
            <a:pPr eaLnBrk="1" hangingPunct="1">
              <a:lnSpc>
                <a:spcPct val="80000"/>
              </a:lnSpc>
            </a:pPr>
            <a:r>
              <a:rPr lang="en-US" sz="1800" smtClean="0"/>
              <a:t>Under a short-term plan, benefit payments range from 13 weeks to two years</a:t>
            </a:r>
          </a:p>
          <a:p>
            <a:pPr lvl="1" eaLnBrk="1" hangingPunct="1">
              <a:lnSpc>
                <a:spcPct val="80000"/>
              </a:lnSpc>
            </a:pPr>
            <a:r>
              <a:rPr lang="en-US" sz="1600" smtClean="0"/>
              <a:t>Most cover only </a:t>
            </a:r>
            <a:r>
              <a:rPr lang="en-US" sz="1600" u="sng" smtClean="0"/>
              <a:t>nonoccupational disability</a:t>
            </a:r>
            <a:r>
              <a:rPr lang="en-US" sz="1600" smtClean="0"/>
              <a:t>, which means that an accident or illness must occur off the job</a:t>
            </a:r>
          </a:p>
          <a:p>
            <a:pPr lvl="1" eaLnBrk="1" hangingPunct="1">
              <a:lnSpc>
                <a:spcPct val="80000"/>
              </a:lnSpc>
            </a:pPr>
            <a:r>
              <a:rPr lang="en-US" sz="1600" smtClean="0"/>
              <a:t>Employee must be totally disabled to qualify</a:t>
            </a:r>
          </a:p>
          <a:p>
            <a:pPr lvl="1" eaLnBrk="1" hangingPunct="1">
              <a:lnSpc>
                <a:spcPct val="80000"/>
              </a:lnSpc>
            </a:pPr>
            <a:r>
              <a:rPr lang="en-US" sz="1600" smtClean="0"/>
              <a:t>You are considered totally disabled if you are unable to perform each and every duty of your regular occupation</a:t>
            </a:r>
            <a:endParaRPr lang="en-US" sz="1200" smtClean="0"/>
          </a:p>
          <a:p>
            <a:pPr eaLnBrk="1" hangingPunct="1">
              <a:lnSpc>
                <a:spcPct val="80000"/>
              </a:lnSpc>
            </a:pPr>
            <a:r>
              <a:rPr lang="en-US" sz="1800" smtClean="0"/>
              <a:t>Under a long-term plan, the benefit period ranges from 2 - 65 years</a:t>
            </a:r>
          </a:p>
          <a:p>
            <a:pPr lvl="1" eaLnBrk="1" hangingPunct="1">
              <a:lnSpc>
                <a:spcPct val="80000"/>
              </a:lnSpc>
            </a:pPr>
            <a:r>
              <a:rPr lang="en-US" sz="1600" smtClean="0"/>
              <a:t>For the first two years, you are considered disabled if you are unable to perform all of the material duties of your own occupation. After two years, you are still considered disabled if you are unable to work in any occupation for which you are reasonably fitted by education, training, and experience</a:t>
            </a:r>
          </a:p>
          <a:p>
            <a:pPr lvl="1" eaLnBrk="1" hangingPunct="1">
              <a:lnSpc>
                <a:spcPct val="80000"/>
              </a:lnSpc>
            </a:pPr>
            <a:r>
              <a:rPr lang="en-US" sz="1600" smtClean="0"/>
              <a:t>Plans typically cover occupational and nonoccupational disability</a:t>
            </a:r>
          </a:p>
          <a:p>
            <a:pPr lvl="1" eaLnBrk="1" hangingPunct="1">
              <a:lnSpc>
                <a:spcPct val="80000"/>
              </a:lnSpc>
            </a:pPr>
            <a:r>
              <a:rPr lang="en-US" sz="1600" smtClean="0"/>
              <a:t>If the disabled worker is receiving Social Security or other disability benefits, the payments are reduced to discourage malingering</a:t>
            </a:r>
          </a:p>
          <a:p>
            <a:pPr lvl="1" eaLnBrk="1" hangingPunct="1">
              <a:lnSpc>
                <a:spcPct val="80000"/>
              </a:lnSpc>
              <a:buFontTx/>
              <a:buNone/>
            </a:pPr>
            <a:endParaRPr lang="en-US" sz="1600" smtClean="0"/>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nchor="ctr"/>
          <a:lstStyle/>
          <a:p>
            <a:pPr eaLnBrk="1" hangingPunct="1"/>
            <a:r>
              <a:rPr lang="en-US" smtClean="0"/>
              <a:t>Cafeteria Plans	</a:t>
            </a:r>
          </a:p>
        </p:txBody>
      </p:sp>
      <p:sp>
        <p:nvSpPr>
          <p:cNvPr id="83971" name="Rectangle 3"/>
          <p:cNvSpPr>
            <a:spLocks noGrp="1" noChangeArrowheads="1"/>
          </p:cNvSpPr>
          <p:nvPr>
            <p:ph type="body" idx="4294967295"/>
          </p:nvPr>
        </p:nvSpPr>
        <p:spPr/>
        <p:txBody>
          <a:bodyPr rIns="91440"/>
          <a:lstStyle/>
          <a:p>
            <a:pPr eaLnBrk="1" hangingPunct="1">
              <a:lnSpc>
                <a:spcPct val="90000"/>
              </a:lnSpc>
            </a:pPr>
            <a:r>
              <a:rPr lang="en-US" sz="2000" smtClean="0"/>
              <a:t>A </a:t>
            </a:r>
            <a:r>
              <a:rPr lang="en-US" sz="2000" u="sng" smtClean="0"/>
              <a:t>cafeteria plan</a:t>
            </a:r>
            <a:r>
              <a:rPr lang="en-US" sz="2000" smtClean="0"/>
              <a:t> allows employees to select those benefits that best meet their specific needs</a:t>
            </a:r>
          </a:p>
          <a:p>
            <a:pPr lvl="1" eaLnBrk="1" hangingPunct="1">
              <a:lnSpc>
                <a:spcPct val="90000"/>
              </a:lnSpc>
            </a:pPr>
            <a:r>
              <a:rPr lang="en-US" sz="1800" smtClean="0"/>
              <a:t>In many plans, the employer gives each employee a certain number of dollars or credits to spend on benefits, or take as cash</a:t>
            </a:r>
          </a:p>
          <a:p>
            <a:pPr lvl="1" eaLnBrk="1" hangingPunct="1">
              <a:lnSpc>
                <a:spcPct val="90000"/>
              </a:lnSpc>
            </a:pPr>
            <a:r>
              <a:rPr lang="en-US" sz="1800" smtClean="0"/>
              <a:t>Many plans allow employees to make their premium contributions with before-tax dollars</a:t>
            </a:r>
          </a:p>
          <a:p>
            <a:pPr lvl="1" eaLnBrk="1" hangingPunct="1">
              <a:lnSpc>
                <a:spcPct val="90000"/>
              </a:lnSpc>
            </a:pPr>
            <a:r>
              <a:rPr lang="en-US" sz="1800" smtClean="0"/>
              <a:t>Many plans include a </a:t>
            </a:r>
            <a:r>
              <a:rPr lang="en-US" sz="1800" u="sng" smtClean="0"/>
              <a:t>flexible spending account</a:t>
            </a:r>
            <a:r>
              <a:rPr lang="en-US" sz="1800" smtClean="0"/>
              <a:t> which is an arrangement that permits employees to pay for certain unreimbursed medical expenses with before-tax dollars</a:t>
            </a:r>
          </a:p>
          <a:p>
            <a:pPr lvl="2" eaLnBrk="1" hangingPunct="1">
              <a:lnSpc>
                <a:spcPct val="90000"/>
              </a:lnSpc>
              <a:buFontTx/>
              <a:buNone/>
            </a:pPr>
            <a:r>
              <a:rPr lang="en-US" sz="1600" smtClean="0"/>
              <a:t> </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D367182-19E0-49C7-B0D8-C589F4F99046}" type="slidenum">
              <a:rPr lang="en-US"/>
              <a:pPr/>
              <a:t>36</a:t>
            </a:fld>
            <a:endParaRPr lang="en-US"/>
          </a:p>
        </p:txBody>
      </p:sp>
      <p:sp>
        <p:nvSpPr>
          <p:cNvPr id="86019" name="Rectangle 2"/>
          <p:cNvSpPr>
            <a:spLocks noGrp="1" noChangeArrowheads="1"/>
          </p:cNvSpPr>
          <p:nvPr>
            <p:ph type="title"/>
          </p:nvPr>
        </p:nvSpPr>
        <p:spPr/>
        <p:txBody>
          <a:bodyPr/>
          <a:lstStyle/>
          <a:p>
            <a:pPr eaLnBrk="1" hangingPunct="1"/>
            <a:r>
              <a:rPr lang="en-US" smtClean="0"/>
              <a:t>Reasons for Employee Benefits </a:t>
            </a:r>
          </a:p>
        </p:txBody>
      </p:sp>
      <p:sp>
        <p:nvSpPr>
          <p:cNvPr id="86020" name="Rectangle 3"/>
          <p:cNvSpPr>
            <a:spLocks noGrp="1" noChangeArrowheads="1"/>
          </p:cNvSpPr>
          <p:nvPr>
            <p:ph type="body" idx="1"/>
          </p:nvPr>
        </p:nvSpPr>
        <p:spPr/>
        <p:txBody>
          <a:bodyPr/>
          <a:lstStyle/>
          <a:p>
            <a:pPr eaLnBrk="1" hangingPunct="1"/>
            <a:r>
              <a:rPr lang="en-US" smtClean="0"/>
              <a:t>Usually, employers make benefits available to employees in order to </a:t>
            </a:r>
          </a:p>
          <a:p>
            <a:pPr lvl="1" eaLnBrk="1" hangingPunct="1"/>
            <a:r>
              <a:rPr lang="en-US" smtClean="0"/>
              <a:t>Improve employee relations </a:t>
            </a:r>
          </a:p>
          <a:p>
            <a:pPr lvl="1" eaLnBrk="1" hangingPunct="1"/>
            <a:r>
              <a:rPr lang="en-US" smtClean="0"/>
              <a:t>Take advantage of the special income tax status granted to many benefit programs </a:t>
            </a: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8912FA4-FEBB-4C93-812F-3E45BE768E77}" type="slidenum">
              <a:rPr lang="en-US"/>
              <a:pPr/>
              <a:t>37</a:t>
            </a:fld>
            <a:endParaRPr lang="en-US"/>
          </a:p>
        </p:txBody>
      </p:sp>
      <p:sp>
        <p:nvSpPr>
          <p:cNvPr id="87043" name="Rectangle 2"/>
          <p:cNvSpPr>
            <a:spLocks noGrp="1" noChangeArrowheads="1"/>
          </p:cNvSpPr>
          <p:nvPr>
            <p:ph type="title"/>
          </p:nvPr>
        </p:nvSpPr>
        <p:spPr/>
        <p:txBody>
          <a:bodyPr/>
          <a:lstStyle/>
          <a:p>
            <a:pPr eaLnBrk="1" hangingPunct="1"/>
            <a:r>
              <a:rPr lang="en-US" smtClean="0"/>
              <a:t>Employee Relations </a:t>
            </a:r>
          </a:p>
        </p:txBody>
      </p:sp>
      <p:sp>
        <p:nvSpPr>
          <p:cNvPr id="87044" name="Rectangle 3"/>
          <p:cNvSpPr>
            <a:spLocks noGrp="1" noChangeArrowheads="1"/>
          </p:cNvSpPr>
          <p:nvPr>
            <p:ph type="body" idx="1"/>
          </p:nvPr>
        </p:nvSpPr>
        <p:spPr/>
        <p:txBody>
          <a:bodyPr/>
          <a:lstStyle/>
          <a:p>
            <a:pPr eaLnBrk="1" hangingPunct="1">
              <a:lnSpc>
                <a:spcPct val="90000"/>
              </a:lnSpc>
            </a:pPr>
            <a:r>
              <a:rPr lang="en-US" smtClean="0"/>
              <a:t>In earlier years, employee benefits were frequently referred to as fringe benefits </a:t>
            </a:r>
          </a:p>
          <a:p>
            <a:pPr lvl="1" eaLnBrk="1" hangingPunct="1">
              <a:lnSpc>
                <a:spcPct val="90000"/>
              </a:lnSpc>
            </a:pPr>
            <a:r>
              <a:rPr lang="en-US" smtClean="0"/>
              <a:t>Many employers viewed them as forms of extra compensation that were not required</a:t>
            </a:r>
          </a:p>
          <a:p>
            <a:pPr lvl="1" eaLnBrk="1" hangingPunct="1">
              <a:lnSpc>
                <a:spcPct val="90000"/>
              </a:lnSpc>
            </a:pPr>
            <a:r>
              <a:rPr lang="en-US" smtClean="0"/>
              <a:t>Some employers suggested that they viewed employee benefits essentially as freely given goods </a:t>
            </a:r>
          </a:p>
          <a:p>
            <a:pPr lvl="2" eaLnBrk="1" hangingPunct="1">
              <a:lnSpc>
                <a:spcPct val="90000"/>
              </a:lnSpc>
            </a:pPr>
            <a:r>
              <a:rPr lang="en-US" smtClean="0"/>
              <a:t>Employers expected employees to be grateful for their benefits </a:t>
            </a:r>
          </a:p>
          <a:p>
            <a:pPr lvl="3" eaLnBrk="1" hangingPunct="1">
              <a:lnSpc>
                <a:spcPct val="90000"/>
              </a:lnSpc>
            </a:pPr>
            <a:r>
              <a:rPr lang="en-US" smtClean="0"/>
              <a:t>And to respond with increased loyalty, improved productivity, and better morale in the workplace </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3AD4CF8-C93C-48EC-8DE5-8F87AC7B3BA1}" type="slidenum">
              <a:rPr lang="en-US"/>
              <a:pPr/>
              <a:t>38</a:t>
            </a:fld>
            <a:endParaRPr lang="en-US"/>
          </a:p>
        </p:txBody>
      </p:sp>
      <p:sp>
        <p:nvSpPr>
          <p:cNvPr id="88067" name="Rectangle 2"/>
          <p:cNvSpPr>
            <a:spLocks noGrp="1" noChangeArrowheads="1"/>
          </p:cNvSpPr>
          <p:nvPr>
            <p:ph type="title"/>
          </p:nvPr>
        </p:nvSpPr>
        <p:spPr/>
        <p:txBody>
          <a:bodyPr/>
          <a:lstStyle/>
          <a:p>
            <a:pPr eaLnBrk="1" hangingPunct="1"/>
            <a:r>
              <a:rPr lang="en-US" smtClean="0"/>
              <a:t>Employee Relations</a:t>
            </a:r>
          </a:p>
        </p:txBody>
      </p:sp>
      <p:sp>
        <p:nvSpPr>
          <p:cNvPr id="88068" name="Rectangle 3"/>
          <p:cNvSpPr>
            <a:spLocks noGrp="1" noChangeArrowheads="1"/>
          </p:cNvSpPr>
          <p:nvPr>
            <p:ph type="body" idx="1"/>
          </p:nvPr>
        </p:nvSpPr>
        <p:spPr/>
        <p:txBody>
          <a:bodyPr/>
          <a:lstStyle/>
          <a:p>
            <a:pPr eaLnBrk="1" hangingPunct="1">
              <a:lnSpc>
                <a:spcPct val="90000"/>
              </a:lnSpc>
            </a:pPr>
            <a:r>
              <a:rPr lang="en-US" sz="2400" smtClean="0"/>
              <a:t>Over time, however, attitudes of both employers and employees evolved </a:t>
            </a:r>
          </a:p>
          <a:p>
            <a:pPr eaLnBrk="1" hangingPunct="1">
              <a:lnSpc>
                <a:spcPct val="90000"/>
              </a:lnSpc>
            </a:pPr>
            <a:r>
              <a:rPr lang="en-US" sz="2400" smtClean="0"/>
              <a:t>Benefits that address basic security issues are no longer viewed as frills that command special gratitude </a:t>
            </a:r>
          </a:p>
          <a:p>
            <a:pPr lvl="1" eaLnBrk="1" hangingPunct="1">
              <a:lnSpc>
                <a:spcPct val="90000"/>
              </a:lnSpc>
            </a:pPr>
            <a:r>
              <a:rPr lang="en-US" sz="2000" smtClean="0"/>
              <a:t>Such as health care expenses, survivor needs due to premature death, and retirement income </a:t>
            </a:r>
          </a:p>
          <a:p>
            <a:pPr lvl="1" eaLnBrk="1" hangingPunct="1">
              <a:lnSpc>
                <a:spcPct val="90000"/>
              </a:lnSpc>
            </a:pPr>
            <a:r>
              <a:rPr lang="en-US" sz="2000" smtClean="0"/>
              <a:t>Rather, they are an expected part of most compensation packages </a:t>
            </a:r>
          </a:p>
          <a:p>
            <a:pPr lvl="2" eaLnBrk="1" hangingPunct="1">
              <a:lnSpc>
                <a:spcPct val="90000"/>
              </a:lnSpc>
            </a:pPr>
            <a:r>
              <a:rPr lang="en-US" sz="1800" smtClean="0"/>
              <a:t>Inclusion of such benefits does not often affect employee attitudes because the employer is only doing what is expected </a:t>
            </a:r>
          </a:p>
          <a:p>
            <a:pPr lvl="2" eaLnBrk="1" hangingPunct="1">
              <a:lnSpc>
                <a:spcPct val="90000"/>
              </a:lnSpc>
            </a:pPr>
            <a:r>
              <a:rPr lang="en-US" sz="1800" smtClean="0"/>
              <a:t>However, excluding such benefits could have a negative impact on employee relations </a:t>
            </a:r>
          </a:p>
          <a:p>
            <a:pPr lvl="3" eaLnBrk="1" hangingPunct="1">
              <a:lnSpc>
                <a:spcPct val="90000"/>
              </a:lnSpc>
            </a:pPr>
            <a:r>
              <a:rPr lang="en-US" sz="1600" smtClean="0"/>
              <a:t>Leading to increased employee turnover and difficulty in recruiting workers </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C02DBB9-6924-44AB-AA64-21E1B43F80C0}" type="slidenum">
              <a:rPr lang="en-US"/>
              <a:pPr/>
              <a:t>39</a:t>
            </a:fld>
            <a:endParaRPr lang="en-US"/>
          </a:p>
        </p:txBody>
      </p:sp>
      <p:sp>
        <p:nvSpPr>
          <p:cNvPr id="89091" name="Rectangle 2"/>
          <p:cNvSpPr>
            <a:spLocks noGrp="1" noChangeArrowheads="1"/>
          </p:cNvSpPr>
          <p:nvPr>
            <p:ph type="title"/>
          </p:nvPr>
        </p:nvSpPr>
        <p:spPr/>
        <p:txBody>
          <a:bodyPr/>
          <a:lstStyle/>
          <a:p>
            <a:pPr eaLnBrk="1" hangingPunct="1"/>
            <a:r>
              <a:rPr lang="en-US" smtClean="0"/>
              <a:t>Employee Relations </a:t>
            </a:r>
          </a:p>
        </p:txBody>
      </p:sp>
      <p:sp>
        <p:nvSpPr>
          <p:cNvPr id="89092" name="Rectangle 3"/>
          <p:cNvSpPr>
            <a:spLocks noGrp="1" noChangeArrowheads="1"/>
          </p:cNvSpPr>
          <p:nvPr>
            <p:ph type="body" idx="1"/>
          </p:nvPr>
        </p:nvSpPr>
        <p:spPr/>
        <p:txBody>
          <a:bodyPr/>
          <a:lstStyle/>
          <a:p>
            <a:pPr eaLnBrk="1" hangingPunct="1"/>
            <a:r>
              <a:rPr lang="en-US" smtClean="0"/>
              <a:t>Employers hoping to significantly improve employee relations from their benefit packages must go beyond what is expected </a:t>
            </a:r>
          </a:p>
          <a:p>
            <a:pPr eaLnBrk="1" hangingPunct="1"/>
            <a:r>
              <a:rPr lang="en-US" smtClean="0"/>
              <a:t>Also, employers are becoming more flexible and allowing employees to select the benefits that best meet their individual needs </a:t>
            </a:r>
          </a:p>
          <a:p>
            <a:pPr lvl="1" eaLnBrk="1" hangingPunct="1"/>
            <a:r>
              <a:rPr lang="en-US" smtClean="0"/>
              <a:t>It is becoming harder for a standard benefit package to efficiently meet the varying needs of all workers </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228600" y="228600"/>
            <a:ext cx="7315200" cy="1143000"/>
          </a:xfrm>
        </p:spPr>
        <p:txBody>
          <a:bodyPr anchor="ctr"/>
          <a:lstStyle/>
          <a:p>
            <a:pPr eaLnBrk="1" hangingPunct="1"/>
            <a:r>
              <a:rPr lang="en-US" smtClean="0"/>
              <a:t>Fundamentals of Group Insurance</a:t>
            </a:r>
            <a:endParaRPr lang="en-US" sz="3600" smtClean="0"/>
          </a:p>
        </p:txBody>
      </p:sp>
      <p:sp>
        <p:nvSpPr>
          <p:cNvPr id="20483" name="Rectangle 3"/>
          <p:cNvSpPr>
            <a:spLocks noGrp="1" noChangeArrowheads="1"/>
          </p:cNvSpPr>
          <p:nvPr>
            <p:ph type="body" idx="4294967295"/>
          </p:nvPr>
        </p:nvSpPr>
        <p:spPr>
          <a:xfrm>
            <a:off x="304800" y="1752600"/>
            <a:ext cx="8610600" cy="4267200"/>
          </a:xfrm>
        </p:spPr>
        <p:txBody>
          <a:bodyPr rIns="91440"/>
          <a:lstStyle/>
          <a:p>
            <a:pPr eaLnBrk="1" hangingPunct="1">
              <a:lnSpc>
                <a:spcPct val="90000"/>
              </a:lnSpc>
              <a:spcBef>
                <a:spcPct val="50000"/>
              </a:spcBef>
            </a:pPr>
            <a:r>
              <a:rPr lang="en-US" smtClean="0"/>
              <a:t>Group insurance differs from individual insurance in several ways:</a:t>
            </a:r>
          </a:p>
          <a:p>
            <a:pPr lvl="1" eaLnBrk="1" hangingPunct="1">
              <a:lnSpc>
                <a:spcPct val="90000"/>
              </a:lnSpc>
              <a:spcBef>
                <a:spcPct val="50000"/>
              </a:spcBef>
            </a:pPr>
            <a:r>
              <a:rPr lang="en-US" smtClean="0"/>
              <a:t>Many people are covered under one contract</a:t>
            </a:r>
          </a:p>
          <a:p>
            <a:pPr lvl="2" eaLnBrk="1" hangingPunct="1">
              <a:lnSpc>
                <a:spcPct val="90000"/>
              </a:lnSpc>
              <a:spcBef>
                <a:spcPct val="50000"/>
              </a:spcBef>
            </a:pPr>
            <a:r>
              <a:rPr lang="en-US" smtClean="0"/>
              <a:t>A </a:t>
            </a:r>
            <a:r>
              <a:rPr lang="en-US" u="sng" smtClean="0"/>
              <a:t>master contract</a:t>
            </a:r>
            <a:r>
              <a:rPr lang="en-US" smtClean="0"/>
              <a:t> is formed between the group and insurer</a:t>
            </a:r>
          </a:p>
          <a:p>
            <a:pPr lvl="1" eaLnBrk="1" hangingPunct="1">
              <a:lnSpc>
                <a:spcPct val="90000"/>
              </a:lnSpc>
              <a:spcBef>
                <a:spcPct val="50000"/>
              </a:spcBef>
            </a:pPr>
            <a:r>
              <a:rPr lang="en-US" smtClean="0"/>
              <a:t>Coverage costs less to the individual than comparable insurance purchased individually</a:t>
            </a:r>
          </a:p>
          <a:p>
            <a:pPr lvl="1" eaLnBrk="1" hangingPunct="1">
              <a:lnSpc>
                <a:spcPct val="90000"/>
              </a:lnSpc>
              <a:spcBef>
                <a:spcPct val="50000"/>
              </a:spcBef>
            </a:pPr>
            <a:r>
              <a:rPr lang="en-US" smtClean="0"/>
              <a:t>Individual evidence of insurability is usually not required</a:t>
            </a:r>
          </a:p>
          <a:p>
            <a:pPr lvl="1" eaLnBrk="1" hangingPunct="1">
              <a:lnSpc>
                <a:spcPct val="90000"/>
              </a:lnSpc>
              <a:spcBef>
                <a:spcPct val="50000"/>
              </a:spcBef>
            </a:pPr>
            <a:r>
              <a:rPr lang="en-US" smtClean="0"/>
              <a:t>Experience rating is used</a:t>
            </a:r>
          </a:p>
        </p:txBody>
      </p:sp>
    </p:spTree>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18C758-F8B3-48EE-8664-BA52AE7966A5}" type="slidenum">
              <a:rPr lang="en-US"/>
              <a:pPr/>
              <a:t>40</a:t>
            </a:fld>
            <a:endParaRPr lang="en-US"/>
          </a:p>
        </p:txBody>
      </p:sp>
      <p:sp>
        <p:nvSpPr>
          <p:cNvPr id="90115" name="Rectangle 2"/>
          <p:cNvSpPr>
            <a:spLocks noGrp="1" noChangeArrowheads="1"/>
          </p:cNvSpPr>
          <p:nvPr>
            <p:ph type="title"/>
          </p:nvPr>
        </p:nvSpPr>
        <p:spPr/>
        <p:txBody>
          <a:bodyPr/>
          <a:lstStyle/>
          <a:p>
            <a:pPr eaLnBrk="1" hangingPunct="1"/>
            <a:r>
              <a:rPr lang="en-US" smtClean="0"/>
              <a:t>Tax Advantages</a:t>
            </a:r>
          </a:p>
        </p:txBody>
      </p:sp>
      <p:sp>
        <p:nvSpPr>
          <p:cNvPr id="90116" name="Rectangle 3"/>
          <p:cNvSpPr>
            <a:spLocks noGrp="1" noChangeArrowheads="1"/>
          </p:cNvSpPr>
          <p:nvPr>
            <p:ph type="body" idx="1"/>
          </p:nvPr>
        </p:nvSpPr>
        <p:spPr/>
        <p:txBody>
          <a:bodyPr/>
          <a:lstStyle/>
          <a:p>
            <a:pPr eaLnBrk="1" hangingPunct="1"/>
            <a:r>
              <a:rPr lang="en-US" smtClean="0"/>
              <a:t>Many employee benefits are treated more favorably for tax purposes than are wages and salaries </a:t>
            </a:r>
          </a:p>
          <a:p>
            <a:pPr eaLnBrk="1" hangingPunct="1"/>
            <a:r>
              <a:rPr lang="en-US" smtClean="0"/>
              <a:t>When such tax advantages exist, it is usually to an employee’s advantage to receive the benefit </a:t>
            </a:r>
          </a:p>
          <a:p>
            <a:pPr lvl="1" eaLnBrk="1" hangingPunct="1"/>
            <a:r>
              <a:rPr lang="en-US" smtClean="0"/>
              <a:t>Rather than to receive a higher salary and then purchase the product separately </a:t>
            </a:r>
          </a:p>
          <a:p>
            <a:pPr eaLnBrk="1" hangingPunct="1">
              <a:buFontTx/>
              <a:buNone/>
            </a:pPr>
            <a:endParaRPr lang="en-US" smtClean="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5A55367-CA55-4929-BFDA-19F3F66F40B3}" type="slidenum">
              <a:rPr lang="en-US"/>
              <a:pPr/>
              <a:t>41</a:t>
            </a:fld>
            <a:endParaRPr lang="en-US"/>
          </a:p>
        </p:txBody>
      </p:sp>
      <p:sp>
        <p:nvSpPr>
          <p:cNvPr id="91139" name="Rectangle 2"/>
          <p:cNvSpPr>
            <a:spLocks noGrp="1" noChangeArrowheads="1"/>
          </p:cNvSpPr>
          <p:nvPr>
            <p:ph type="title"/>
          </p:nvPr>
        </p:nvSpPr>
        <p:spPr/>
        <p:txBody>
          <a:bodyPr/>
          <a:lstStyle/>
          <a:p>
            <a:pPr eaLnBrk="1" hangingPunct="1"/>
            <a:r>
              <a:rPr lang="en-US" smtClean="0"/>
              <a:t>Tax Advantages</a:t>
            </a:r>
          </a:p>
        </p:txBody>
      </p:sp>
      <p:sp>
        <p:nvSpPr>
          <p:cNvPr id="91140" name="Rectangle 3"/>
          <p:cNvSpPr>
            <a:spLocks noGrp="1" noChangeArrowheads="1"/>
          </p:cNvSpPr>
          <p:nvPr>
            <p:ph type="body" idx="1"/>
          </p:nvPr>
        </p:nvSpPr>
        <p:spPr/>
        <p:txBody>
          <a:bodyPr/>
          <a:lstStyle/>
          <a:p>
            <a:pPr eaLnBrk="1" hangingPunct="1">
              <a:lnSpc>
                <a:spcPct val="80000"/>
              </a:lnSpc>
            </a:pPr>
            <a:r>
              <a:rPr lang="en-US" smtClean="0"/>
              <a:t>In general, tax advantages may be associated with employee benefits if qualification rules are met </a:t>
            </a:r>
          </a:p>
          <a:p>
            <a:pPr lvl="1" eaLnBrk="1" hangingPunct="1">
              <a:lnSpc>
                <a:spcPct val="80000"/>
              </a:lnSpc>
            </a:pPr>
            <a:r>
              <a:rPr lang="en-US" smtClean="0"/>
              <a:t>The ability of the employer to deduct the cost of the benefit from current taxable income </a:t>
            </a:r>
          </a:p>
          <a:p>
            <a:pPr lvl="1" eaLnBrk="1" hangingPunct="1">
              <a:lnSpc>
                <a:spcPct val="80000"/>
              </a:lnSpc>
            </a:pPr>
            <a:r>
              <a:rPr lang="en-US" smtClean="0"/>
              <a:t>The ability of employees to avoid reporting benefit costs paid by their employers as taxable income </a:t>
            </a:r>
          </a:p>
          <a:p>
            <a:pPr lvl="1" eaLnBrk="1" hangingPunct="1">
              <a:lnSpc>
                <a:spcPct val="80000"/>
              </a:lnSpc>
            </a:pPr>
            <a:r>
              <a:rPr lang="en-US" smtClean="0"/>
              <a:t>Benefit payments may be partially or totally exempt from income taxes </a:t>
            </a:r>
          </a:p>
          <a:p>
            <a:pPr lvl="1" eaLnBrk="1" hangingPunct="1">
              <a:lnSpc>
                <a:spcPct val="80000"/>
              </a:lnSpc>
            </a:pPr>
            <a:r>
              <a:rPr lang="en-US" smtClean="0"/>
              <a:t>The employer’s ability to fund some benefit costs in advance </a:t>
            </a:r>
          </a:p>
          <a:p>
            <a:pPr lvl="2" eaLnBrk="1" hangingPunct="1">
              <a:lnSpc>
                <a:spcPct val="80000"/>
              </a:lnSpc>
            </a:pPr>
            <a:r>
              <a:rPr lang="en-US" smtClean="0"/>
              <a:t>With taxes on associated investment earnings either deferred or avoided completely </a:t>
            </a:r>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0024714-0B52-4CA4-B33C-4476F0BFCE6C}" type="slidenum">
              <a:rPr lang="en-US"/>
              <a:pPr/>
              <a:t>42</a:t>
            </a:fld>
            <a:endParaRPr lang="en-US"/>
          </a:p>
        </p:txBody>
      </p:sp>
      <p:sp>
        <p:nvSpPr>
          <p:cNvPr id="92163" name="Rectangle 2"/>
          <p:cNvSpPr>
            <a:spLocks noGrp="1" noChangeArrowheads="1"/>
          </p:cNvSpPr>
          <p:nvPr>
            <p:ph type="title"/>
          </p:nvPr>
        </p:nvSpPr>
        <p:spPr/>
        <p:txBody>
          <a:bodyPr/>
          <a:lstStyle/>
          <a:p>
            <a:pPr eaLnBrk="1" hangingPunct="1"/>
            <a:r>
              <a:rPr lang="en-US" smtClean="0"/>
              <a:t>Tax Advantages</a:t>
            </a:r>
          </a:p>
        </p:txBody>
      </p:sp>
      <p:sp>
        <p:nvSpPr>
          <p:cNvPr id="92164" name="Rectangle 3"/>
          <p:cNvSpPr>
            <a:spLocks noGrp="1" noChangeArrowheads="1"/>
          </p:cNvSpPr>
          <p:nvPr>
            <p:ph type="body" idx="1"/>
          </p:nvPr>
        </p:nvSpPr>
        <p:spPr/>
        <p:txBody>
          <a:bodyPr/>
          <a:lstStyle/>
          <a:p>
            <a:pPr eaLnBrk="1" hangingPunct="1">
              <a:lnSpc>
                <a:spcPct val="90000"/>
              </a:lnSpc>
            </a:pPr>
            <a:r>
              <a:rPr lang="en-US" smtClean="0"/>
              <a:t>Although favorable tax status is a major factor affecting an employer’s willingness to grant employee benefits </a:t>
            </a:r>
          </a:p>
          <a:p>
            <a:pPr lvl="1" eaLnBrk="1" hangingPunct="1">
              <a:lnSpc>
                <a:spcPct val="90000"/>
              </a:lnSpc>
            </a:pPr>
            <a:r>
              <a:rPr lang="en-US" smtClean="0"/>
              <a:t>The continuation of current tax advantages is not assured </a:t>
            </a:r>
          </a:p>
          <a:p>
            <a:pPr eaLnBrk="1" hangingPunct="1">
              <a:lnSpc>
                <a:spcPct val="90000"/>
              </a:lnSpc>
            </a:pPr>
            <a:r>
              <a:rPr lang="en-US" smtClean="0"/>
              <a:t>Frequent changes in the U.S. tax laws affecting employee benefits are common </a:t>
            </a:r>
          </a:p>
          <a:p>
            <a:pPr eaLnBrk="1" hangingPunct="1">
              <a:lnSpc>
                <a:spcPct val="90000"/>
              </a:lnSpc>
            </a:pPr>
            <a:r>
              <a:rPr lang="en-US" smtClean="0"/>
              <a:t>Periodic proposals are made to restrict the tax advantages associated with one or more benefits </a:t>
            </a:r>
          </a:p>
          <a:p>
            <a:pPr lvl="1" eaLnBrk="1" hangingPunct="1">
              <a:lnSpc>
                <a:spcPct val="90000"/>
              </a:lnSpc>
            </a:pPr>
            <a:r>
              <a:rPr lang="en-US" smtClean="0"/>
              <a:t>And qualification rules are changed regularly </a:t>
            </a:r>
          </a:p>
        </p:txBody>
      </p:sp>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BD43A87-3AC5-4F8D-915E-DFB717761701}" type="slidenum">
              <a:rPr lang="en-US"/>
              <a:pPr/>
              <a:t>43</a:t>
            </a:fld>
            <a:endParaRPr lang="en-US"/>
          </a:p>
        </p:txBody>
      </p:sp>
      <p:sp>
        <p:nvSpPr>
          <p:cNvPr id="93187" name="Rectangle 2"/>
          <p:cNvSpPr>
            <a:spLocks noGrp="1" noChangeArrowheads="1"/>
          </p:cNvSpPr>
          <p:nvPr>
            <p:ph type="title"/>
          </p:nvPr>
        </p:nvSpPr>
        <p:spPr/>
        <p:txBody>
          <a:bodyPr/>
          <a:lstStyle/>
          <a:p>
            <a:pPr eaLnBrk="1" hangingPunct="1"/>
            <a:r>
              <a:rPr lang="en-US" smtClean="0"/>
              <a:t>Premature Death Benefits </a:t>
            </a:r>
          </a:p>
        </p:txBody>
      </p:sp>
      <p:sp>
        <p:nvSpPr>
          <p:cNvPr id="93188" name="Rectangle 3"/>
          <p:cNvSpPr>
            <a:spLocks noGrp="1" noChangeArrowheads="1"/>
          </p:cNvSpPr>
          <p:nvPr>
            <p:ph type="body" idx="1"/>
          </p:nvPr>
        </p:nvSpPr>
        <p:spPr/>
        <p:txBody>
          <a:bodyPr/>
          <a:lstStyle/>
          <a:p>
            <a:pPr eaLnBrk="1" hangingPunct="1">
              <a:lnSpc>
                <a:spcPct val="80000"/>
              </a:lnSpc>
            </a:pPr>
            <a:r>
              <a:rPr lang="en-US" smtClean="0"/>
              <a:t>From an individual employee’s perspective, the financial needs likely to be associated with premature death include </a:t>
            </a:r>
          </a:p>
          <a:p>
            <a:pPr lvl="1" eaLnBrk="1" hangingPunct="1">
              <a:lnSpc>
                <a:spcPct val="80000"/>
              </a:lnSpc>
            </a:pPr>
            <a:r>
              <a:rPr lang="en-US" smtClean="0"/>
              <a:t>The cost of funeral, burial, and other executor fund expenses </a:t>
            </a:r>
          </a:p>
          <a:p>
            <a:pPr lvl="1" eaLnBrk="1" hangingPunct="1">
              <a:lnSpc>
                <a:spcPct val="80000"/>
              </a:lnSpc>
            </a:pPr>
            <a:r>
              <a:rPr lang="en-US" smtClean="0"/>
              <a:t>As well as the possible provision of income for surviving dependents </a:t>
            </a:r>
          </a:p>
          <a:p>
            <a:pPr eaLnBrk="1" hangingPunct="1">
              <a:lnSpc>
                <a:spcPct val="80000"/>
              </a:lnSpc>
            </a:pPr>
            <a:r>
              <a:rPr lang="en-US" smtClean="0"/>
              <a:t>Employers usually provide death benefits through group life insurance </a:t>
            </a:r>
          </a:p>
          <a:p>
            <a:pPr lvl="1" eaLnBrk="1" hangingPunct="1">
              <a:lnSpc>
                <a:spcPct val="80000"/>
              </a:lnSpc>
            </a:pPr>
            <a:r>
              <a:rPr lang="en-US" smtClean="0"/>
              <a:t>However, both employers and employees should recognize that some death benefits also may be available to employees through Social Security or workers’ compensation </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88CE6D8-D5A2-48DC-93E5-211F4A511CF1}" type="slidenum">
              <a:rPr lang="en-US"/>
              <a:pPr/>
              <a:t>44</a:t>
            </a:fld>
            <a:endParaRPr lang="en-US"/>
          </a:p>
        </p:txBody>
      </p:sp>
      <p:sp>
        <p:nvSpPr>
          <p:cNvPr id="94211" name="Rectangle 2"/>
          <p:cNvSpPr>
            <a:spLocks noGrp="1" noChangeArrowheads="1"/>
          </p:cNvSpPr>
          <p:nvPr>
            <p:ph type="title"/>
          </p:nvPr>
        </p:nvSpPr>
        <p:spPr/>
        <p:txBody>
          <a:bodyPr/>
          <a:lstStyle/>
          <a:p>
            <a:pPr eaLnBrk="1" hangingPunct="1"/>
            <a:r>
              <a:rPr lang="en-US" smtClean="0"/>
              <a:t>Social Security Benefits </a:t>
            </a:r>
          </a:p>
        </p:txBody>
      </p:sp>
      <p:sp>
        <p:nvSpPr>
          <p:cNvPr id="94212" name="Rectangle 3"/>
          <p:cNvSpPr>
            <a:spLocks noGrp="1" noChangeArrowheads="1"/>
          </p:cNvSpPr>
          <p:nvPr>
            <p:ph type="body" idx="1"/>
          </p:nvPr>
        </p:nvSpPr>
        <p:spPr/>
        <p:txBody>
          <a:bodyPr/>
          <a:lstStyle/>
          <a:p>
            <a:pPr eaLnBrk="1" hangingPunct="1">
              <a:lnSpc>
                <a:spcPct val="90000"/>
              </a:lnSpc>
            </a:pPr>
            <a:r>
              <a:rPr lang="en-US" smtClean="0"/>
              <a:t>The Old Age, Survivors’, Disability and Health Insurance Program was established in 1935 </a:t>
            </a:r>
          </a:p>
          <a:p>
            <a:pPr eaLnBrk="1" hangingPunct="1">
              <a:lnSpc>
                <a:spcPct val="90000"/>
              </a:lnSpc>
            </a:pPr>
            <a:r>
              <a:rPr lang="en-US" smtClean="0"/>
              <a:t>The four major categories of Social Security benefits are </a:t>
            </a:r>
          </a:p>
          <a:p>
            <a:pPr lvl="1" eaLnBrk="1" hangingPunct="1">
              <a:lnSpc>
                <a:spcPct val="90000"/>
              </a:lnSpc>
            </a:pPr>
            <a:r>
              <a:rPr lang="en-US" smtClean="0"/>
              <a:t>Retirement </a:t>
            </a:r>
          </a:p>
          <a:p>
            <a:pPr lvl="1" eaLnBrk="1" hangingPunct="1">
              <a:lnSpc>
                <a:spcPct val="90000"/>
              </a:lnSpc>
            </a:pPr>
            <a:r>
              <a:rPr lang="en-US" smtClean="0"/>
              <a:t>Disability income </a:t>
            </a:r>
          </a:p>
          <a:p>
            <a:pPr lvl="1" eaLnBrk="1" hangingPunct="1">
              <a:lnSpc>
                <a:spcPct val="90000"/>
              </a:lnSpc>
            </a:pPr>
            <a:r>
              <a:rPr lang="en-US" smtClean="0"/>
              <a:t>Survivors’ income </a:t>
            </a:r>
          </a:p>
          <a:p>
            <a:pPr lvl="1" eaLnBrk="1" hangingPunct="1">
              <a:lnSpc>
                <a:spcPct val="90000"/>
              </a:lnSpc>
            </a:pPr>
            <a:r>
              <a:rPr lang="en-US" smtClean="0"/>
              <a:t>Medicare </a:t>
            </a:r>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0A1C55F-D262-401B-9B9B-2D07FDA7A718}" type="slidenum">
              <a:rPr lang="en-US"/>
              <a:pPr/>
              <a:t>45</a:t>
            </a:fld>
            <a:endParaRPr lang="en-US"/>
          </a:p>
        </p:txBody>
      </p:sp>
      <p:sp>
        <p:nvSpPr>
          <p:cNvPr id="95235" name="Rectangle 2"/>
          <p:cNvSpPr>
            <a:spLocks noGrp="1" noChangeArrowheads="1"/>
          </p:cNvSpPr>
          <p:nvPr>
            <p:ph type="title"/>
          </p:nvPr>
        </p:nvSpPr>
        <p:spPr/>
        <p:txBody>
          <a:bodyPr/>
          <a:lstStyle/>
          <a:p>
            <a:pPr eaLnBrk="1" hangingPunct="1"/>
            <a:r>
              <a:rPr lang="en-US" smtClean="0"/>
              <a:t>Social Security Benefits </a:t>
            </a:r>
          </a:p>
        </p:txBody>
      </p:sp>
      <p:sp>
        <p:nvSpPr>
          <p:cNvPr id="95236" name="Rectangle 3"/>
          <p:cNvSpPr>
            <a:spLocks noGrp="1" noChangeArrowheads="1"/>
          </p:cNvSpPr>
          <p:nvPr>
            <p:ph type="body" idx="1"/>
          </p:nvPr>
        </p:nvSpPr>
        <p:spPr/>
        <p:txBody>
          <a:bodyPr/>
          <a:lstStyle/>
          <a:p>
            <a:pPr eaLnBrk="1" hangingPunct="1"/>
            <a:r>
              <a:rPr lang="en-US" smtClean="0"/>
              <a:t>Social Security benefits are financed through a tax on employees and employers </a:t>
            </a:r>
          </a:p>
          <a:p>
            <a:pPr lvl="1" eaLnBrk="1" hangingPunct="1"/>
            <a:r>
              <a:rPr lang="en-US" smtClean="0"/>
              <a:t>Originally, an employee paid a 1% tax on the first $3,000 of annual income earned, but this base has increased gradually </a:t>
            </a:r>
          </a:p>
          <a:p>
            <a:pPr lvl="2" eaLnBrk="1" hangingPunct="1"/>
            <a:r>
              <a:rPr lang="en-US" smtClean="0"/>
              <a:t>By 2004, workers and their employees each paid 6.2% on the first $87,900 of earned income </a:t>
            </a:r>
          </a:p>
          <a:p>
            <a:pPr lvl="3" eaLnBrk="1" hangingPunct="1"/>
            <a:r>
              <a:rPr lang="en-US" smtClean="0"/>
              <a:t>This level of income is referred to as the OASDHI wage base </a:t>
            </a:r>
          </a:p>
          <a:p>
            <a:pPr lvl="4" eaLnBrk="1" hangingPunct="1"/>
            <a:r>
              <a:rPr lang="en-US" smtClean="0"/>
              <a:t>The wage base increases automatically each year as earnings levels rise </a:t>
            </a:r>
          </a:p>
          <a:p>
            <a:pPr lvl="1" eaLnBrk="1" hangingPunct="1"/>
            <a:r>
              <a:rPr lang="en-US" smtClean="0"/>
              <a:t>To finance Medicare, an additional 1.45% tax is payable on all earned income </a:t>
            </a: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4663854-F3EA-4C9F-9AA9-3770CA1A76F0}" type="slidenum">
              <a:rPr lang="en-US"/>
              <a:pPr/>
              <a:t>46</a:t>
            </a:fld>
            <a:endParaRPr lang="en-US"/>
          </a:p>
        </p:txBody>
      </p:sp>
      <p:sp>
        <p:nvSpPr>
          <p:cNvPr id="96259" name="Rectangle 2"/>
          <p:cNvSpPr>
            <a:spLocks noGrp="1" noChangeArrowheads="1"/>
          </p:cNvSpPr>
          <p:nvPr>
            <p:ph type="title"/>
          </p:nvPr>
        </p:nvSpPr>
        <p:spPr/>
        <p:txBody>
          <a:bodyPr/>
          <a:lstStyle/>
          <a:p>
            <a:pPr eaLnBrk="1" hangingPunct="1"/>
            <a:r>
              <a:rPr lang="en-US" smtClean="0"/>
              <a:t>Social Security Benefits </a:t>
            </a:r>
          </a:p>
        </p:txBody>
      </p:sp>
      <p:sp>
        <p:nvSpPr>
          <p:cNvPr id="96260" name="Rectangle 3"/>
          <p:cNvSpPr>
            <a:spLocks noGrp="1" noChangeArrowheads="1"/>
          </p:cNvSpPr>
          <p:nvPr>
            <p:ph type="body" idx="1"/>
          </p:nvPr>
        </p:nvSpPr>
        <p:spPr/>
        <p:txBody>
          <a:bodyPr/>
          <a:lstStyle/>
          <a:p>
            <a:pPr eaLnBrk="1" hangingPunct="1">
              <a:lnSpc>
                <a:spcPct val="80000"/>
              </a:lnSpc>
            </a:pPr>
            <a:r>
              <a:rPr lang="en-US" sz="2400" smtClean="0"/>
              <a:t>Are payable only if the worker meets certain tests based on the length of service in a job for which OASDHI taxes have been paid </a:t>
            </a:r>
          </a:p>
          <a:p>
            <a:pPr eaLnBrk="1" hangingPunct="1">
              <a:lnSpc>
                <a:spcPct val="80000"/>
              </a:lnSpc>
            </a:pPr>
            <a:r>
              <a:rPr lang="en-US" sz="2400" smtClean="0"/>
              <a:t>A person becomes fully insured after meeting either of two tests </a:t>
            </a:r>
          </a:p>
          <a:p>
            <a:pPr lvl="1" eaLnBrk="1" hangingPunct="1">
              <a:lnSpc>
                <a:spcPct val="80000"/>
              </a:lnSpc>
            </a:pPr>
            <a:r>
              <a:rPr lang="en-US" sz="2000" smtClean="0"/>
              <a:t>Having worked in covered employment for 40 quarters </a:t>
            </a:r>
          </a:p>
          <a:p>
            <a:pPr lvl="1" eaLnBrk="1" hangingPunct="1">
              <a:lnSpc>
                <a:spcPct val="80000"/>
              </a:lnSpc>
            </a:pPr>
            <a:r>
              <a:rPr lang="en-US" sz="2000" smtClean="0"/>
              <a:t>Subject to a minimum of six calendar quarters, having worked in covered employment for at least one-fourth of the number of calendar quarters elapsing from the starting date </a:t>
            </a:r>
          </a:p>
          <a:p>
            <a:pPr lvl="2" eaLnBrk="1" hangingPunct="1">
              <a:lnSpc>
                <a:spcPct val="80000"/>
              </a:lnSpc>
            </a:pPr>
            <a:r>
              <a:rPr lang="en-US" sz="1800" smtClean="0"/>
              <a:t>Until age 62 is attained, or disability or death occurs, whichever happens first </a:t>
            </a:r>
          </a:p>
          <a:p>
            <a:pPr lvl="1" eaLnBrk="1" hangingPunct="1">
              <a:lnSpc>
                <a:spcPct val="80000"/>
              </a:lnSpc>
            </a:pPr>
            <a:r>
              <a:rPr lang="en-US" sz="2000" smtClean="0"/>
              <a:t>Workers are currently insured if they have worked in covered employment at least six of the last 13 quarters </a:t>
            </a:r>
          </a:p>
          <a:p>
            <a:pPr lvl="2" eaLnBrk="1" hangingPunct="1">
              <a:lnSpc>
                <a:spcPct val="80000"/>
              </a:lnSpc>
            </a:pPr>
            <a:r>
              <a:rPr lang="en-US" sz="1800" smtClean="0"/>
              <a:t>Including the quarter in which death occurs or in which they become entitled to benefits </a:t>
            </a:r>
          </a:p>
        </p:txBody>
      </p:sp>
    </p:spTree>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Slide Number Placeholder 5"/>
          <p:cNvSpPr>
            <a:spLocks noGrp="1"/>
          </p:cNvSpPr>
          <p:nvPr>
            <p:ph type="sldNum" sz="quarter" idx="4294967295"/>
          </p:nvPr>
        </p:nvSpPr>
        <p:spPr bwMode="auto">
          <a:xfrm>
            <a:off x="8305800" y="6381750"/>
            <a:ext cx="838200" cy="47625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3692CA8-C4D3-4B75-BB4A-5B161A1AF67F}" type="slidenum">
              <a:rPr lang="en-US"/>
              <a:pPr/>
              <a:t>47</a:t>
            </a:fld>
            <a:endParaRPr lang="en-US"/>
          </a:p>
        </p:txBody>
      </p:sp>
      <p:sp>
        <p:nvSpPr>
          <p:cNvPr id="97283" name="Rectangle 2"/>
          <p:cNvSpPr>
            <a:spLocks noGrp="1" noChangeArrowheads="1"/>
          </p:cNvSpPr>
          <p:nvPr>
            <p:ph type="title"/>
          </p:nvPr>
        </p:nvSpPr>
        <p:spPr/>
        <p:txBody>
          <a:bodyPr/>
          <a:lstStyle/>
          <a:p>
            <a:pPr eaLnBrk="1" hangingPunct="1"/>
            <a:r>
              <a:rPr lang="en-US" smtClean="0"/>
              <a:t>Social Security Benefits</a:t>
            </a:r>
          </a:p>
        </p:txBody>
      </p:sp>
      <p:sp>
        <p:nvSpPr>
          <p:cNvPr id="97284" name="Rectangle 3"/>
          <p:cNvSpPr>
            <a:spLocks noGrp="1" noChangeArrowheads="1"/>
          </p:cNvSpPr>
          <p:nvPr>
            <p:ph type="body" idx="1"/>
          </p:nvPr>
        </p:nvSpPr>
        <p:spPr/>
        <p:txBody>
          <a:bodyPr/>
          <a:lstStyle/>
          <a:p>
            <a:pPr eaLnBrk="1" hangingPunct="1"/>
            <a:r>
              <a:rPr lang="en-US" smtClean="0"/>
              <a:t>Dependents of covered workers who die are entitled to Social Security survivors’ benefits </a:t>
            </a:r>
          </a:p>
          <a:p>
            <a:pPr lvl="1" eaLnBrk="1" hangingPunct="1"/>
            <a:r>
              <a:rPr lang="en-US" smtClean="0"/>
              <a:t>Payable as a monthly income for as long as the survivors meet specified eligibility criteria</a:t>
            </a:r>
          </a:p>
          <a:p>
            <a:pPr lvl="2" eaLnBrk="1" hangingPunct="1"/>
            <a:r>
              <a:rPr lang="en-US" smtClean="0"/>
              <a:t>Widows and widowers may receive survivor income benefits as long as they have dependent children under 16, and again, upon reaching age 60 </a:t>
            </a:r>
          </a:p>
          <a:p>
            <a:pPr lvl="2" eaLnBrk="1" hangingPunct="1"/>
            <a:r>
              <a:rPr lang="en-US" smtClean="0"/>
              <a:t>Benefits may be reduced if the surviving spouse earns more than a specified amount </a:t>
            </a:r>
          </a:p>
          <a:p>
            <a:pPr lvl="1" eaLnBrk="1" hangingPunct="1"/>
            <a:r>
              <a:rPr lang="en-US" smtClean="0"/>
              <a:t>Children of deceased workers also receive survivors’ benefits until age 18 </a:t>
            </a:r>
          </a:p>
        </p:txBody>
      </p:sp>
    </p:spTree>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6"/>
          <p:cNvSpPr>
            <a:spLocks noGrp="1" noChangeArrowheads="1"/>
          </p:cNvSpPr>
          <p:nvPr>
            <p:ph type="subTitle" idx="4294967295"/>
          </p:nvPr>
        </p:nvSpPr>
        <p:spPr>
          <a:xfrm>
            <a:off x="990600" y="3124200"/>
            <a:ext cx="6705600" cy="914400"/>
          </a:xfrm>
          <a:solidFill>
            <a:srgbClr val="00B050"/>
          </a:solidFill>
        </p:spPr>
        <p:txBody>
          <a:bodyPr anchor="ctr"/>
          <a:lstStyle/>
          <a:p>
            <a:pPr marL="0" indent="0" algn="ctr" eaLnBrk="1" hangingPunct="1">
              <a:spcBef>
                <a:spcPct val="30000"/>
              </a:spcBef>
              <a:buClr>
                <a:schemeClr val="tx1"/>
              </a:buClr>
              <a:buFont typeface="Times" panose="02020603050405020304" pitchFamily="18" charset="0"/>
              <a:buNone/>
            </a:pPr>
            <a:r>
              <a:rPr lang="en-US" b="1" smtClean="0"/>
              <a:t>End of Lecture 27</a:t>
            </a: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chor="ctr"/>
          <a:lstStyle/>
          <a:p>
            <a:pPr eaLnBrk="1" hangingPunct="1"/>
            <a:r>
              <a:rPr lang="en-US" smtClean="0"/>
              <a:t>Group Insurance</a:t>
            </a:r>
          </a:p>
        </p:txBody>
      </p:sp>
      <p:sp>
        <p:nvSpPr>
          <p:cNvPr id="22531" name="Rectangle 3"/>
          <p:cNvSpPr>
            <a:spLocks noGrp="1" noChangeArrowheads="1"/>
          </p:cNvSpPr>
          <p:nvPr>
            <p:ph type="body" idx="4294967295"/>
          </p:nvPr>
        </p:nvSpPr>
        <p:spPr/>
        <p:txBody>
          <a:bodyPr rIns="91440"/>
          <a:lstStyle/>
          <a:p>
            <a:pPr eaLnBrk="1" hangingPunct="1">
              <a:lnSpc>
                <a:spcPct val="90000"/>
              </a:lnSpc>
              <a:spcBef>
                <a:spcPct val="40000"/>
              </a:spcBef>
            </a:pPr>
            <a:r>
              <a:rPr lang="en-US" sz="2000" smtClean="0"/>
              <a:t>Group insurers observe certain underwriting principles:</a:t>
            </a:r>
          </a:p>
          <a:p>
            <a:pPr lvl="1" eaLnBrk="1" hangingPunct="1">
              <a:lnSpc>
                <a:spcPct val="90000"/>
              </a:lnSpc>
              <a:spcBef>
                <a:spcPct val="40000"/>
              </a:spcBef>
            </a:pPr>
            <a:r>
              <a:rPr lang="en-US" sz="1800" smtClean="0"/>
              <a:t>The group should not be formed for the sole purpose of obtaining insurance </a:t>
            </a:r>
          </a:p>
          <a:p>
            <a:pPr lvl="1" eaLnBrk="1" hangingPunct="1">
              <a:lnSpc>
                <a:spcPct val="90000"/>
              </a:lnSpc>
              <a:spcBef>
                <a:spcPct val="40000"/>
              </a:spcBef>
            </a:pPr>
            <a:r>
              <a:rPr lang="en-US" sz="1800" smtClean="0"/>
              <a:t>There should be a flow of persons through the group</a:t>
            </a:r>
          </a:p>
          <a:p>
            <a:pPr lvl="1" eaLnBrk="1" hangingPunct="1">
              <a:lnSpc>
                <a:spcPct val="90000"/>
              </a:lnSpc>
              <a:spcBef>
                <a:spcPct val="40000"/>
              </a:spcBef>
            </a:pPr>
            <a:r>
              <a:rPr lang="en-US" sz="1800" smtClean="0"/>
              <a:t>Benefits should be automatically determined by a formula</a:t>
            </a:r>
          </a:p>
          <a:p>
            <a:pPr lvl="2" eaLnBrk="1" hangingPunct="1">
              <a:lnSpc>
                <a:spcPct val="90000"/>
              </a:lnSpc>
              <a:spcBef>
                <a:spcPct val="40000"/>
              </a:spcBef>
            </a:pPr>
            <a:r>
              <a:rPr lang="en-US" sz="1600" smtClean="0"/>
              <a:t>This is to reduce adverse selection against the insurer</a:t>
            </a:r>
          </a:p>
          <a:p>
            <a:pPr lvl="1" eaLnBrk="1" hangingPunct="1">
              <a:lnSpc>
                <a:spcPct val="90000"/>
              </a:lnSpc>
              <a:spcBef>
                <a:spcPct val="40000"/>
              </a:spcBef>
            </a:pPr>
            <a:r>
              <a:rPr lang="en-US" sz="1800" smtClean="0"/>
              <a:t>A minimum percentage of employees must participate</a:t>
            </a:r>
          </a:p>
          <a:p>
            <a:pPr lvl="1" eaLnBrk="1" hangingPunct="1">
              <a:lnSpc>
                <a:spcPct val="90000"/>
              </a:lnSpc>
              <a:spcBef>
                <a:spcPct val="40000"/>
              </a:spcBef>
            </a:pPr>
            <a:r>
              <a:rPr lang="en-US" sz="1800" smtClean="0"/>
              <a:t>Individual members should not pay the entire cost</a:t>
            </a:r>
          </a:p>
          <a:p>
            <a:pPr lvl="1" eaLnBrk="1" hangingPunct="1">
              <a:lnSpc>
                <a:spcPct val="90000"/>
              </a:lnSpc>
              <a:spcBef>
                <a:spcPct val="40000"/>
              </a:spcBef>
            </a:pPr>
            <a:r>
              <a:rPr lang="en-US" sz="1800" smtClean="0"/>
              <a:t>The plan should be easy to administer</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chor="ctr"/>
          <a:lstStyle/>
          <a:p>
            <a:pPr eaLnBrk="1" hangingPunct="1"/>
            <a:r>
              <a:rPr lang="en-US" smtClean="0"/>
              <a:t>Group Insurance</a:t>
            </a:r>
          </a:p>
        </p:txBody>
      </p:sp>
      <p:sp>
        <p:nvSpPr>
          <p:cNvPr id="24579" name="Rectangle 3"/>
          <p:cNvSpPr>
            <a:spLocks noGrp="1" noChangeArrowheads="1"/>
          </p:cNvSpPr>
          <p:nvPr>
            <p:ph type="body" idx="4294967295"/>
          </p:nvPr>
        </p:nvSpPr>
        <p:spPr/>
        <p:txBody>
          <a:bodyPr rIns="91440"/>
          <a:lstStyle/>
          <a:p>
            <a:pPr eaLnBrk="1" hangingPunct="1">
              <a:lnSpc>
                <a:spcPct val="80000"/>
              </a:lnSpc>
            </a:pPr>
            <a:r>
              <a:rPr lang="en-US" smtClean="0"/>
              <a:t>Eligibility for group status depends on company policy and state law</a:t>
            </a:r>
          </a:p>
          <a:p>
            <a:pPr lvl="1" eaLnBrk="1" hangingPunct="1">
              <a:lnSpc>
                <a:spcPct val="80000"/>
              </a:lnSpc>
            </a:pPr>
            <a:r>
              <a:rPr lang="en-US" smtClean="0"/>
              <a:t>Usually a minimum size is required</a:t>
            </a:r>
          </a:p>
          <a:p>
            <a:pPr eaLnBrk="1" hangingPunct="1">
              <a:lnSpc>
                <a:spcPct val="80000"/>
              </a:lnSpc>
            </a:pPr>
            <a:r>
              <a:rPr lang="en-US" smtClean="0"/>
              <a:t>Employees must meet certain participation requirements: </a:t>
            </a:r>
          </a:p>
          <a:p>
            <a:pPr lvl="1" eaLnBrk="1" hangingPunct="1">
              <a:lnSpc>
                <a:spcPct val="80000"/>
              </a:lnSpc>
            </a:pPr>
            <a:r>
              <a:rPr lang="en-US" smtClean="0"/>
              <a:t>Be a full time employee</a:t>
            </a:r>
          </a:p>
          <a:p>
            <a:pPr lvl="1" eaLnBrk="1" hangingPunct="1">
              <a:lnSpc>
                <a:spcPct val="80000"/>
              </a:lnSpc>
            </a:pPr>
            <a:r>
              <a:rPr lang="en-US" smtClean="0"/>
              <a:t>Satisfy a probationary period</a:t>
            </a:r>
          </a:p>
          <a:p>
            <a:pPr lvl="1" eaLnBrk="1" hangingPunct="1">
              <a:lnSpc>
                <a:spcPct val="80000"/>
              </a:lnSpc>
            </a:pPr>
            <a:r>
              <a:rPr lang="en-US" smtClean="0"/>
              <a:t>Apply for coverage during the eligibility period</a:t>
            </a:r>
          </a:p>
          <a:p>
            <a:pPr lvl="2" eaLnBrk="1" hangingPunct="1">
              <a:lnSpc>
                <a:spcPct val="80000"/>
              </a:lnSpc>
            </a:pPr>
            <a:r>
              <a:rPr lang="en-US" smtClean="0"/>
              <a:t>During the </a:t>
            </a:r>
            <a:r>
              <a:rPr lang="en-US" u="sng" smtClean="0"/>
              <a:t>eligibility period</a:t>
            </a:r>
            <a:r>
              <a:rPr lang="en-US" smtClean="0"/>
              <a:t>, the employee can sign up for coverage without furnishing evidence of insurability </a:t>
            </a:r>
          </a:p>
          <a:p>
            <a:pPr lvl="1" eaLnBrk="1" hangingPunct="1">
              <a:lnSpc>
                <a:spcPct val="80000"/>
              </a:lnSpc>
            </a:pPr>
            <a:r>
              <a:rPr lang="en-US" smtClean="0"/>
              <a:t>Be actively at work when the coverage begins</a:t>
            </a:r>
          </a:p>
          <a:p>
            <a:pPr lvl="1" eaLnBrk="1" hangingPunct="1">
              <a:lnSpc>
                <a:spcPct val="80000"/>
              </a:lnSpc>
            </a:pPr>
            <a:endParaRPr lang="en-US" smtClean="0"/>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ctr"/>
          <a:lstStyle/>
          <a:p>
            <a:pPr eaLnBrk="1" hangingPunct="1"/>
            <a:r>
              <a:rPr lang="en-US" smtClean="0"/>
              <a:t>Group Life Insurance Plans</a:t>
            </a:r>
          </a:p>
        </p:txBody>
      </p:sp>
      <p:sp>
        <p:nvSpPr>
          <p:cNvPr id="26627" name="Rectangle 3"/>
          <p:cNvSpPr>
            <a:spLocks noGrp="1" noChangeArrowheads="1"/>
          </p:cNvSpPr>
          <p:nvPr>
            <p:ph type="body" idx="4294967295"/>
          </p:nvPr>
        </p:nvSpPr>
        <p:spPr/>
        <p:txBody>
          <a:bodyPr rIns="91440"/>
          <a:lstStyle/>
          <a:p>
            <a:pPr eaLnBrk="1" hangingPunct="1"/>
            <a:r>
              <a:rPr lang="en-US" sz="2400" smtClean="0"/>
              <a:t>The most important form of group insurance is </a:t>
            </a:r>
            <a:r>
              <a:rPr lang="en-US" sz="2400" u="sng" smtClean="0"/>
              <a:t>group term life insurance</a:t>
            </a:r>
            <a:endParaRPr lang="en-US" sz="2400" smtClean="0"/>
          </a:p>
          <a:p>
            <a:pPr lvl="1" eaLnBrk="1" hangingPunct="1"/>
            <a:r>
              <a:rPr lang="en-US" sz="2000" smtClean="0"/>
              <a:t>Provides low-cost protection to employees </a:t>
            </a:r>
          </a:p>
          <a:p>
            <a:pPr lvl="1" eaLnBrk="1" hangingPunct="1"/>
            <a:r>
              <a:rPr lang="en-US" sz="2000" smtClean="0"/>
              <a:t>Coverage is yearly renewable term</a:t>
            </a:r>
          </a:p>
          <a:p>
            <a:pPr lvl="1" eaLnBrk="1" hangingPunct="1"/>
            <a:r>
              <a:rPr lang="en-US" sz="2000" smtClean="0"/>
              <a:t>The amount of coverage can be based on the workers’ earnings, position, or it can be a flat amount for all</a:t>
            </a:r>
          </a:p>
          <a:p>
            <a:pPr lvl="2" eaLnBrk="1" hangingPunct="1"/>
            <a:r>
              <a:rPr lang="en-US" sz="1800" smtClean="0"/>
              <a:t>It is typically 1-5 times the annual salary or earnings</a:t>
            </a:r>
          </a:p>
          <a:p>
            <a:pPr lvl="1" eaLnBrk="1" hangingPunct="1"/>
            <a:r>
              <a:rPr lang="en-US" sz="2000" smtClean="0"/>
              <a:t>Coverage usually ends when the employee leaves the company</a:t>
            </a:r>
          </a:p>
          <a:p>
            <a:pPr lvl="2" eaLnBrk="1" hangingPunct="1"/>
            <a:r>
              <a:rPr lang="en-US" sz="1800" smtClean="0"/>
              <a:t>Can convert to an individual cash value policy  </a:t>
            </a:r>
          </a:p>
          <a:p>
            <a:pPr lvl="1" eaLnBrk="1" hangingPunct="1"/>
            <a:endParaRPr lang="en-US" sz="2000" smtClean="0"/>
          </a:p>
          <a:p>
            <a:pPr lvl="1" eaLnBrk="1" hangingPunct="1"/>
            <a:endParaRPr lang="en-US" sz="2000" smtClean="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chor="ctr"/>
          <a:lstStyle/>
          <a:p>
            <a:pPr eaLnBrk="1" hangingPunct="1"/>
            <a:r>
              <a:rPr lang="en-US" smtClean="0"/>
              <a:t>Group Life Insurance Plans</a:t>
            </a:r>
          </a:p>
        </p:txBody>
      </p:sp>
      <p:sp>
        <p:nvSpPr>
          <p:cNvPr id="28675" name="Rectangle 3"/>
          <p:cNvSpPr>
            <a:spLocks noGrp="1" noChangeArrowheads="1"/>
          </p:cNvSpPr>
          <p:nvPr>
            <p:ph type="body" idx="4294967295"/>
          </p:nvPr>
        </p:nvSpPr>
        <p:spPr/>
        <p:txBody>
          <a:bodyPr rIns="91440"/>
          <a:lstStyle/>
          <a:p>
            <a:pPr eaLnBrk="1" hangingPunct="1">
              <a:lnSpc>
                <a:spcPct val="80000"/>
              </a:lnSpc>
            </a:pPr>
            <a:r>
              <a:rPr lang="en-US" sz="2400" smtClean="0"/>
              <a:t>Many group life insurance plans also provide </a:t>
            </a:r>
            <a:r>
              <a:rPr lang="en-US" sz="2400" u="sng" smtClean="0"/>
              <a:t>group accidental death and dismemberment (AD&amp;D) insurance</a:t>
            </a:r>
            <a:endParaRPr lang="en-US" sz="2400" smtClean="0"/>
          </a:p>
          <a:p>
            <a:pPr lvl="1" eaLnBrk="1" hangingPunct="1">
              <a:lnSpc>
                <a:spcPct val="80000"/>
              </a:lnSpc>
            </a:pPr>
            <a:r>
              <a:rPr lang="en-US" sz="2000" smtClean="0"/>
              <a:t>Pays additional benefits if the employee dies in an accident or incurs certain types of bodily injuries</a:t>
            </a:r>
          </a:p>
          <a:p>
            <a:pPr lvl="1" eaLnBrk="1" hangingPunct="1">
              <a:lnSpc>
                <a:spcPct val="80000"/>
              </a:lnSpc>
            </a:pPr>
            <a:r>
              <a:rPr lang="en-US" sz="2000" smtClean="0"/>
              <a:t>Some plans offer </a:t>
            </a:r>
            <a:r>
              <a:rPr lang="en-US" sz="2000" u="sng" smtClean="0"/>
              <a:t>voluntary accidental death and dismemberment insurance</a:t>
            </a:r>
            <a:r>
              <a:rPr lang="en-US" sz="2000" smtClean="0"/>
              <a:t> </a:t>
            </a:r>
          </a:p>
          <a:p>
            <a:pPr lvl="2" eaLnBrk="1" hangingPunct="1">
              <a:lnSpc>
                <a:spcPct val="80000"/>
              </a:lnSpc>
            </a:pPr>
            <a:r>
              <a:rPr lang="en-US" sz="1800" smtClean="0"/>
              <a:t>Employees pay the full cost</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nchor="ctr"/>
          <a:lstStyle/>
          <a:p>
            <a:pPr eaLnBrk="1" hangingPunct="1"/>
            <a:r>
              <a:rPr lang="en-US" smtClean="0"/>
              <a:t>Group Life Insurance Plans</a:t>
            </a:r>
          </a:p>
        </p:txBody>
      </p:sp>
      <p:sp>
        <p:nvSpPr>
          <p:cNvPr id="30723" name="Content Placeholder 2"/>
          <p:cNvSpPr>
            <a:spLocks noGrp="1"/>
          </p:cNvSpPr>
          <p:nvPr>
            <p:ph idx="4294967295"/>
          </p:nvPr>
        </p:nvSpPr>
        <p:spPr>
          <a:xfrm>
            <a:off x="228600" y="1600200"/>
            <a:ext cx="8610600" cy="4267200"/>
          </a:xfrm>
        </p:spPr>
        <p:txBody>
          <a:bodyPr rIns="91440"/>
          <a:lstStyle/>
          <a:p>
            <a:pPr eaLnBrk="1" hangingPunct="1"/>
            <a:r>
              <a:rPr lang="en-US" sz="2000" smtClean="0"/>
              <a:t>Some employers make available </a:t>
            </a:r>
            <a:r>
              <a:rPr lang="en-US" sz="2000" u="sng" smtClean="0"/>
              <a:t>group universal life insurance</a:t>
            </a:r>
            <a:r>
              <a:rPr lang="en-US" sz="2000" smtClean="0"/>
              <a:t> for their employees</a:t>
            </a:r>
          </a:p>
          <a:p>
            <a:pPr lvl="1" eaLnBrk="1" hangingPunct="1"/>
            <a:r>
              <a:rPr lang="en-US" sz="1800" smtClean="0"/>
              <a:t>The employer may offer a one or two plan design</a:t>
            </a:r>
          </a:p>
          <a:p>
            <a:pPr lvl="2" eaLnBrk="1" hangingPunct="1"/>
            <a:r>
              <a:rPr lang="en-US" sz="1600" smtClean="0"/>
              <a:t>In the single plan approach, the employee who wants only term insurance pays only the mortality and expense charges</a:t>
            </a:r>
          </a:p>
          <a:p>
            <a:pPr lvl="2" eaLnBrk="1" hangingPunct="1"/>
            <a:r>
              <a:rPr lang="en-US" sz="1600" smtClean="0"/>
              <a:t>In the two plan approach, the employee who wants only term insurance pays into the term insurance plan; the employee who wants universal life insurance must pay higher premiums to accumulate cash value</a:t>
            </a:r>
          </a:p>
          <a:p>
            <a:pPr lvl="1" eaLnBrk="1" hangingPunct="1"/>
            <a:r>
              <a:rPr lang="en-US" sz="1800" smtClean="0"/>
              <a:t>Employees select the amount of guaranteed coverage</a:t>
            </a:r>
          </a:p>
          <a:p>
            <a:pPr lvl="1" eaLnBrk="1" hangingPunct="1"/>
            <a:r>
              <a:rPr lang="en-US" sz="1800" smtClean="0"/>
              <a:t>Employees pay the full cost of universal life insurance</a:t>
            </a:r>
          </a:p>
          <a:p>
            <a:pPr lvl="1" eaLnBrk="1" hangingPunct="1"/>
            <a:r>
              <a:rPr lang="en-US" sz="1800" smtClean="0"/>
              <a:t>Premiums are flexible; loans and withdrawals are possible</a:t>
            </a:r>
          </a:p>
          <a:p>
            <a:pPr lvl="1" eaLnBrk="1" hangingPunct="1"/>
            <a:r>
              <a:rPr lang="en-US" sz="1800" smtClean="0"/>
              <a:t>Retired employees can continue the coverage</a:t>
            </a:r>
          </a:p>
          <a:p>
            <a:pPr lvl="1" eaLnBrk="1" hangingPunct="1"/>
            <a:r>
              <a:rPr lang="en-US" sz="1800" smtClean="0"/>
              <a:t>Dependents can be added with a rider </a:t>
            </a:r>
          </a:p>
          <a:p>
            <a:pPr lvl="1" eaLnBrk="1" hangingPunct="1">
              <a:buFontTx/>
              <a:buNone/>
            </a:pPr>
            <a:endParaRPr lang="en-US" smtClean="0"/>
          </a:p>
          <a:p>
            <a:pPr eaLnBrk="1" hangingPunct="1"/>
            <a:endParaRPr lang="en-US" smtClean="0"/>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M00_REJDA_6117643_11_RMI_C00">
  <a:themeElements>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00_REJDA_6117643_11_RMI_C0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M00_REJDA_6117643_11_RMI_C0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00_REJDA_6117643_11_RMI_C0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00_REJDA_6117643_11_RMI_C0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00_REJDA_6117643_11_RMI_C0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00_REJDA_6117643_11_RMI_C0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00_REJDA_6117643_11_RMI_C0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00_REJDA_6117643_11_RMI_C00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00_REJDA_6117643_11_RMI_C0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00_REJDA_6117643_11_RMI_C0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00_REJDA_6117643_11_RMI_C0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00_REJDA_6117643_11_RMI_C0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00_REJDA_6117643_11_RMI_C0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HD:Users:stephanielindsey:Documents:AW_Rejda_PPT_Alison:Rejda_Template:M00_REJDA_6117643_11_RMI_C00.pot</Template>
  <TotalTime>2556</TotalTime>
  <Words>3380</Words>
  <Application>Microsoft Office PowerPoint</Application>
  <PresentationFormat>On-screen Show (4:3)</PresentationFormat>
  <Paragraphs>355</Paragraphs>
  <Slides>48</Slides>
  <Notes>36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M00_REJDA_6117643_11_RMI_C00</vt:lpstr>
      <vt:lpstr>Slide 1</vt:lpstr>
      <vt:lpstr>Objectives</vt:lpstr>
      <vt:lpstr>Meaning of Employee Benefits</vt:lpstr>
      <vt:lpstr>Fundamentals of Group Insurance</vt:lpstr>
      <vt:lpstr>Group Insurance</vt:lpstr>
      <vt:lpstr>Group Insurance</vt:lpstr>
      <vt:lpstr>Group Life Insurance Plans</vt:lpstr>
      <vt:lpstr>Group Life Insurance Plans</vt:lpstr>
      <vt:lpstr>Group Life Insurance Plans</vt:lpstr>
      <vt:lpstr>Group Medical Expense Insurance</vt:lpstr>
      <vt:lpstr>Group Medical Expense Insurance</vt:lpstr>
      <vt:lpstr>Group Medical Expense Insurance</vt:lpstr>
      <vt:lpstr>Traditional Indemnity Plans</vt:lpstr>
      <vt:lpstr>Traditional Indemnity Plans</vt:lpstr>
      <vt:lpstr>Traditional Indemnity Plans</vt:lpstr>
      <vt:lpstr>Traditional Indemnity Plans</vt:lpstr>
      <vt:lpstr>Managed Care Plans</vt:lpstr>
      <vt:lpstr>Managed Care Plans</vt:lpstr>
      <vt:lpstr>Managed Care Plans</vt:lpstr>
      <vt:lpstr>Managed Care Plans</vt:lpstr>
      <vt:lpstr>Managed Care Plans</vt:lpstr>
      <vt:lpstr>Managed Care</vt:lpstr>
      <vt:lpstr>Consumer-Directed Health Plans</vt:lpstr>
      <vt:lpstr>Recent Developments in Employer-Sponsored Health Plans</vt:lpstr>
      <vt:lpstr>Exhibit 16.1  Examples of Exorbitant Charge by Some Out-of-Network Physicians in New York and North Carolina, 2008 (cont.)</vt:lpstr>
      <vt:lpstr>Exhibit 16.1  Examples of Exorbitant Charge by Some Out-of-Network Physicians in New York and North Carolina, 2008</vt:lpstr>
      <vt:lpstr>Exhibit 16.2  Average Annual Premiums for Single and Family Coverage,1999–2009</vt:lpstr>
      <vt:lpstr>Exhibit 16.3  Enrollment in Consumer-Directed Health Plans Grows in 2008 (percentage of all covered employees enrolled in each plan type)</vt:lpstr>
      <vt:lpstr>Exhibit 16.4  Medical Plan Cost Per Employee, 2007–2008</vt:lpstr>
      <vt:lpstr>Exhibit 16.5  Offerings of Retiree Medical Plans Have Fallen Sharply Over the Past Decade (percentage of large employers)*</vt:lpstr>
      <vt:lpstr>Group Medical Expense Contractual Provisions</vt:lpstr>
      <vt:lpstr>Group Medical Expense Contractual Provisions</vt:lpstr>
      <vt:lpstr>Group Dental Insurance</vt:lpstr>
      <vt:lpstr>Group Disability-Income Insurance </vt:lpstr>
      <vt:lpstr>Cafeteria Plans </vt:lpstr>
      <vt:lpstr>Reasons for Employee Benefits </vt:lpstr>
      <vt:lpstr>Employee Relations </vt:lpstr>
      <vt:lpstr>Employee Relations</vt:lpstr>
      <vt:lpstr>Employee Relations </vt:lpstr>
      <vt:lpstr>Tax Advantages</vt:lpstr>
      <vt:lpstr>Tax Advantages</vt:lpstr>
      <vt:lpstr>Tax Advantages</vt:lpstr>
      <vt:lpstr>Premature Death Benefits </vt:lpstr>
      <vt:lpstr>Social Security Benefits </vt:lpstr>
      <vt:lpstr>Social Security Benefits </vt:lpstr>
      <vt:lpstr>Social Security Benefits </vt:lpstr>
      <vt:lpstr>Social Security Benefits</vt:lpstr>
      <vt:lpstr>Slide 48</vt:lpstr>
    </vt:vector>
  </TitlesOfParts>
  <Manager/>
  <Company>Copyright © 2011 Pearson Prentice Hall. All rights reserved.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subject>Employee Benefits: Group Life and Health Insurance</dc:subject>
  <dc:creator>George E. Rejda</dc:creator>
  <cp:keywords/>
  <dc:description/>
  <cp:lastModifiedBy>Administrator</cp:lastModifiedBy>
  <cp:revision>116</cp:revision>
  <dcterms:created xsi:type="dcterms:W3CDTF">2004-08-04T08:00:35Z</dcterms:created>
  <dcterms:modified xsi:type="dcterms:W3CDTF">2014-06-22T05:47:22Z</dcterms:modified>
  <cp:category/>
</cp:coreProperties>
</file>