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50"/>
  </p:notesMasterIdLst>
  <p:sldIdLst>
    <p:sldId id="509" r:id="rId2"/>
    <p:sldId id="417" r:id="rId3"/>
    <p:sldId id="463" r:id="rId4"/>
    <p:sldId id="464" r:id="rId5"/>
    <p:sldId id="465" r:id="rId6"/>
    <p:sldId id="466" r:id="rId7"/>
    <p:sldId id="467" r:id="rId8"/>
    <p:sldId id="468" r:id="rId9"/>
    <p:sldId id="469" r:id="rId10"/>
    <p:sldId id="470" r:id="rId11"/>
    <p:sldId id="471" r:id="rId12"/>
    <p:sldId id="472" r:id="rId13"/>
    <p:sldId id="473" r:id="rId14"/>
    <p:sldId id="474" r:id="rId15"/>
    <p:sldId id="475" r:id="rId16"/>
    <p:sldId id="476" r:id="rId17"/>
    <p:sldId id="477" r:id="rId18"/>
    <p:sldId id="478" r:id="rId19"/>
    <p:sldId id="479" r:id="rId20"/>
    <p:sldId id="480" r:id="rId21"/>
    <p:sldId id="481" r:id="rId22"/>
    <p:sldId id="482" r:id="rId23"/>
    <p:sldId id="483" r:id="rId24"/>
    <p:sldId id="484" r:id="rId25"/>
    <p:sldId id="485" r:id="rId26"/>
    <p:sldId id="486" r:id="rId27"/>
    <p:sldId id="487" r:id="rId28"/>
    <p:sldId id="488" r:id="rId29"/>
    <p:sldId id="489" r:id="rId30"/>
    <p:sldId id="490" r:id="rId31"/>
    <p:sldId id="491" r:id="rId32"/>
    <p:sldId id="492" r:id="rId33"/>
    <p:sldId id="493" r:id="rId34"/>
    <p:sldId id="494" r:id="rId35"/>
    <p:sldId id="495" r:id="rId36"/>
    <p:sldId id="496" r:id="rId37"/>
    <p:sldId id="497" r:id="rId38"/>
    <p:sldId id="498" r:id="rId39"/>
    <p:sldId id="499" r:id="rId40"/>
    <p:sldId id="500" r:id="rId41"/>
    <p:sldId id="501" r:id="rId42"/>
    <p:sldId id="502" r:id="rId43"/>
    <p:sldId id="503" r:id="rId44"/>
    <p:sldId id="504" r:id="rId45"/>
    <p:sldId id="505" r:id="rId46"/>
    <p:sldId id="506" r:id="rId47"/>
    <p:sldId id="507" r:id="rId48"/>
    <p:sldId id="510" r:id="rId4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90929"/>
  </p:normalViewPr>
  <p:slideViewPr>
    <p:cSldViewPr>
      <p:cViewPr varScale="1">
        <p:scale>
          <a:sx n="63" d="100"/>
          <a:sy n="63" d="100"/>
        </p:scale>
        <p:origin x="-17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212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A1A3AD0-1A51-4273-AFCA-0E5C0567B08A}" type="slidenum">
              <a:rPr lang="en-US"/>
              <a:pPr>
                <a:defRPr/>
              </a:pPr>
              <a:t>‹#›</a:t>
            </a:fld>
            <a:endParaRPr lang="en-US"/>
          </a:p>
        </p:txBody>
      </p:sp>
    </p:spTree>
    <p:extLst>
      <p:ext uri="{BB962C8B-B14F-4D97-AF65-F5344CB8AC3E}">
        <p14:creationId xmlns:p14="http://schemas.microsoft.com/office/powerpoint/2010/main" xmlns="" val="3526391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A7592E5-3011-4F09-AB23-464C334780C2}" type="slidenum">
              <a:rPr lang="en-US" sz="1200"/>
              <a:pPr/>
              <a:t>1</a:t>
            </a:fld>
            <a:endParaRPr lang="en-US"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76990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1B0792A-BBB2-47A9-BB9C-66D8321A2A4A}" type="slidenum">
              <a:rPr lang="en-US" sz="1200"/>
              <a:pPr/>
              <a:t>2</a:t>
            </a:fld>
            <a:endParaRPr lang="en-US" sz="1200"/>
          </a:p>
        </p:txBody>
      </p:sp>
    </p:spTree>
    <p:extLst>
      <p:ext uri="{BB962C8B-B14F-4D97-AF65-F5344CB8AC3E}">
        <p14:creationId xmlns:p14="http://schemas.microsoft.com/office/powerpoint/2010/main" xmlns="" val="2657406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71DCE0F-9A02-492A-934D-BFF23E1495C3}" type="slidenum">
              <a:rPr lang="en-US" sz="1200"/>
              <a:pPr/>
              <a:t>48</a:t>
            </a:fld>
            <a:endParaRPr lang="en-US" sz="120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490064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defRPr/>
            </a:pPr>
            <a:r>
              <a:rPr lang="en-US" sz="800" smtClean="0">
                <a:latin typeface="Arial" panose="020B0604020202020204" pitchFamily="34" charset="0"/>
              </a:rPr>
              <a:t>Copyright © 2011 Pearson Prentice Hall. All rights reserved.</a:t>
            </a:r>
          </a:p>
        </p:txBody>
      </p:sp>
      <p:pic>
        <p:nvPicPr>
          <p:cNvPr id="3"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8571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0656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4538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59310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1129403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0661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1759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68041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5667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640464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410544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atin typeface="Tahoma" panose="020B0604030504040204" pitchFamily="34" charset="0"/>
            </a:endParaRPr>
          </a:p>
        </p:txBody>
      </p:sp>
      <p:sp>
        <p:nvSpPr>
          <p:cNvPr id="102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03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defRPr/>
            </a:pPr>
            <a:r>
              <a:rPr lang="en-US" sz="1000" smtClean="0">
                <a:solidFill>
                  <a:srgbClr val="1C1C1C"/>
                </a:solidFill>
                <a:latin typeface="Arial" panose="020B0604020202020204" pitchFamily="34" charset="0"/>
              </a:rPr>
              <a:t>Copyright © 2011 Pearson Prentice Hall. All rights reserved.</a:t>
            </a:r>
          </a:p>
        </p:txBody>
      </p:sp>
      <p:sp>
        <p:nvSpPr>
          <p:cNvPr id="103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400" b="1">
                <a:latin typeface="Tahoma" panose="020B0604030504040204" pitchFamily="34" charset="0"/>
              </a:rPr>
              <a:t>16-</a:t>
            </a:r>
            <a:fld id="{7C723315-91D5-448A-A369-B0C17E50EE20}"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anose="020B0604030504040204" pitchFamily="34" charset="0"/>
        </a:defRPr>
      </a:lvl2pPr>
      <a:lvl3pPr algn="l" rtl="0" eaLnBrk="0" fontAlgn="base" hangingPunct="0">
        <a:spcBef>
          <a:spcPct val="0"/>
        </a:spcBef>
        <a:spcAft>
          <a:spcPct val="0"/>
        </a:spcAft>
        <a:defRPr sz="3200" b="1">
          <a:solidFill>
            <a:schemeClr val="tx1"/>
          </a:solidFill>
          <a:latin typeface="Verdana" panose="020B0604030504040204" pitchFamily="34" charset="0"/>
        </a:defRPr>
      </a:lvl3pPr>
      <a:lvl4pPr algn="l" rtl="0" eaLnBrk="0" fontAlgn="base" hangingPunct="0">
        <a:spcBef>
          <a:spcPct val="0"/>
        </a:spcBef>
        <a:spcAft>
          <a:spcPct val="0"/>
        </a:spcAft>
        <a:defRPr sz="3200" b="1">
          <a:solidFill>
            <a:schemeClr val="tx1"/>
          </a:solidFill>
          <a:latin typeface="Verdana" panose="020B0604030504040204" pitchFamily="34" charset="0"/>
        </a:defRPr>
      </a:lvl4pPr>
      <a:lvl5pPr algn="l" rtl="0" eaLnBrk="0" fontAlgn="base" hangingPunct="0">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1.v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2.v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3.v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6.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7.v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8.v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9.v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0.v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1.v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2.v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3.v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4.v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smtClean="0"/>
              <a:t>Employee Benefits: Group Life and Health Insurance</a:t>
            </a:r>
          </a:p>
        </p:txBody>
      </p:sp>
      <p:sp>
        <p:nvSpPr>
          <p:cNvPr id="98307" name="TextBox 1"/>
          <p:cNvSpPr txBox="1">
            <a:spLocks noChangeArrowheads="1"/>
          </p:cNvSpPr>
          <p:nvPr/>
        </p:nvSpPr>
        <p:spPr bwMode="auto">
          <a:xfrm>
            <a:off x="914400" y="2209800"/>
            <a:ext cx="2209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a:latin typeface="Times" panose="02020603050405020304" pitchFamily="18" charset="0"/>
              </a:rPr>
              <a:t>Lecture No. 28 </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6E2FB84-BE30-4655-B2D0-C11E72C634AB}" type="slidenum">
              <a:rPr lang="en-US"/>
              <a:pPr/>
              <a:t>10</a:t>
            </a:fld>
            <a:endParaRPr lang="en-US"/>
          </a:p>
        </p:txBody>
      </p:sp>
      <p:sp>
        <p:nvSpPr>
          <p:cNvPr id="107523" name="Rectangle 2"/>
          <p:cNvSpPr>
            <a:spLocks noGrp="1" noChangeArrowheads="1"/>
          </p:cNvSpPr>
          <p:nvPr>
            <p:ph type="title"/>
          </p:nvPr>
        </p:nvSpPr>
        <p:spPr/>
        <p:txBody>
          <a:bodyPr/>
          <a:lstStyle/>
          <a:p>
            <a:pPr eaLnBrk="1" hangingPunct="1"/>
            <a:r>
              <a:rPr lang="en-US" smtClean="0"/>
              <a:t>Eligibility for Benefits</a:t>
            </a:r>
          </a:p>
        </p:txBody>
      </p:sp>
      <p:sp>
        <p:nvSpPr>
          <p:cNvPr id="107524" name="Rectangle 3"/>
          <p:cNvSpPr>
            <a:spLocks noGrp="1" noChangeArrowheads="1"/>
          </p:cNvSpPr>
          <p:nvPr>
            <p:ph type="body" idx="1"/>
          </p:nvPr>
        </p:nvSpPr>
        <p:spPr/>
        <p:txBody>
          <a:bodyPr/>
          <a:lstStyle/>
          <a:p>
            <a:pPr eaLnBrk="1" hangingPunct="1"/>
            <a:r>
              <a:rPr lang="en-US" smtClean="0"/>
              <a:t>Employers must adhere to various state laws regarding employment discrimination </a:t>
            </a:r>
          </a:p>
          <a:p>
            <a:pPr lvl="1" eaLnBrk="1" hangingPunct="1"/>
            <a:r>
              <a:rPr lang="en-US" smtClean="0"/>
              <a:t>As well as federal laws that discourage employers from favoring very highly paid workers </a:t>
            </a:r>
          </a:p>
          <a:p>
            <a:pPr eaLnBrk="1" hangingPunct="1"/>
            <a:r>
              <a:rPr lang="en-US" smtClean="0"/>
              <a:t>Employees generally have little or no control over their eligibility for death benefits </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7317A3D-2DC9-4AAA-9A88-34BBBDB20519}" type="slidenum">
              <a:rPr lang="en-US"/>
              <a:pPr/>
              <a:t>11</a:t>
            </a:fld>
            <a:endParaRPr lang="en-US"/>
          </a:p>
        </p:txBody>
      </p:sp>
      <p:sp>
        <p:nvSpPr>
          <p:cNvPr id="108547" name="Rectangle 2"/>
          <p:cNvSpPr>
            <a:spLocks noGrp="1" noChangeArrowheads="1"/>
          </p:cNvSpPr>
          <p:nvPr>
            <p:ph type="title"/>
          </p:nvPr>
        </p:nvSpPr>
        <p:spPr/>
        <p:txBody>
          <a:bodyPr/>
          <a:lstStyle/>
          <a:p>
            <a:pPr eaLnBrk="1" hangingPunct="1"/>
            <a:r>
              <a:rPr lang="en-US" smtClean="0"/>
              <a:t>Eligibility for Benefits</a:t>
            </a:r>
          </a:p>
        </p:txBody>
      </p:sp>
      <p:sp>
        <p:nvSpPr>
          <p:cNvPr id="108548" name="Rectangle 3"/>
          <p:cNvSpPr>
            <a:spLocks noGrp="1" noChangeArrowheads="1"/>
          </p:cNvSpPr>
          <p:nvPr>
            <p:ph type="body" idx="1"/>
          </p:nvPr>
        </p:nvSpPr>
        <p:spPr/>
        <p:txBody>
          <a:bodyPr/>
          <a:lstStyle/>
          <a:p>
            <a:pPr eaLnBrk="1" hangingPunct="1">
              <a:lnSpc>
                <a:spcPct val="90000"/>
              </a:lnSpc>
            </a:pPr>
            <a:r>
              <a:rPr lang="en-US" sz="2400" smtClean="0"/>
              <a:t>Many death benefit plans have two other eligibility requirements </a:t>
            </a:r>
          </a:p>
          <a:p>
            <a:pPr lvl="1" eaLnBrk="1" hangingPunct="1">
              <a:lnSpc>
                <a:spcPct val="90000"/>
              </a:lnSpc>
            </a:pPr>
            <a:r>
              <a:rPr lang="en-US" sz="2000" smtClean="0"/>
              <a:t>Employers usually specify the employees who want to participate in the plan must elect to do so soon after meeting the eligibility requirements </a:t>
            </a:r>
          </a:p>
          <a:p>
            <a:pPr lvl="2" eaLnBrk="1" hangingPunct="1">
              <a:lnSpc>
                <a:spcPct val="90000"/>
              </a:lnSpc>
            </a:pPr>
            <a:r>
              <a:rPr lang="en-US" sz="1800" smtClean="0"/>
              <a:t>Employees are usually not required to participate even if they are eligible </a:t>
            </a:r>
          </a:p>
          <a:p>
            <a:pPr lvl="2" eaLnBrk="1" hangingPunct="1">
              <a:lnSpc>
                <a:spcPct val="90000"/>
              </a:lnSpc>
            </a:pPr>
            <a:r>
              <a:rPr lang="en-US" sz="1800" smtClean="0"/>
              <a:t>However, if they do not elect to participate within a specified time after becoming eligible </a:t>
            </a:r>
          </a:p>
          <a:p>
            <a:pPr lvl="3" eaLnBrk="1" hangingPunct="1">
              <a:lnSpc>
                <a:spcPct val="90000"/>
              </a:lnSpc>
            </a:pPr>
            <a:r>
              <a:rPr lang="en-US" sz="1600" smtClean="0"/>
              <a:t>They will not be allowed to enter the plan at a later date unless they prove at that time that they are insurable </a:t>
            </a:r>
          </a:p>
          <a:p>
            <a:pPr lvl="1" eaLnBrk="1" hangingPunct="1">
              <a:lnSpc>
                <a:spcPct val="90000"/>
              </a:lnSpc>
            </a:pPr>
            <a:r>
              <a:rPr lang="en-US" sz="2000" smtClean="0"/>
              <a:t>The death benefit usually does not become effective for a particular employee unless that person is actively at work on the day the coverage is scheduled to go into force </a:t>
            </a:r>
          </a:p>
          <a:p>
            <a:pPr lvl="2" eaLnBrk="1" hangingPunct="1">
              <a:lnSpc>
                <a:spcPct val="90000"/>
              </a:lnSpc>
            </a:pPr>
            <a:r>
              <a:rPr lang="en-US" sz="1800" smtClean="0"/>
              <a:t>This provision only relates to initial eligibility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E871C59-07AD-4899-BAC2-D4ECA3A674A5}" type="slidenum">
              <a:rPr lang="en-US"/>
              <a:pPr/>
              <a:t>12</a:t>
            </a:fld>
            <a:endParaRPr lang="en-US"/>
          </a:p>
        </p:txBody>
      </p:sp>
      <p:sp>
        <p:nvSpPr>
          <p:cNvPr id="109571" name="Rectangle 2"/>
          <p:cNvSpPr>
            <a:spLocks noGrp="1" noChangeArrowheads="1"/>
          </p:cNvSpPr>
          <p:nvPr>
            <p:ph type="title"/>
          </p:nvPr>
        </p:nvSpPr>
        <p:spPr/>
        <p:txBody>
          <a:bodyPr/>
          <a:lstStyle/>
          <a:p>
            <a:pPr eaLnBrk="1" hangingPunct="1"/>
            <a:r>
              <a:rPr lang="en-US" sz="4000" smtClean="0"/>
              <a:t>Contributory versus Noncontributory Plans </a:t>
            </a:r>
          </a:p>
        </p:txBody>
      </p:sp>
      <p:sp>
        <p:nvSpPr>
          <p:cNvPr id="109572" name="Rectangle 3"/>
          <p:cNvSpPr>
            <a:spLocks noGrp="1" noChangeArrowheads="1"/>
          </p:cNvSpPr>
          <p:nvPr>
            <p:ph type="body" idx="1"/>
          </p:nvPr>
        </p:nvSpPr>
        <p:spPr/>
        <p:txBody>
          <a:bodyPr/>
          <a:lstStyle/>
          <a:p>
            <a:pPr eaLnBrk="1" hangingPunct="1">
              <a:lnSpc>
                <a:spcPct val="90000"/>
              </a:lnSpc>
            </a:pPr>
            <a:r>
              <a:rPr lang="en-US" sz="2400" smtClean="0"/>
              <a:t>Contributory </a:t>
            </a:r>
          </a:p>
          <a:p>
            <a:pPr lvl="1" eaLnBrk="1" hangingPunct="1">
              <a:lnSpc>
                <a:spcPct val="90000"/>
              </a:lnSpc>
            </a:pPr>
            <a:r>
              <a:rPr lang="en-US" sz="2000" smtClean="0"/>
              <a:t>Requires employees to pay part of the cost </a:t>
            </a:r>
          </a:p>
          <a:p>
            <a:pPr eaLnBrk="1" hangingPunct="1">
              <a:lnSpc>
                <a:spcPct val="90000"/>
              </a:lnSpc>
            </a:pPr>
            <a:r>
              <a:rPr lang="en-US" sz="2400" smtClean="0"/>
              <a:t>Noncontributory </a:t>
            </a:r>
          </a:p>
          <a:p>
            <a:pPr lvl="1" eaLnBrk="1" hangingPunct="1">
              <a:lnSpc>
                <a:spcPct val="90000"/>
              </a:lnSpc>
            </a:pPr>
            <a:r>
              <a:rPr lang="en-US" sz="2000" smtClean="0"/>
              <a:t>Employer pays the full cost of the death benefits </a:t>
            </a:r>
          </a:p>
          <a:p>
            <a:pPr lvl="1" eaLnBrk="1" hangingPunct="1">
              <a:lnSpc>
                <a:spcPct val="90000"/>
              </a:lnSpc>
            </a:pPr>
            <a:r>
              <a:rPr lang="en-US" sz="2000" smtClean="0"/>
              <a:t>Generally assumed that all eligible employees will participate </a:t>
            </a:r>
          </a:p>
          <a:p>
            <a:pPr eaLnBrk="1" hangingPunct="1">
              <a:lnSpc>
                <a:spcPct val="90000"/>
              </a:lnSpc>
            </a:pPr>
            <a:r>
              <a:rPr lang="en-US" sz="2400" smtClean="0"/>
              <a:t>If the contributory plan is established, the primary decision for eligible employees is whether to participate </a:t>
            </a:r>
          </a:p>
          <a:p>
            <a:pPr lvl="1" eaLnBrk="1" hangingPunct="1">
              <a:lnSpc>
                <a:spcPct val="90000"/>
              </a:lnSpc>
            </a:pPr>
            <a:r>
              <a:rPr lang="en-US" sz="2000" smtClean="0"/>
              <a:t>Employees should compare the required contribution to the benefits to be received, both currently and in future years </a:t>
            </a:r>
          </a:p>
          <a:p>
            <a:pPr lvl="1" eaLnBrk="1" hangingPunct="1">
              <a:lnSpc>
                <a:spcPct val="90000"/>
              </a:lnSpc>
            </a:pPr>
            <a:r>
              <a:rPr lang="en-US" sz="2000" smtClean="0"/>
              <a:t>Group life insurance is usually less expensive than individual insurance, but exceptions exist </a:t>
            </a:r>
          </a:p>
          <a:p>
            <a:pPr lvl="1" eaLnBrk="1" hangingPunct="1">
              <a:lnSpc>
                <a:spcPct val="90000"/>
              </a:lnSpc>
            </a:pPr>
            <a:r>
              <a:rPr lang="en-US" sz="2000" smtClean="0"/>
              <a:t>The tax consequences should be considered as well </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25D1F70-9BC3-4BA6-A4B2-9A36EA18D39E}" type="slidenum">
              <a:rPr lang="en-US"/>
              <a:pPr/>
              <a:t>13</a:t>
            </a:fld>
            <a:endParaRPr lang="en-US"/>
          </a:p>
        </p:txBody>
      </p:sp>
      <p:sp>
        <p:nvSpPr>
          <p:cNvPr id="110595" name="Rectangle 2"/>
          <p:cNvSpPr>
            <a:spLocks noGrp="1" noChangeArrowheads="1"/>
          </p:cNvSpPr>
          <p:nvPr>
            <p:ph type="title"/>
          </p:nvPr>
        </p:nvSpPr>
        <p:spPr>
          <a:xfrm>
            <a:off x="304800" y="368300"/>
            <a:ext cx="8610600" cy="992188"/>
          </a:xfrm>
        </p:spPr>
        <p:txBody>
          <a:bodyPr/>
          <a:lstStyle/>
          <a:p>
            <a:pPr eaLnBrk="1" hangingPunct="1"/>
            <a:r>
              <a:rPr lang="en-US" sz="4000" smtClean="0"/>
              <a:t>Structure and Level of Death Benefit </a:t>
            </a:r>
          </a:p>
        </p:txBody>
      </p:sp>
      <p:sp>
        <p:nvSpPr>
          <p:cNvPr id="110596" name="Rectangle 3"/>
          <p:cNvSpPr>
            <a:spLocks noGrp="1" noChangeArrowheads="1"/>
          </p:cNvSpPr>
          <p:nvPr>
            <p:ph type="body" idx="1"/>
          </p:nvPr>
        </p:nvSpPr>
        <p:spPr>
          <a:xfrm>
            <a:off x="457200" y="1365250"/>
            <a:ext cx="8578850" cy="4525963"/>
          </a:xfrm>
        </p:spPr>
        <p:txBody>
          <a:bodyPr/>
          <a:lstStyle/>
          <a:p>
            <a:pPr eaLnBrk="1" hangingPunct="1">
              <a:lnSpc>
                <a:spcPct val="80000"/>
              </a:lnSpc>
            </a:pPr>
            <a:r>
              <a:rPr lang="en-US" sz="2400" smtClean="0"/>
              <a:t>The amount of group life insurance provided for a particular worker is usually a function of either salary or job classification </a:t>
            </a:r>
          </a:p>
          <a:p>
            <a:pPr eaLnBrk="1" hangingPunct="1">
              <a:lnSpc>
                <a:spcPct val="80000"/>
              </a:lnSpc>
            </a:pPr>
            <a:r>
              <a:rPr lang="en-US" sz="2400" smtClean="0"/>
              <a:t>If the employer’s goal is to provide for funeral and burial costs </a:t>
            </a:r>
          </a:p>
          <a:p>
            <a:pPr lvl="1" eaLnBrk="1" hangingPunct="1">
              <a:lnSpc>
                <a:spcPct val="80000"/>
              </a:lnSpc>
            </a:pPr>
            <a:r>
              <a:rPr lang="en-US" sz="2000" smtClean="0"/>
              <a:t>All participating employees may be given a flat amount of coverage </a:t>
            </a:r>
          </a:p>
          <a:p>
            <a:pPr eaLnBrk="1" hangingPunct="1">
              <a:lnSpc>
                <a:spcPct val="80000"/>
              </a:lnSpc>
            </a:pPr>
            <a:r>
              <a:rPr lang="en-US" sz="2400" smtClean="0"/>
              <a:t>More often the amount of the death benefit depends on other factors </a:t>
            </a:r>
          </a:p>
          <a:p>
            <a:pPr lvl="1" eaLnBrk="1" hangingPunct="1">
              <a:lnSpc>
                <a:spcPct val="80000"/>
              </a:lnSpc>
            </a:pPr>
            <a:r>
              <a:rPr lang="en-US" sz="2000" smtClean="0"/>
              <a:t>Salary bracket approach </a:t>
            </a:r>
          </a:p>
          <a:p>
            <a:pPr lvl="2" eaLnBrk="1" hangingPunct="1">
              <a:lnSpc>
                <a:spcPct val="80000"/>
              </a:lnSpc>
            </a:pPr>
            <a:r>
              <a:rPr lang="en-US" sz="1800" smtClean="0"/>
              <a:t>Workers whose earnings are within various ranges are eligible for a specified amount of death protection </a:t>
            </a:r>
          </a:p>
          <a:p>
            <a:pPr lvl="1" eaLnBrk="1" hangingPunct="1">
              <a:lnSpc>
                <a:spcPct val="80000"/>
              </a:lnSpc>
            </a:pPr>
            <a:r>
              <a:rPr lang="en-US" sz="2000" smtClean="0"/>
              <a:t>Job classification approach </a:t>
            </a:r>
          </a:p>
          <a:p>
            <a:pPr lvl="2" eaLnBrk="1" hangingPunct="1">
              <a:lnSpc>
                <a:spcPct val="80000"/>
              </a:lnSpc>
            </a:pPr>
            <a:r>
              <a:rPr lang="en-US" sz="1800" smtClean="0"/>
              <a:t>Devised for various job classifications such as secretaries, factory workers, sales personnel </a:t>
            </a:r>
          </a:p>
          <a:p>
            <a:pPr lvl="1" eaLnBrk="1" hangingPunct="1">
              <a:lnSpc>
                <a:spcPct val="80000"/>
              </a:lnSpc>
            </a:pPr>
            <a:r>
              <a:rPr lang="en-US" sz="2000" smtClean="0"/>
              <a:t>Earnings multiple approach </a:t>
            </a:r>
          </a:p>
          <a:p>
            <a:pPr lvl="2" eaLnBrk="1" hangingPunct="1">
              <a:lnSpc>
                <a:spcPct val="80000"/>
              </a:lnSpc>
            </a:pPr>
            <a:r>
              <a:rPr lang="en-US" sz="1800" smtClean="0"/>
              <a:t>Death benefit for a particular employee is a specified multiple of that person’s salary for the year </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95C14E9-5CDC-41F6-8EC3-0A5557512725}" type="slidenum">
              <a:rPr lang="en-US"/>
              <a:pPr/>
              <a:t>14</a:t>
            </a:fld>
            <a:endParaRPr lang="en-US"/>
          </a:p>
        </p:txBody>
      </p:sp>
      <p:sp>
        <p:nvSpPr>
          <p:cNvPr id="111619" name="Rectangle 2"/>
          <p:cNvSpPr>
            <a:spLocks noGrp="1" noChangeArrowheads="1"/>
          </p:cNvSpPr>
          <p:nvPr>
            <p:ph type="title"/>
          </p:nvPr>
        </p:nvSpPr>
        <p:spPr/>
        <p:txBody>
          <a:bodyPr/>
          <a:lstStyle/>
          <a:p>
            <a:pPr eaLnBrk="1" hangingPunct="1"/>
            <a:r>
              <a:rPr lang="en-US" smtClean="0"/>
              <a:t>Type of Insurance </a:t>
            </a:r>
          </a:p>
        </p:txBody>
      </p:sp>
      <p:sp>
        <p:nvSpPr>
          <p:cNvPr id="111620" name="Rectangle 3"/>
          <p:cNvSpPr>
            <a:spLocks noGrp="1" noChangeArrowheads="1"/>
          </p:cNvSpPr>
          <p:nvPr>
            <p:ph type="body" idx="1"/>
          </p:nvPr>
        </p:nvSpPr>
        <p:spPr/>
        <p:txBody>
          <a:bodyPr/>
          <a:lstStyle/>
          <a:p>
            <a:pPr eaLnBrk="1" hangingPunct="1">
              <a:lnSpc>
                <a:spcPct val="90000"/>
              </a:lnSpc>
            </a:pPr>
            <a:r>
              <a:rPr lang="en-US" sz="2400" smtClean="0"/>
              <a:t>Group term insurance </a:t>
            </a:r>
          </a:p>
          <a:p>
            <a:pPr lvl="1" eaLnBrk="1" hangingPunct="1">
              <a:lnSpc>
                <a:spcPct val="90000"/>
              </a:lnSpc>
            </a:pPr>
            <a:r>
              <a:rPr lang="en-US" sz="2000" smtClean="0"/>
              <a:t>More death protection can be purchased on a term insurance basis than with any other form of life insurance </a:t>
            </a:r>
          </a:p>
          <a:p>
            <a:pPr eaLnBrk="1" hangingPunct="1">
              <a:lnSpc>
                <a:spcPct val="90000"/>
              </a:lnSpc>
            </a:pPr>
            <a:r>
              <a:rPr lang="en-US" sz="2400" smtClean="0"/>
              <a:t>Income tax laws also tend to reinforce this </a:t>
            </a:r>
          </a:p>
          <a:p>
            <a:pPr lvl="1" eaLnBrk="1" hangingPunct="1">
              <a:lnSpc>
                <a:spcPct val="90000"/>
              </a:lnSpc>
            </a:pPr>
            <a:r>
              <a:rPr lang="en-US" sz="2000" smtClean="0"/>
              <a:t>A portion of all premiums paid by the employer for cash value life insurance is usually treated as currently taxable income for employees </a:t>
            </a:r>
          </a:p>
          <a:p>
            <a:pPr lvl="1" eaLnBrk="1" hangingPunct="1">
              <a:lnSpc>
                <a:spcPct val="90000"/>
              </a:lnSpc>
            </a:pPr>
            <a:r>
              <a:rPr lang="en-US" sz="2000" smtClean="0"/>
              <a:t>However, employer-paid premiums for the first $50,000 of term insurance for each worker are not taxable for employees </a:t>
            </a:r>
          </a:p>
          <a:p>
            <a:pPr eaLnBrk="1" hangingPunct="1">
              <a:lnSpc>
                <a:spcPct val="90000"/>
              </a:lnSpc>
            </a:pPr>
            <a:r>
              <a:rPr lang="en-US" sz="2400" smtClean="0"/>
              <a:t>Term insurance can also be provided to cover the death of an employee’s dependent </a:t>
            </a:r>
          </a:p>
          <a:p>
            <a:pPr lvl="1" eaLnBrk="1" hangingPunct="1">
              <a:lnSpc>
                <a:spcPct val="90000"/>
              </a:lnSpc>
            </a:pPr>
            <a:r>
              <a:rPr lang="en-US" sz="2000" smtClean="0"/>
              <a:t>Known as dependent life </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A39A0CC-6587-42CC-B346-621CBD7047CF}" type="slidenum">
              <a:rPr lang="en-US"/>
              <a:pPr/>
              <a:t>15</a:t>
            </a:fld>
            <a:endParaRPr lang="en-US"/>
          </a:p>
        </p:txBody>
      </p:sp>
      <p:sp>
        <p:nvSpPr>
          <p:cNvPr id="112643" name="Rectangle 2"/>
          <p:cNvSpPr>
            <a:spLocks noGrp="1" noChangeArrowheads="1"/>
          </p:cNvSpPr>
          <p:nvPr>
            <p:ph type="title"/>
          </p:nvPr>
        </p:nvSpPr>
        <p:spPr/>
        <p:txBody>
          <a:bodyPr/>
          <a:lstStyle/>
          <a:p>
            <a:pPr eaLnBrk="1" hangingPunct="1"/>
            <a:r>
              <a:rPr lang="en-US" smtClean="0"/>
              <a:t>Type of Insurance</a:t>
            </a:r>
          </a:p>
        </p:txBody>
      </p:sp>
      <p:sp>
        <p:nvSpPr>
          <p:cNvPr id="112644" name="Rectangle 3"/>
          <p:cNvSpPr>
            <a:spLocks noGrp="1" noChangeArrowheads="1"/>
          </p:cNvSpPr>
          <p:nvPr>
            <p:ph type="body" idx="1"/>
          </p:nvPr>
        </p:nvSpPr>
        <p:spPr/>
        <p:txBody>
          <a:bodyPr/>
          <a:lstStyle/>
          <a:p>
            <a:pPr eaLnBrk="1" hangingPunct="1">
              <a:lnSpc>
                <a:spcPct val="80000"/>
              </a:lnSpc>
            </a:pPr>
            <a:r>
              <a:rPr lang="en-US" sz="2400" smtClean="0"/>
              <a:t>Survivor income benefit insurance </a:t>
            </a:r>
          </a:p>
          <a:p>
            <a:pPr lvl="1" eaLnBrk="1" hangingPunct="1">
              <a:lnSpc>
                <a:spcPct val="80000"/>
              </a:lnSpc>
            </a:pPr>
            <a:r>
              <a:rPr lang="en-US" sz="2000" smtClean="0"/>
              <a:t>Benefit is expressed as income to specified survivors rather than as a flat amount </a:t>
            </a:r>
          </a:p>
          <a:p>
            <a:pPr lvl="1" eaLnBrk="1" hangingPunct="1">
              <a:lnSpc>
                <a:spcPct val="80000"/>
              </a:lnSpc>
            </a:pPr>
            <a:r>
              <a:rPr lang="en-US" sz="2000" smtClean="0"/>
              <a:t>If no eligible survivors exist at the time the employee dies, no benefits are payable </a:t>
            </a:r>
          </a:p>
          <a:p>
            <a:pPr eaLnBrk="1" hangingPunct="1">
              <a:lnSpc>
                <a:spcPct val="80000"/>
              </a:lnSpc>
            </a:pPr>
            <a:r>
              <a:rPr lang="en-US" sz="2400" smtClean="0"/>
              <a:t>Group accidental death and dismemberment coverage </a:t>
            </a:r>
          </a:p>
          <a:p>
            <a:pPr lvl="1" eaLnBrk="1" hangingPunct="1">
              <a:lnSpc>
                <a:spcPct val="80000"/>
              </a:lnSpc>
            </a:pPr>
            <a:r>
              <a:rPr lang="en-US" sz="2000" smtClean="0"/>
              <a:t>Payable only for deaths due to accidents </a:t>
            </a:r>
          </a:p>
          <a:p>
            <a:pPr lvl="1" eaLnBrk="1" hangingPunct="1">
              <a:lnSpc>
                <a:spcPct val="80000"/>
              </a:lnSpc>
            </a:pPr>
            <a:r>
              <a:rPr lang="en-US" sz="2000" smtClean="0"/>
              <a:t>The death usually must occur within 90 days of the accident’s occurrence </a:t>
            </a:r>
          </a:p>
          <a:p>
            <a:pPr lvl="1" eaLnBrk="1" hangingPunct="1">
              <a:lnSpc>
                <a:spcPct val="80000"/>
              </a:lnSpc>
            </a:pPr>
            <a:r>
              <a:rPr lang="en-US" sz="2000" smtClean="0"/>
              <a:t>Commonly excluded causes of death are suicide, disease, mental infirmity, infection, war, and flight in an aircraft other than a regularly scheduled commercial flight </a:t>
            </a:r>
          </a:p>
          <a:p>
            <a:pPr lvl="1" eaLnBrk="1" hangingPunct="1">
              <a:lnSpc>
                <a:spcPct val="80000"/>
              </a:lnSpc>
            </a:pPr>
            <a:r>
              <a:rPr lang="en-US" sz="2000" smtClean="0"/>
              <a:t>The premium is much less than for regular group term coverage and employees often pay most or all of the cost </a:t>
            </a:r>
          </a:p>
          <a:p>
            <a:pPr lvl="1" eaLnBrk="1" hangingPunct="1">
              <a:lnSpc>
                <a:spcPct val="80000"/>
              </a:lnSpc>
            </a:pPr>
            <a:r>
              <a:rPr lang="en-US" sz="2000" smtClean="0"/>
              <a:t>Policy also pays in the event of dismemberment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36D0348-58C9-4C0F-8DF3-FF3655A2D0CC}" type="slidenum">
              <a:rPr lang="en-US"/>
              <a:pPr/>
              <a:t>16</a:t>
            </a:fld>
            <a:endParaRPr lang="en-US"/>
          </a:p>
        </p:txBody>
      </p:sp>
      <p:sp>
        <p:nvSpPr>
          <p:cNvPr id="113667" name="Rectangle 2"/>
          <p:cNvSpPr>
            <a:spLocks noGrp="1" noChangeArrowheads="1"/>
          </p:cNvSpPr>
          <p:nvPr>
            <p:ph type="title"/>
          </p:nvPr>
        </p:nvSpPr>
        <p:spPr/>
        <p:txBody>
          <a:bodyPr/>
          <a:lstStyle/>
          <a:p>
            <a:pPr eaLnBrk="1" hangingPunct="1"/>
            <a:r>
              <a:rPr lang="en-US" smtClean="0"/>
              <a:t>Type of Insurance</a:t>
            </a:r>
          </a:p>
        </p:txBody>
      </p:sp>
      <p:sp>
        <p:nvSpPr>
          <p:cNvPr id="113668" name="Rectangle 3"/>
          <p:cNvSpPr>
            <a:spLocks noGrp="1" noChangeArrowheads="1"/>
          </p:cNvSpPr>
          <p:nvPr>
            <p:ph type="body" idx="1"/>
          </p:nvPr>
        </p:nvSpPr>
        <p:spPr/>
        <p:txBody>
          <a:bodyPr/>
          <a:lstStyle/>
          <a:p>
            <a:pPr eaLnBrk="1" hangingPunct="1">
              <a:lnSpc>
                <a:spcPct val="90000"/>
              </a:lnSpc>
            </a:pPr>
            <a:r>
              <a:rPr lang="en-US" smtClean="0"/>
              <a:t>Some employers are interested in helping employees provide for financial needs because of death after retirement </a:t>
            </a:r>
          </a:p>
          <a:p>
            <a:pPr lvl="1" eaLnBrk="1" hangingPunct="1">
              <a:lnSpc>
                <a:spcPct val="90000"/>
              </a:lnSpc>
            </a:pPr>
            <a:r>
              <a:rPr lang="en-US" smtClean="0"/>
              <a:t>Employers can continue term insurance coverage for retirees </a:t>
            </a:r>
          </a:p>
          <a:p>
            <a:pPr lvl="1" eaLnBrk="1" hangingPunct="1">
              <a:lnSpc>
                <a:spcPct val="90000"/>
              </a:lnSpc>
            </a:pPr>
            <a:r>
              <a:rPr lang="en-US" smtClean="0"/>
              <a:t>Employers can facilitate their employees’ purchase of permanent insurance protection </a:t>
            </a:r>
          </a:p>
          <a:p>
            <a:pPr lvl="2" eaLnBrk="1" hangingPunct="1">
              <a:lnSpc>
                <a:spcPct val="90000"/>
              </a:lnSpc>
            </a:pPr>
            <a:r>
              <a:rPr lang="en-US" smtClean="0"/>
              <a:t>Two forms of group coverage for retiring employees are group ordinary insurance and group universal life </a:t>
            </a:r>
          </a:p>
          <a:p>
            <a:pPr lvl="3" eaLnBrk="1" hangingPunct="1">
              <a:lnSpc>
                <a:spcPct val="90000"/>
              </a:lnSpc>
            </a:pPr>
            <a:r>
              <a:rPr lang="en-US" smtClean="0"/>
              <a:t>Group universal life is growing in usage </a:t>
            </a:r>
          </a:p>
          <a:p>
            <a:pPr lvl="4" eaLnBrk="1" hangingPunct="1">
              <a:lnSpc>
                <a:spcPct val="90000"/>
              </a:lnSpc>
            </a:pPr>
            <a:r>
              <a:rPr lang="en-US" smtClean="0"/>
              <a:t>Employees must often pay the entire premium but it may be less expensive than comparable protection purchased individually </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AABB179-2440-4A56-A390-66BD10889A53}" type="slidenum">
              <a:rPr lang="en-US"/>
              <a:pPr/>
              <a:t>17</a:t>
            </a:fld>
            <a:endParaRPr lang="en-US"/>
          </a:p>
        </p:txBody>
      </p:sp>
      <p:sp>
        <p:nvSpPr>
          <p:cNvPr id="114691" name="Rectangle 2"/>
          <p:cNvSpPr>
            <a:spLocks noGrp="1" noChangeArrowheads="1"/>
          </p:cNvSpPr>
          <p:nvPr>
            <p:ph type="title"/>
          </p:nvPr>
        </p:nvSpPr>
        <p:spPr/>
        <p:txBody>
          <a:bodyPr/>
          <a:lstStyle/>
          <a:p>
            <a:pPr eaLnBrk="1" hangingPunct="1"/>
            <a:r>
              <a:rPr lang="en-US" smtClean="0"/>
              <a:t>Contractual Provisions </a:t>
            </a:r>
          </a:p>
        </p:txBody>
      </p:sp>
      <p:sp>
        <p:nvSpPr>
          <p:cNvPr id="114692" name="Rectangle 3"/>
          <p:cNvSpPr>
            <a:spLocks noGrp="1" noChangeArrowheads="1"/>
          </p:cNvSpPr>
          <p:nvPr>
            <p:ph type="body" idx="1"/>
          </p:nvPr>
        </p:nvSpPr>
        <p:spPr/>
        <p:txBody>
          <a:bodyPr/>
          <a:lstStyle/>
          <a:p>
            <a:pPr eaLnBrk="1" hangingPunct="1"/>
            <a:r>
              <a:rPr lang="en-US" smtClean="0"/>
              <a:t>Group life insurance policies have many of the same contractual provisions found in individual policies </a:t>
            </a:r>
          </a:p>
          <a:p>
            <a:pPr eaLnBrk="1" hangingPunct="1"/>
            <a:r>
              <a:rPr lang="en-US" smtClean="0"/>
              <a:t>The misstatement of age clause differs in that the amount of death benefit payable is not affected due to a misstatement of age </a:t>
            </a:r>
          </a:p>
          <a:p>
            <a:pPr lvl="1" eaLnBrk="1" hangingPunct="1"/>
            <a:r>
              <a:rPr lang="en-US" smtClean="0"/>
              <a:t>Rather, the employer is subject to an adjustment in the premium payable </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DAFC4EA-2085-43FF-B3EF-E03465A2E742}" type="slidenum">
              <a:rPr lang="en-US"/>
              <a:pPr/>
              <a:t>18</a:t>
            </a:fld>
            <a:endParaRPr lang="en-US"/>
          </a:p>
        </p:txBody>
      </p:sp>
      <p:sp>
        <p:nvSpPr>
          <p:cNvPr id="115715" name="Rectangle 2"/>
          <p:cNvSpPr>
            <a:spLocks noGrp="1" noChangeArrowheads="1"/>
          </p:cNvSpPr>
          <p:nvPr>
            <p:ph type="title"/>
          </p:nvPr>
        </p:nvSpPr>
        <p:spPr/>
        <p:txBody>
          <a:bodyPr/>
          <a:lstStyle/>
          <a:p>
            <a:pPr eaLnBrk="1" hangingPunct="1"/>
            <a:r>
              <a:rPr lang="en-US" smtClean="0"/>
              <a:t>Contractual Provisions</a:t>
            </a:r>
          </a:p>
        </p:txBody>
      </p:sp>
      <p:sp>
        <p:nvSpPr>
          <p:cNvPr id="115716" name="Rectangle 3"/>
          <p:cNvSpPr>
            <a:spLocks noGrp="1" noChangeArrowheads="1"/>
          </p:cNvSpPr>
          <p:nvPr>
            <p:ph type="body" idx="1"/>
          </p:nvPr>
        </p:nvSpPr>
        <p:spPr/>
        <p:txBody>
          <a:bodyPr/>
          <a:lstStyle/>
          <a:p>
            <a:pPr eaLnBrk="1" hangingPunct="1">
              <a:lnSpc>
                <a:spcPct val="80000"/>
              </a:lnSpc>
            </a:pPr>
            <a:r>
              <a:rPr lang="en-US" smtClean="0"/>
              <a:t>One provision in group life contracts not found in individual policies is the conversion clause </a:t>
            </a:r>
          </a:p>
          <a:p>
            <a:pPr lvl="1" eaLnBrk="1" hangingPunct="1">
              <a:lnSpc>
                <a:spcPct val="80000"/>
              </a:lnSpc>
            </a:pPr>
            <a:r>
              <a:rPr lang="en-US" smtClean="0"/>
              <a:t>Provides that when an employee is no longer eligible for group coverage he or she has the right to convert the coverage to an individual policy without having to prove insurability </a:t>
            </a:r>
          </a:p>
          <a:p>
            <a:pPr lvl="1" eaLnBrk="1" hangingPunct="1">
              <a:lnSpc>
                <a:spcPct val="80000"/>
              </a:lnSpc>
            </a:pPr>
            <a:r>
              <a:rPr lang="en-US" smtClean="0"/>
              <a:t>Required by all states </a:t>
            </a:r>
          </a:p>
          <a:p>
            <a:pPr lvl="1" eaLnBrk="1" hangingPunct="1">
              <a:lnSpc>
                <a:spcPct val="80000"/>
              </a:lnSpc>
            </a:pPr>
            <a:r>
              <a:rPr lang="en-US" smtClean="0"/>
              <a:t>To take advantage of the conversion feature, an individual generally must apply within 31 days after termination from the group </a:t>
            </a:r>
          </a:p>
          <a:p>
            <a:pPr lvl="2" eaLnBrk="1" hangingPunct="1">
              <a:lnSpc>
                <a:spcPct val="80000"/>
              </a:lnSpc>
            </a:pPr>
            <a:r>
              <a:rPr lang="en-US" smtClean="0"/>
              <a:t>Must pay the premium applicable at that person’s current age </a:t>
            </a:r>
          </a:p>
          <a:p>
            <a:pPr lvl="1" eaLnBrk="1" hangingPunct="1">
              <a:lnSpc>
                <a:spcPct val="80000"/>
              </a:lnSpc>
            </a:pPr>
            <a:r>
              <a:rPr lang="en-US" smtClean="0"/>
              <a:t>In many cases, group coverage can be converted only into an individual cash policy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B5169D6-7B9F-4E61-9B79-9A4FC5B7D9D8}" type="slidenum">
              <a:rPr lang="en-US"/>
              <a:pPr/>
              <a:t>19</a:t>
            </a:fld>
            <a:endParaRPr lang="en-US"/>
          </a:p>
        </p:txBody>
      </p:sp>
      <p:sp>
        <p:nvSpPr>
          <p:cNvPr id="116739" name="Rectangle 2"/>
          <p:cNvSpPr>
            <a:spLocks noGrp="1" noChangeArrowheads="1"/>
          </p:cNvSpPr>
          <p:nvPr>
            <p:ph type="title"/>
          </p:nvPr>
        </p:nvSpPr>
        <p:spPr/>
        <p:txBody>
          <a:bodyPr/>
          <a:lstStyle/>
          <a:p>
            <a:pPr eaLnBrk="1" hangingPunct="1"/>
            <a:r>
              <a:rPr lang="en-US" smtClean="0"/>
              <a:t>Eligibility </a:t>
            </a:r>
          </a:p>
        </p:txBody>
      </p:sp>
      <p:sp>
        <p:nvSpPr>
          <p:cNvPr id="116740" name="Rectangle 3"/>
          <p:cNvSpPr>
            <a:spLocks noGrp="1" noChangeArrowheads="1"/>
          </p:cNvSpPr>
          <p:nvPr>
            <p:ph type="body" idx="1"/>
          </p:nvPr>
        </p:nvSpPr>
        <p:spPr/>
        <p:txBody>
          <a:bodyPr/>
          <a:lstStyle/>
          <a:p>
            <a:pPr eaLnBrk="1" hangingPunct="1">
              <a:lnSpc>
                <a:spcPct val="90000"/>
              </a:lnSpc>
            </a:pPr>
            <a:r>
              <a:rPr lang="en-US" sz="2400" smtClean="0"/>
              <a:t>The first step in integrating employer-provided health expense benefits into an individual’s personal risk management plan </a:t>
            </a:r>
          </a:p>
          <a:p>
            <a:pPr lvl="1" eaLnBrk="1" hangingPunct="1">
              <a:lnSpc>
                <a:spcPct val="90000"/>
              </a:lnSpc>
            </a:pPr>
            <a:r>
              <a:rPr lang="en-US" sz="2000" smtClean="0"/>
              <a:t>Is to determine the extent to which a person and his or her dependent family members are eligible for the employer’s plan </a:t>
            </a:r>
          </a:p>
          <a:p>
            <a:pPr eaLnBrk="1" hangingPunct="1">
              <a:lnSpc>
                <a:spcPct val="90000"/>
              </a:lnSpc>
            </a:pPr>
            <a:r>
              <a:rPr lang="en-US" sz="2400" smtClean="0"/>
              <a:t>Most of the same considerations that were important for premature death benefits are also relevant for health expense benefits </a:t>
            </a:r>
          </a:p>
          <a:p>
            <a:pPr eaLnBrk="1" hangingPunct="1">
              <a:lnSpc>
                <a:spcPct val="90000"/>
              </a:lnSpc>
            </a:pPr>
            <a:r>
              <a:rPr lang="en-US" sz="2400" smtClean="0"/>
              <a:t>Benefits may be limited to those employees who work at least a stated minimum number of hours each week </a:t>
            </a:r>
          </a:p>
          <a:p>
            <a:pPr lvl="1" eaLnBrk="1" hangingPunct="1">
              <a:lnSpc>
                <a:spcPct val="90000"/>
              </a:lnSpc>
            </a:pPr>
            <a:r>
              <a:rPr lang="en-US" sz="2000" smtClean="0"/>
              <a:t>And/or those persons employed in particular job classifications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ctr"/>
          <a:lstStyle/>
          <a:p>
            <a:pPr eaLnBrk="1" hangingPunct="1"/>
            <a:r>
              <a:rPr lang="en-US" smtClean="0"/>
              <a:t>Objectives</a:t>
            </a:r>
          </a:p>
        </p:txBody>
      </p:sp>
      <p:sp>
        <p:nvSpPr>
          <p:cNvPr id="16387" name="Rectangle 3"/>
          <p:cNvSpPr>
            <a:spLocks noGrp="1" noChangeArrowheads="1"/>
          </p:cNvSpPr>
          <p:nvPr>
            <p:ph type="body" idx="4294967295"/>
          </p:nvPr>
        </p:nvSpPr>
        <p:spPr>
          <a:xfrm>
            <a:off x="304800" y="1676400"/>
            <a:ext cx="8382000" cy="4648200"/>
          </a:xfrm>
        </p:spPr>
        <p:txBody>
          <a:bodyPr rIns="91440"/>
          <a:lstStyle/>
          <a:p>
            <a:pPr eaLnBrk="1" hangingPunct="1">
              <a:lnSpc>
                <a:spcPct val="90000"/>
              </a:lnSpc>
            </a:pPr>
            <a:r>
              <a:rPr lang="en-US" sz="2000" smtClean="0"/>
              <a:t>Meaning of Employee Benefits</a:t>
            </a:r>
          </a:p>
          <a:p>
            <a:pPr eaLnBrk="1" hangingPunct="1">
              <a:lnSpc>
                <a:spcPct val="90000"/>
              </a:lnSpc>
            </a:pPr>
            <a:r>
              <a:rPr lang="en-US" sz="2000" smtClean="0"/>
              <a:t>Fundamentals of Group Insurance</a:t>
            </a:r>
          </a:p>
          <a:p>
            <a:pPr eaLnBrk="1" hangingPunct="1">
              <a:lnSpc>
                <a:spcPct val="90000"/>
              </a:lnSpc>
            </a:pPr>
            <a:r>
              <a:rPr lang="en-US" sz="2000" smtClean="0"/>
              <a:t>Group Life Insurance Plans</a:t>
            </a:r>
          </a:p>
          <a:p>
            <a:pPr eaLnBrk="1" hangingPunct="1">
              <a:lnSpc>
                <a:spcPct val="90000"/>
              </a:lnSpc>
            </a:pPr>
            <a:r>
              <a:rPr lang="en-US" sz="2000" smtClean="0"/>
              <a:t>Group Medical Expense Insurance</a:t>
            </a:r>
          </a:p>
          <a:p>
            <a:pPr eaLnBrk="1" hangingPunct="1">
              <a:lnSpc>
                <a:spcPct val="90000"/>
              </a:lnSpc>
            </a:pPr>
            <a:r>
              <a:rPr lang="en-US" sz="2000" smtClean="0"/>
              <a:t>Traditional Indemnity Plans</a:t>
            </a:r>
          </a:p>
          <a:p>
            <a:pPr eaLnBrk="1" hangingPunct="1">
              <a:lnSpc>
                <a:spcPct val="90000"/>
              </a:lnSpc>
            </a:pPr>
            <a:r>
              <a:rPr lang="en-US" sz="2000" smtClean="0"/>
              <a:t>Managed Care Plans</a:t>
            </a:r>
          </a:p>
          <a:p>
            <a:pPr eaLnBrk="1" hangingPunct="1">
              <a:lnSpc>
                <a:spcPct val="90000"/>
              </a:lnSpc>
            </a:pPr>
            <a:r>
              <a:rPr lang="en-US" sz="2000" smtClean="0"/>
              <a:t>Consumer-directed Health Plans</a:t>
            </a:r>
          </a:p>
          <a:p>
            <a:pPr eaLnBrk="1" hangingPunct="1">
              <a:lnSpc>
                <a:spcPct val="90000"/>
              </a:lnSpc>
            </a:pPr>
            <a:r>
              <a:rPr lang="en-US" sz="2000" smtClean="0"/>
              <a:t>Recent Developments in Employer-Sponsored Health Plans</a:t>
            </a:r>
          </a:p>
          <a:p>
            <a:pPr eaLnBrk="1" hangingPunct="1">
              <a:lnSpc>
                <a:spcPct val="90000"/>
              </a:lnSpc>
            </a:pPr>
            <a:r>
              <a:rPr lang="en-US" sz="2000" smtClean="0"/>
              <a:t>Group Medical Expense Contractual Provisions</a:t>
            </a:r>
          </a:p>
          <a:p>
            <a:pPr eaLnBrk="1" hangingPunct="1">
              <a:lnSpc>
                <a:spcPct val="90000"/>
              </a:lnSpc>
            </a:pPr>
            <a:r>
              <a:rPr lang="en-US" sz="2000" smtClean="0"/>
              <a:t>Group Dental Insurance</a:t>
            </a:r>
          </a:p>
          <a:p>
            <a:pPr eaLnBrk="1" hangingPunct="1">
              <a:lnSpc>
                <a:spcPct val="90000"/>
              </a:lnSpc>
            </a:pPr>
            <a:r>
              <a:rPr lang="en-US" sz="2000" smtClean="0"/>
              <a:t>Group Disability-Income Insurance</a:t>
            </a:r>
          </a:p>
          <a:p>
            <a:pPr eaLnBrk="1" hangingPunct="1">
              <a:lnSpc>
                <a:spcPct val="90000"/>
              </a:lnSpc>
            </a:pPr>
            <a:r>
              <a:rPr lang="en-US" sz="2000" smtClean="0"/>
              <a:t>Cafeteria Plans</a:t>
            </a:r>
          </a:p>
          <a:p>
            <a:pPr eaLnBrk="1" hangingPunct="1">
              <a:lnSpc>
                <a:spcPct val="90000"/>
              </a:lnSpc>
            </a:pPr>
            <a:endParaRPr lang="en-US" sz="2400" smtClean="0"/>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51AD149-9EE8-47F9-A35C-F8B27EBC8351}" type="slidenum">
              <a:rPr lang="en-US"/>
              <a:pPr/>
              <a:t>20</a:t>
            </a:fld>
            <a:endParaRPr lang="en-US"/>
          </a:p>
        </p:txBody>
      </p:sp>
      <p:sp>
        <p:nvSpPr>
          <p:cNvPr id="117763" name="Rectangle 2"/>
          <p:cNvSpPr>
            <a:spLocks noGrp="1" noChangeArrowheads="1"/>
          </p:cNvSpPr>
          <p:nvPr>
            <p:ph type="title"/>
          </p:nvPr>
        </p:nvSpPr>
        <p:spPr/>
        <p:txBody>
          <a:bodyPr/>
          <a:lstStyle/>
          <a:p>
            <a:pPr eaLnBrk="1" hangingPunct="1"/>
            <a:r>
              <a:rPr lang="en-US" smtClean="0"/>
              <a:t>Eligibility</a:t>
            </a:r>
          </a:p>
        </p:txBody>
      </p:sp>
      <p:sp>
        <p:nvSpPr>
          <p:cNvPr id="117764" name="Rectangle 3"/>
          <p:cNvSpPr>
            <a:spLocks noGrp="1" noChangeArrowheads="1"/>
          </p:cNvSpPr>
          <p:nvPr>
            <p:ph type="body" idx="1"/>
          </p:nvPr>
        </p:nvSpPr>
        <p:spPr/>
        <p:txBody>
          <a:bodyPr/>
          <a:lstStyle/>
          <a:p>
            <a:pPr eaLnBrk="1" hangingPunct="1">
              <a:lnSpc>
                <a:spcPct val="90000"/>
              </a:lnSpc>
            </a:pPr>
            <a:r>
              <a:rPr lang="en-US" sz="2400" smtClean="0"/>
              <a:t>For a person to be eligible for benefits as a dependent of an employee </a:t>
            </a:r>
          </a:p>
          <a:p>
            <a:pPr lvl="1" eaLnBrk="1" hangingPunct="1">
              <a:lnSpc>
                <a:spcPct val="90000"/>
              </a:lnSpc>
            </a:pPr>
            <a:r>
              <a:rPr lang="en-US" sz="2000" smtClean="0"/>
              <a:t>The employee must be participating in the employer’s plan </a:t>
            </a:r>
          </a:p>
          <a:p>
            <a:pPr lvl="1" eaLnBrk="1" hangingPunct="1">
              <a:lnSpc>
                <a:spcPct val="90000"/>
              </a:lnSpc>
            </a:pPr>
            <a:r>
              <a:rPr lang="en-US" sz="2000" smtClean="0"/>
              <a:t>Dependent benefits are restricted to those persons who meet other specified requirements </a:t>
            </a:r>
          </a:p>
          <a:p>
            <a:pPr lvl="2" eaLnBrk="1" hangingPunct="1">
              <a:lnSpc>
                <a:spcPct val="90000"/>
              </a:lnSpc>
            </a:pPr>
            <a:r>
              <a:rPr lang="en-US" sz="1800" smtClean="0"/>
              <a:t>For example, if dependent coverage is offered, the spouse of an employee is nearly always eligible for the benefits </a:t>
            </a:r>
          </a:p>
          <a:p>
            <a:pPr lvl="2" eaLnBrk="1" hangingPunct="1">
              <a:lnSpc>
                <a:spcPct val="90000"/>
              </a:lnSpc>
            </a:pPr>
            <a:r>
              <a:rPr lang="en-US" sz="1800" smtClean="0"/>
              <a:t>For the employees’ children to be eligible, they usually must be unmarried and under a certain age </a:t>
            </a:r>
          </a:p>
          <a:p>
            <a:pPr lvl="2" eaLnBrk="1" hangingPunct="1">
              <a:lnSpc>
                <a:spcPct val="90000"/>
              </a:lnSpc>
            </a:pPr>
            <a:r>
              <a:rPr lang="en-US" sz="1800" smtClean="0"/>
              <a:t>Some plans provide dependant coverage regardless of age for mentally or physically handicapped children who are completely dependent on the employee for financial support </a:t>
            </a:r>
          </a:p>
          <a:p>
            <a:pPr lvl="2" eaLnBrk="1" hangingPunct="1">
              <a:lnSpc>
                <a:spcPct val="90000"/>
              </a:lnSpc>
            </a:pPr>
            <a:r>
              <a:rPr lang="en-US" sz="1800" smtClean="0"/>
              <a:t>A newborn is covered from birth in many plans</a:t>
            </a:r>
          </a:p>
          <a:p>
            <a:pPr lvl="3" eaLnBrk="1" hangingPunct="1">
              <a:lnSpc>
                <a:spcPct val="90000"/>
              </a:lnSpc>
            </a:pPr>
            <a:r>
              <a:rPr lang="en-US" sz="1600" smtClean="0"/>
              <a:t>But in less generous plans, coverage for the newborn may not become effective until the child reaches a specified age </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1520455-B8C9-463A-9BA9-031066F7DEB1}" type="slidenum">
              <a:rPr lang="en-US"/>
              <a:pPr/>
              <a:t>21</a:t>
            </a:fld>
            <a:endParaRPr lang="en-US"/>
          </a:p>
        </p:txBody>
      </p:sp>
      <p:sp>
        <p:nvSpPr>
          <p:cNvPr id="118787" name="Rectangle 2"/>
          <p:cNvSpPr>
            <a:spLocks noGrp="1" noChangeArrowheads="1"/>
          </p:cNvSpPr>
          <p:nvPr>
            <p:ph type="title"/>
          </p:nvPr>
        </p:nvSpPr>
        <p:spPr/>
        <p:txBody>
          <a:bodyPr/>
          <a:lstStyle/>
          <a:p>
            <a:pPr eaLnBrk="1" hangingPunct="1"/>
            <a:r>
              <a:rPr lang="en-US" smtClean="0"/>
              <a:t>Eligibility</a:t>
            </a:r>
          </a:p>
        </p:txBody>
      </p:sp>
      <p:sp>
        <p:nvSpPr>
          <p:cNvPr id="118788" name="Rectangle 3"/>
          <p:cNvSpPr>
            <a:spLocks noGrp="1" noChangeArrowheads="1"/>
          </p:cNvSpPr>
          <p:nvPr>
            <p:ph type="body" idx="1"/>
          </p:nvPr>
        </p:nvSpPr>
        <p:spPr/>
        <p:txBody>
          <a:bodyPr/>
          <a:lstStyle/>
          <a:p>
            <a:pPr eaLnBrk="1" hangingPunct="1"/>
            <a:r>
              <a:rPr lang="en-US" smtClean="0"/>
              <a:t>Another eligibility consideration is whether retirees are included in the health benefit program </a:t>
            </a:r>
          </a:p>
          <a:p>
            <a:pPr lvl="1" eaLnBrk="1" hangingPunct="1"/>
            <a:r>
              <a:rPr lang="en-US" smtClean="0"/>
              <a:t>When benefits are granted to retirees, it is usually through a Medigap policy that pays for items not covered by Medicare or through it a Medicare carve-out arrangement </a:t>
            </a:r>
          </a:p>
          <a:p>
            <a:pPr lvl="2" eaLnBrk="1" hangingPunct="1"/>
            <a:r>
              <a:rPr lang="en-US" smtClean="0"/>
              <a:t>Applicable Medicare payments are deducted before paying promised benefits </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FA7BF52-7B7C-42F2-8051-40FD3E1E9B60}" type="slidenum">
              <a:rPr lang="en-US"/>
              <a:pPr/>
              <a:t>22</a:t>
            </a:fld>
            <a:endParaRPr lang="en-US"/>
          </a:p>
        </p:txBody>
      </p:sp>
      <p:sp>
        <p:nvSpPr>
          <p:cNvPr id="119811" name="Rectangle 2"/>
          <p:cNvSpPr>
            <a:spLocks noGrp="1" noChangeArrowheads="1"/>
          </p:cNvSpPr>
          <p:nvPr>
            <p:ph type="title"/>
          </p:nvPr>
        </p:nvSpPr>
        <p:spPr/>
        <p:txBody>
          <a:bodyPr/>
          <a:lstStyle/>
          <a:p>
            <a:pPr eaLnBrk="1" hangingPunct="1"/>
            <a:r>
              <a:rPr lang="en-US" smtClean="0"/>
              <a:t>Eligibility</a:t>
            </a:r>
          </a:p>
        </p:txBody>
      </p:sp>
      <p:sp>
        <p:nvSpPr>
          <p:cNvPr id="119812" name="Rectangle 3"/>
          <p:cNvSpPr>
            <a:spLocks noGrp="1" noChangeArrowheads="1"/>
          </p:cNvSpPr>
          <p:nvPr>
            <p:ph type="body" idx="1"/>
          </p:nvPr>
        </p:nvSpPr>
        <p:spPr/>
        <p:txBody>
          <a:bodyPr/>
          <a:lstStyle/>
          <a:p>
            <a:pPr eaLnBrk="1" hangingPunct="1">
              <a:lnSpc>
                <a:spcPct val="90000"/>
              </a:lnSpc>
            </a:pPr>
            <a:r>
              <a:rPr lang="en-US" smtClean="0"/>
              <a:t>Coverage for retirees of many employers is not as generous as it used to be </a:t>
            </a:r>
          </a:p>
          <a:p>
            <a:pPr lvl="1" eaLnBrk="1" hangingPunct="1">
              <a:lnSpc>
                <a:spcPct val="90000"/>
              </a:lnSpc>
            </a:pPr>
            <a:r>
              <a:rPr lang="en-US" smtClean="0"/>
              <a:t>In 1993 FASB required firms to report retiree health benefits as a liability that is accrued over employees’ working lives </a:t>
            </a:r>
          </a:p>
          <a:p>
            <a:pPr lvl="2" eaLnBrk="1" hangingPunct="1">
              <a:lnSpc>
                <a:spcPct val="90000"/>
              </a:lnSpc>
            </a:pPr>
            <a:r>
              <a:rPr lang="en-US" smtClean="0"/>
              <a:t>Whereas before firms could report such expenses on a pay-as-you-go basis </a:t>
            </a:r>
          </a:p>
          <a:p>
            <a:pPr lvl="3" eaLnBrk="1" hangingPunct="1">
              <a:lnSpc>
                <a:spcPct val="90000"/>
              </a:lnSpc>
            </a:pPr>
            <a:r>
              <a:rPr lang="en-US" smtClean="0"/>
              <a:t>Only the actual expenses paid for health benefits and or insurance during the year were charged against income </a:t>
            </a:r>
          </a:p>
          <a:p>
            <a:pPr lvl="1" eaLnBrk="1" hangingPunct="1">
              <a:lnSpc>
                <a:spcPct val="90000"/>
              </a:lnSpc>
            </a:pPr>
            <a:r>
              <a:rPr lang="en-US" smtClean="0"/>
              <a:t>Resulted in reduced corporate earnings </a:t>
            </a:r>
          </a:p>
          <a:p>
            <a:pPr lvl="2" eaLnBrk="1" hangingPunct="1">
              <a:lnSpc>
                <a:spcPct val="90000"/>
              </a:lnSpc>
            </a:pPr>
            <a:r>
              <a:rPr lang="en-US" smtClean="0"/>
              <a:t>Many employers have made substantial cuts in their retiree health benefits and others have eliminated the benefits entirely </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24D43FF-58C2-435C-9A41-965C2F7DF2B6}" type="slidenum">
              <a:rPr lang="en-US"/>
              <a:pPr/>
              <a:t>23</a:t>
            </a:fld>
            <a:endParaRPr lang="en-US"/>
          </a:p>
        </p:txBody>
      </p:sp>
      <p:sp>
        <p:nvSpPr>
          <p:cNvPr id="120835" name="Rectangle 2"/>
          <p:cNvSpPr>
            <a:spLocks noGrp="1" noChangeArrowheads="1"/>
          </p:cNvSpPr>
          <p:nvPr>
            <p:ph type="title"/>
          </p:nvPr>
        </p:nvSpPr>
        <p:spPr/>
        <p:txBody>
          <a:bodyPr/>
          <a:lstStyle/>
          <a:p>
            <a:pPr eaLnBrk="1" hangingPunct="1"/>
            <a:r>
              <a:rPr lang="en-US" sz="4000" smtClean="0"/>
              <a:t>Contributory Versus Noncontributory Plans </a:t>
            </a:r>
          </a:p>
        </p:txBody>
      </p:sp>
      <p:sp>
        <p:nvSpPr>
          <p:cNvPr id="120836" name="Rectangle 3"/>
          <p:cNvSpPr>
            <a:spLocks noGrp="1" noChangeArrowheads="1"/>
          </p:cNvSpPr>
          <p:nvPr>
            <p:ph type="body" idx="1"/>
          </p:nvPr>
        </p:nvSpPr>
        <p:spPr/>
        <p:txBody>
          <a:bodyPr/>
          <a:lstStyle/>
          <a:p>
            <a:pPr eaLnBrk="1" hangingPunct="1"/>
            <a:r>
              <a:rPr lang="en-US" smtClean="0"/>
              <a:t>Many employers provide noncontributory death benefits </a:t>
            </a:r>
          </a:p>
          <a:p>
            <a:pPr lvl="1" eaLnBrk="1" hangingPunct="1"/>
            <a:r>
              <a:rPr lang="en-US" smtClean="0"/>
              <a:t>But it is quite common to require employee contributions for a patient in an employer’s health expense benefit program </a:t>
            </a:r>
          </a:p>
          <a:p>
            <a:pPr eaLnBrk="1" hangingPunct="1"/>
            <a:r>
              <a:rPr lang="en-US" smtClean="0"/>
              <a:t>As health care costs continue to rise, it can be expected that the level of contributions required of employees will also increase </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8D9A989-F004-4834-AA05-746DFDE1CEC0}" type="slidenum">
              <a:rPr lang="en-US"/>
              <a:pPr/>
              <a:t>24</a:t>
            </a:fld>
            <a:endParaRPr lang="en-US"/>
          </a:p>
        </p:txBody>
      </p:sp>
      <p:sp>
        <p:nvSpPr>
          <p:cNvPr id="121859" name="Rectangle 2"/>
          <p:cNvSpPr>
            <a:spLocks noGrp="1" noChangeArrowheads="1"/>
          </p:cNvSpPr>
          <p:nvPr>
            <p:ph type="title"/>
          </p:nvPr>
        </p:nvSpPr>
        <p:spPr/>
        <p:txBody>
          <a:bodyPr/>
          <a:lstStyle/>
          <a:p>
            <a:pPr eaLnBrk="1" hangingPunct="1"/>
            <a:r>
              <a:rPr lang="en-US" sz="4000" smtClean="0"/>
              <a:t>Contributory Versus Noncontributory Plans</a:t>
            </a:r>
          </a:p>
        </p:txBody>
      </p:sp>
      <p:sp>
        <p:nvSpPr>
          <p:cNvPr id="121860" name="Rectangle 3"/>
          <p:cNvSpPr>
            <a:spLocks noGrp="1" noChangeArrowheads="1"/>
          </p:cNvSpPr>
          <p:nvPr>
            <p:ph type="body" idx="1"/>
          </p:nvPr>
        </p:nvSpPr>
        <p:spPr/>
        <p:txBody>
          <a:bodyPr/>
          <a:lstStyle/>
          <a:p>
            <a:pPr eaLnBrk="1" hangingPunct="1">
              <a:lnSpc>
                <a:spcPct val="90000"/>
              </a:lnSpc>
            </a:pPr>
            <a:r>
              <a:rPr lang="en-US" sz="2400" smtClean="0"/>
              <a:t>When an employee pays part of the cost for health expense benefits </a:t>
            </a:r>
          </a:p>
          <a:p>
            <a:pPr lvl="1" eaLnBrk="1" hangingPunct="1">
              <a:lnSpc>
                <a:spcPct val="90000"/>
              </a:lnSpc>
            </a:pPr>
            <a:r>
              <a:rPr lang="en-US" sz="2000" smtClean="0"/>
              <a:t>Employers are allowed to offer their employees a premium conversion option </a:t>
            </a:r>
          </a:p>
          <a:p>
            <a:pPr lvl="2" eaLnBrk="1" hangingPunct="1">
              <a:lnSpc>
                <a:spcPct val="90000"/>
              </a:lnSpc>
            </a:pPr>
            <a:r>
              <a:rPr lang="en-US" sz="1800" smtClean="0"/>
              <a:t>Premiums are paid with pre-tax dollars rather than after-tax dollars </a:t>
            </a:r>
          </a:p>
          <a:p>
            <a:pPr eaLnBrk="1" hangingPunct="1">
              <a:lnSpc>
                <a:spcPct val="90000"/>
              </a:lnSpc>
            </a:pPr>
            <a:r>
              <a:rPr lang="en-US" sz="2400" smtClean="0"/>
              <a:t>According to the tax law, medical expenses are deductible only from an individual’s current taxable income </a:t>
            </a:r>
          </a:p>
          <a:p>
            <a:pPr lvl="1" eaLnBrk="1" hangingPunct="1">
              <a:lnSpc>
                <a:spcPct val="90000"/>
              </a:lnSpc>
            </a:pPr>
            <a:r>
              <a:rPr lang="en-US" sz="2000" smtClean="0"/>
              <a:t>To the extent that total medical expenses exceed a threshold level equal to 7.5% of adjusted gross income </a:t>
            </a:r>
          </a:p>
          <a:p>
            <a:pPr lvl="2" eaLnBrk="1" hangingPunct="1">
              <a:lnSpc>
                <a:spcPct val="90000"/>
              </a:lnSpc>
            </a:pPr>
            <a:r>
              <a:rPr lang="en-US" sz="1800" smtClean="0"/>
              <a:t>Thus, many persons are unable to benefit from the tax deductibility of contributions for health expense benefits </a:t>
            </a:r>
          </a:p>
          <a:p>
            <a:pPr lvl="1" eaLnBrk="1" hangingPunct="1">
              <a:lnSpc>
                <a:spcPct val="90000"/>
              </a:lnSpc>
            </a:pPr>
            <a:r>
              <a:rPr lang="en-US" sz="2000" smtClean="0"/>
              <a:t>An example is summarized in Table 19-1</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1D0EFDC-7671-4876-8E45-8A86A4083E48}" type="slidenum">
              <a:rPr lang="en-US"/>
              <a:pPr/>
              <a:t>25</a:t>
            </a:fld>
            <a:endParaRPr lang="en-US"/>
          </a:p>
        </p:txBody>
      </p:sp>
      <p:sp>
        <p:nvSpPr>
          <p:cNvPr id="122883" name="Rectangle 2"/>
          <p:cNvSpPr>
            <a:spLocks noGrp="1" noChangeArrowheads="1"/>
          </p:cNvSpPr>
          <p:nvPr>
            <p:ph type="title"/>
          </p:nvPr>
        </p:nvSpPr>
        <p:spPr>
          <a:xfrm>
            <a:off x="304800" y="685800"/>
            <a:ext cx="8610600" cy="992188"/>
          </a:xfrm>
        </p:spPr>
        <p:txBody>
          <a:bodyPr/>
          <a:lstStyle/>
          <a:p>
            <a:pPr eaLnBrk="1" hangingPunct="1"/>
            <a:r>
              <a:rPr lang="en-US" sz="4000" smtClean="0"/>
              <a:t>Table 19-1:  Deductibility of Medical Expenses </a:t>
            </a:r>
          </a:p>
        </p:txBody>
      </p:sp>
      <p:pic>
        <p:nvPicPr>
          <p:cNvPr id="122884" name="Picture 4"/>
          <p:cNvPicPr>
            <a:picLocks noGrp="1" noChangeAspect="1" noChangeArrowheads="1"/>
          </p:cNvPicPr>
          <p:nvPr>
            <p:ph idx="1"/>
          </p:nvPr>
        </p:nvPicPr>
        <p:blipFill>
          <a:blip r:embed="rId3" cstate="print">
            <a:clrChange>
              <a:clrFrom>
                <a:srgbClr val="E5E5E5"/>
              </a:clrFrom>
              <a:clrTo>
                <a:srgbClr val="E5E5E5">
                  <a:alpha val="0"/>
                </a:srgbClr>
              </a:clrTo>
            </a:clrChange>
            <a:extLst>
              <a:ext uri="{28A0092B-C50C-407E-A947-70E740481C1C}">
                <a14:useLocalDpi xmlns:a14="http://schemas.microsoft.com/office/drawing/2010/main" xmlns="" val="0"/>
              </a:ext>
            </a:extLst>
          </a:blip>
          <a:srcRect/>
          <a:stretch>
            <a:fillRect/>
          </a:stretch>
        </p:blipFill>
        <p:spPr>
          <a:xfrm>
            <a:off x="447675" y="1816100"/>
            <a:ext cx="8696325" cy="4054475"/>
          </a:xfrm>
          <a:noFill/>
        </p:spPr>
      </p:pic>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29047AA-A53E-42C7-B4C7-7CE63404CB4A}" type="slidenum">
              <a:rPr lang="en-US"/>
              <a:pPr/>
              <a:t>26</a:t>
            </a:fld>
            <a:endParaRPr lang="en-US"/>
          </a:p>
        </p:txBody>
      </p:sp>
      <p:sp>
        <p:nvSpPr>
          <p:cNvPr id="123907" name="Rectangle 2"/>
          <p:cNvSpPr>
            <a:spLocks noGrp="1" noChangeArrowheads="1"/>
          </p:cNvSpPr>
          <p:nvPr>
            <p:ph type="title"/>
          </p:nvPr>
        </p:nvSpPr>
        <p:spPr/>
        <p:txBody>
          <a:bodyPr/>
          <a:lstStyle/>
          <a:p>
            <a:pPr eaLnBrk="1" hangingPunct="1"/>
            <a:r>
              <a:rPr lang="en-US" sz="4000" smtClean="0"/>
              <a:t>Contributory Versus Noncontributory Plans</a:t>
            </a:r>
          </a:p>
        </p:txBody>
      </p:sp>
      <p:sp>
        <p:nvSpPr>
          <p:cNvPr id="123908" name="Rectangle 3"/>
          <p:cNvSpPr>
            <a:spLocks noGrp="1" noChangeArrowheads="1"/>
          </p:cNvSpPr>
          <p:nvPr>
            <p:ph type="body" idx="1"/>
          </p:nvPr>
        </p:nvSpPr>
        <p:spPr/>
        <p:txBody>
          <a:bodyPr/>
          <a:lstStyle/>
          <a:p>
            <a:pPr eaLnBrk="1" hangingPunct="1">
              <a:lnSpc>
                <a:spcPct val="90000"/>
              </a:lnSpc>
            </a:pPr>
            <a:r>
              <a:rPr lang="en-US" sz="2400" smtClean="0"/>
              <a:t>Whether the premiums are paid with pre-tax dollars or after-tax dollars </a:t>
            </a:r>
          </a:p>
          <a:p>
            <a:pPr lvl="1" eaLnBrk="1" hangingPunct="1">
              <a:lnSpc>
                <a:spcPct val="90000"/>
              </a:lnSpc>
            </a:pPr>
            <a:r>
              <a:rPr lang="en-US" sz="2000" smtClean="0"/>
              <a:t>The opportunity to participate in an employer’s health expense benefit plan will prove cost effective for most people </a:t>
            </a:r>
          </a:p>
          <a:p>
            <a:pPr eaLnBrk="1" hangingPunct="1">
              <a:lnSpc>
                <a:spcPct val="90000"/>
              </a:lnSpc>
            </a:pPr>
            <a:r>
              <a:rPr lang="en-US" sz="2400" smtClean="0"/>
              <a:t>However, in some instances it makes sense to reject coverage under a contributory plan </a:t>
            </a:r>
          </a:p>
          <a:p>
            <a:pPr lvl="1" eaLnBrk="1" hangingPunct="1">
              <a:lnSpc>
                <a:spcPct val="90000"/>
              </a:lnSpc>
            </a:pPr>
            <a:r>
              <a:rPr lang="en-US" sz="2000" smtClean="0"/>
              <a:t>For instance, a husband and wife may be covered under different employee health plans and coverage for their dependents could be an option under each plan </a:t>
            </a:r>
          </a:p>
          <a:p>
            <a:pPr lvl="2" eaLnBrk="1" hangingPunct="1">
              <a:lnSpc>
                <a:spcPct val="90000"/>
              </a:lnSpc>
            </a:pPr>
            <a:r>
              <a:rPr lang="en-US" sz="1800" smtClean="0"/>
              <a:t>They must decide whether to cover their children under one or possibly both of their employee health plans </a:t>
            </a:r>
          </a:p>
          <a:p>
            <a:pPr lvl="2" eaLnBrk="1" hangingPunct="1">
              <a:lnSpc>
                <a:spcPct val="90000"/>
              </a:lnSpc>
            </a:pPr>
            <a:r>
              <a:rPr lang="en-US" sz="1800" smtClean="0"/>
              <a:t>They need to compare benefits, exclusions, and limitations, and the relative costs </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11ACBD8-0067-4112-BB35-BEA975F21EF7}" type="slidenum">
              <a:rPr lang="en-US"/>
              <a:pPr/>
              <a:t>27</a:t>
            </a:fld>
            <a:endParaRPr lang="en-US"/>
          </a:p>
        </p:txBody>
      </p:sp>
      <p:sp>
        <p:nvSpPr>
          <p:cNvPr id="124931" name="Rectangle 2"/>
          <p:cNvSpPr>
            <a:spLocks noGrp="1" noChangeArrowheads="1"/>
          </p:cNvSpPr>
          <p:nvPr>
            <p:ph type="title"/>
          </p:nvPr>
        </p:nvSpPr>
        <p:spPr/>
        <p:txBody>
          <a:bodyPr/>
          <a:lstStyle/>
          <a:p>
            <a:pPr eaLnBrk="1" hangingPunct="1"/>
            <a:r>
              <a:rPr lang="en-US" smtClean="0"/>
              <a:t>Providers of Coverage </a:t>
            </a:r>
          </a:p>
        </p:txBody>
      </p:sp>
      <p:sp>
        <p:nvSpPr>
          <p:cNvPr id="124932" name="Rectangle 3"/>
          <p:cNvSpPr>
            <a:spLocks noGrp="1" noChangeArrowheads="1"/>
          </p:cNvSpPr>
          <p:nvPr>
            <p:ph type="body" idx="1"/>
          </p:nvPr>
        </p:nvSpPr>
        <p:spPr/>
        <p:txBody>
          <a:bodyPr/>
          <a:lstStyle/>
          <a:p>
            <a:pPr eaLnBrk="1" hangingPunct="1">
              <a:lnSpc>
                <a:spcPct val="90000"/>
              </a:lnSpc>
            </a:pPr>
            <a:r>
              <a:rPr lang="en-US" smtClean="0"/>
              <a:t>The major providers of health expense coverage are insurance companies, Blue Cross-Blue Shield organizations, health maintenance organizations (HMOs), point-of-service (POS) plans, and preferred provider organizations (PPOs)</a:t>
            </a:r>
          </a:p>
          <a:p>
            <a:pPr eaLnBrk="1" hangingPunct="1">
              <a:lnSpc>
                <a:spcPct val="90000"/>
              </a:lnSpc>
            </a:pPr>
            <a:r>
              <a:rPr lang="en-US" smtClean="0"/>
              <a:t>Employers often use more than one of these providers and some employers often also set up self-funded benefit programs </a:t>
            </a:r>
          </a:p>
          <a:p>
            <a:pPr eaLnBrk="1" hangingPunct="1">
              <a:lnSpc>
                <a:spcPct val="90000"/>
              </a:lnSpc>
            </a:pPr>
            <a:r>
              <a:rPr lang="en-US" smtClean="0"/>
              <a:t>It is important to analyze the choices offered by each of the programs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F1608B7-EECE-4BDB-ACED-F09E8BB7E240}" type="slidenum">
              <a:rPr lang="en-US"/>
              <a:pPr/>
              <a:t>28</a:t>
            </a:fld>
            <a:endParaRPr lang="en-US"/>
          </a:p>
        </p:txBody>
      </p:sp>
      <p:sp>
        <p:nvSpPr>
          <p:cNvPr id="125955" name="Rectangle 2"/>
          <p:cNvSpPr>
            <a:spLocks noGrp="1" noChangeArrowheads="1"/>
          </p:cNvSpPr>
          <p:nvPr>
            <p:ph type="title"/>
          </p:nvPr>
        </p:nvSpPr>
        <p:spPr/>
        <p:txBody>
          <a:bodyPr/>
          <a:lstStyle/>
          <a:p>
            <a:pPr eaLnBrk="1" hangingPunct="1"/>
            <a:r>
              <a:rPr lang="en-US" smtClean="0"/>
              <a:t>Choice of Physician </a:t>
            </a:r>
          </a:p>
        </p:txBody>
      </p:sp>
      <p:sp>
        <p:nvSpPr>
          <p:cNvPr id="125956" name="Rectangle 3"/>
          <p:cNvSpPr>
            <a:spLocks noGrp="1" noChangeArrowheads="1"/>
          </p:cNvSpPr>
          <p:nvPr>
            <p:ph type="body" idx="1"/>
          </p:nvPr>
        </p:nvSpPr>
        <p:spPr/>
        <p:txBody>
          <a:bodyPr/>
          <a:lstStyle/>
          <a:p>
            <a:pPr eaLnBrk="1" hangingPunct="1">
              <a:lnSpc>
                <a:spcPct val="80000"/>
              </a:lnSpc>
            </a:pPr>
            <a:r>
              <a:rPr lang="en-US" sz="2400" smtClean="0"/>
              <a:t>When an insurer, the Blues, or a self-funding arrangement is used to provide health expense benefits </a:t>
            </a:r>
          </a:p>
          <a:p>
            <a:pPr lvl="1" eaLnBrk="1" hangingPunct="1">
              <a:lnSpc>
                <a:spcPct val="80000"/>
              </a:lnSpc>
            </a:pPr>
            <a:r>
              <a:rPr lang="en-US" sz="2000" smtClean="0"/>
              <a:t>The employee will typically have freedom of choice regarding the physicians, hospitals, </a:t>
            </a:r>
            <a:r>
              <a:rPr lang="en-US" sz="2000" i="1" smtClean="0"/>
              <a:t>etc</a:t>
            </a:r>
            <a:r>
              <a:rPr lang="en-US" sz="2000" smtClean="0"/>
              <a:t>.</a:t>
            </a:r>
          </a:p>
          <a:p>
            <a:pPr eaLnBrk="1" hangingPunct="1">
              <a:lnSpc>
                <a:spcPct val="80000"/>
              </a:lnSpc>
            </a:pPr>
            <a:r>
              <a:rPr lang="en-US" sz="2400" smtClean="0"/>
              <a:t>Employees covered by an HMO must obtain medical services from doctors and others who belong to the HMO </a:t>
            </a:r>
          </a:p>
          <a:p>
            <a:pPr lvl="1" eaLnBrk="1" hangingPunct="1">
              <a:lnSpc>
                <a:spcPct val="80000"/>
              </a:lnSpc>
            </a:pPr>
            <a:r>
              <a:rPr lang="en-US" sz="2000" smtClean="0"/>
              <a:t>Except in emergency situations while the employee is out of town </a:t>
            </a:r>
          </a:p>
          <a:p>
            <a:pPr eaLnBrk="1" hangingPunct="1">
              <a:lnSpc>
                <a:spcPct val="80000"/>
              </a:lnSpc>
            </a:pPr>
            <a:r>
              <a:rPr lang="en-US" sz="2400" smtClean="0"/>
              <a:t>When a PPO or POS plan is used, the employee can make a choice regarding physicians each time medical services are needed </a:t>
            </a:r>
          </a:p>
          <a:p>
            <a:pPr lvl="1" eaLnBrk="1" hangingPunct="1">
              <a:lnSpc>
                <a:spcPct val="80000"/>
              </a:lnSpc>
            </a:pPr>
            <a:r>
              <a:rPr lang="en-US" sz="2000" smtClean="0"/>
              <a:t>But higher cost-sharing will be required if an out-of-network provider is chosen </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644125E-A82A-4E58-BA81-C9FB8B5700BF}" type="slidenum">
              <a:rPr lang="en-US"/>
              <a:pPr/>
              <a:t>29</a:t>
            </a:fld>
            <a:endParaRPr lang="en-US"/>
          </a:p>
        </p:txBody>
      </p:sp>
      <p:sp>
        <p:nvSpPr>
          <p:cNvPr id="126979" name="Rectangle 2"/>
          <p:cNvSpPr>
            <a:spLocks noGrp="1" noChangeArrowheads="1"/>
          </p:cNvSpPr>
          <p:nvPr>
            <p:ph type="title"/>
          </p:nvPr>
        </p:nvSpPr>
        <p:spPr/>
        <p:txBody>
          <a:bodyPr/>
          <a:lstStyle/>
          <a:p>
            <a:pPr eaLnBrk="1" hangingPunct="1"/>
            <a:r>
              <a:rPr lang="en-US" smtClean="0"/>
              <a:t>Coverage and Exclusions </a:t>
            </a:r>
          </a:p>
        </p:txBody>
      </p:sp>
      <p:sp>
        <p:nvSpPr>
          <p:cNvPr id="126980" name="Rectangle 3"/>
          <p:cNvSpPr>
            <a:spLocks noGrp="1" noChangeArrowheads="1"/>
          </p:cNvSpPr>
          <p:nvPr>
            <p:ph type="body" idx="1"/>
          </p:nvPr>
        </p:nvSpPr>
        <p:spPr/>
        <p:txBody>
          <a:bodyPr/>
          <a:lstStyle/>
          <a:p>
            <a:pPr eaLnBrk="1" hangingPunct="1">
              <a:lnSpc>
                <a:spcPct val="90000"/>
              </a:lnSpc>
            </a:pPr>
            <a:r>
              <a:rPr lang="en-US" smtClean="0"/>
              <a:t>No standard set of medical needs is always covered or always excluded </a:t>
            </a:r>
          </a:p>
          <a:p>
            <a:pPr eaLnBrk="1" hangingPunct="1">
              <a:lnSpc>
                <a:spcPct val="90000"/>
              </a:lnSpc>
            </a:pPr>
            <a:r>
              <a:rPr lang="en-US" smtClean="0"/>
              <a:t>Employees must analyze all of the programs available to find one likely to meet their needs </a:t>
            </a:r>
          </a:p>
          <a:p>
            <a:pPr eaLnBrk="1" hangingPunct="1">
              <a:lnSpc>
                <a:spcPct val="90000"/>
              </a:lnSpc>
            </a:pPr>
            <a:r>
              <a:rPr lang="en-US" smtClean="0"/>
              <a:t>Health care expenses often are categorized as to whether they include </a:t>
            </a:r>
          </a:p>
          <a:p>
            <a:pPr lvl="1" eaLnBrk="1" hangingPunct="1">
              <a:lnSpc>
                <a:spcPct val="90000"/>
              </a:lnSpc>
            </a:pPr>
            <a:r>
              <a:rPr lang="en-US" smtClean="0"/>
              <a:t>Hospitalization, physicians and surgeons’ services, dental care, mental health care, long-term care, prescription drugs, </a:t>
            </a:r>
            <a:r>
              <a:rPr lang="en-US" i="1" smtClean="0"/>
              <a:t>etc</a:t>
            </a:r>
            <a:r>
              <a:rPr lang="en-US" smtClean="0"/>
              <a:t>.</a:t>
            </a:r>
          </a:p>
          <a:p>
            <a:pPr eaLnBrk="1" hangingPunct="1">
              <a:lnSpc>
                <a:spcPct val="90000"/>
              </a:lnSpc>
            </a:pPr>
            <a:r>
              <a:rPr lang="en-US" smtClean="0"/>
              <a:t>Not all benefit programs cover all of these needs to the same extent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ECD5890-9893-427E-804B-75AAE56F228C}" type="slidenum">
              <a:rPr lang="en-US"/>
              <a:pPr/>
              <a:t>3</a:t>
            </a:fld>
            <a:endParaRPr lang="en-US"/>
          </a:p>
        </p:txBody>
      </p:sp>
      <p:sp>
        <p:nvSpPr>
          <p:cNvPr id="100355" name="Rectangle 2"/>
          <p:cNvSpPr>
            <a:spLocks noGrp="1" noChangeArrowheads="1"/>
          </p:cNvSpPr>
          <p:nvPr>
            <p:ph type="title"/>
          </p:nvPr>
        </p:nvSpPr>
        <p:spPr/>
        <p:txBody>
          <a:bodyPr/>
          <a:lstStyle/>
          <a:p>
            <a:pPr eaLnBrk="1" hangingPunct="1"/>
            <a:r>
              <a:rPr lang="en-US" smtClean="0"/>
              <a:t>Underwriting Unit is a Group </a:t>
            </a:r>
          </a:p>
        </p:txBody>
      </p:sp>
      <p:sp>
        <p:nvSpPr>
          <p:cNvPr id="100356" name="Rectangle 3"/>
          <p:cNvSpPr>
            <a:spLocks noGrp="1" noChangeArrowheads="1"/>
          </p:cNvSpPr>
          <p:nvPr>
            <p:ph type="body" idx="1"/>
          </p:nvPr>
        </p:nvSpPr>
        <p:spPr/>
        <p:txBody>
          <a:bodyPr/>
          <a:lstStyle/>
          <a:p>
            <a:pPr eaLnBrk="1" hangingPunct="1">
              <a:lnSpc>
                <a:spcPct val="90000"/>
              </a:lnSpc>
            </a:pPr>
            <a:r>
              <a:rPr lang="en-US" smtClean="0"/>
              <a:t>Group insurance plans cover more than one person </a:t>
            </a:r>
          </a:p>
          <a:p>
            <a:pPr eaLnBrk="1" hangingPunct="1">
              <a:lnSpc>
                <a:spcPct val="90000"/>
              </a:lnSpc>
            </a:pPr>
            <a:r>
              <a:rPr lang="en-US" smtClean="0"/>
              <a:t>Underwriting is based on group characteristics rather than on evidence of insurability for individuals within the group </a:t>
            </a:r>
          </a:p>
          <a:p>
            <a:pPr eaLnBrk="1" hangingPunct="1">
              <a:lnSpc>
                <a:spcPct val="90000"/>
              </a:lnSpc>
            </a:pPr>
            <a:r>
              <a:rPr lang="en-US" smtClean="0"/>
              <a:t>Membership in a group that has been formed for purposes other than obtaining insurance is often sufficient evidence of insurability for an insurer </a:t>
            </a:r>
          </a:p>
          <a:p>
            <a:pPr lvl="1" eaLnBrk="1" hangingPunct="1">
              <a:lnSpc>
                <a:spcPct val="90000"/>
              </a:lnSpc>
            </a:pPr>
            <a:r>
              <a:rPr lang="en-US" smtClean="0"/>
              <a:t>For example, if an employee is well enough to go to work, he or she likely will be judged well enough to be insured without passing a medical examination </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D2F6ED8-9161-4667-AAAC-B9A3DC1A835D}" type="slidenum">
              <a:rPr lang="en-US"/>
              <a:pPr/>
              <a:t>30</a:t>
            </a:fld>
            <a:endParaRPr lang="en-US"/>
          </a:p>
        </p:txBody>
      </p:sp>
      <p:sp>
        <p:nvSpPr>
          <p:cNvPr id="128003" name="Rectangle 2"/>
          <p:cNvSpPr>
            <a:spLocks noGrp="1" noChangeArrowheads="1"/>
          </p:cNvSpPr>
          <p:nvPr>
            <p:ph type="title"/>
          </p:nvPr>
        </p:nvSpPr>
        <p:spPr/>
        <p:txBody>
          <a:bodyPr/>
          <a:lstStyle/>
          <a:p>
            <a:pPr eaLnBrk="1" hangingPunct="1"/>
            <a:r>
              <a:rPr lang="en-US" smtClean="0"/>
              <a:t>Coverage and Exclusions</a:t>
            </a:r>
          </a:p>
        </p:txBody>
      </p:sp>
      <p:sp>
        <p:nvSpPr>
          <p:cNvPr id="128004" name="Rectangle 3"/>
          <p:cNvSpPr>
            <a:spLocks noGrp="1" noChangeArrowheads="1"/>
          </p:cNvSpPr>
          <p:nvPr>
            <p:ph type="body" idx="1"/>
          </p:nvPr>
        </p:nvSpPr>
        <p:spPr/>
        <p:txBody>
          <a:bodyPr/>
          <a:lstStyle/>
          <a:p>
            <a:pPr eaLnBrk="1" hangingPunct="1">
              <a:lnSpc>
                <a:spcPct val="80000"/>
              </a:lnSpc>
            </a:pPr>
            <a:r>
              <a:rPr lang="en-US" smtClean="0"/>
              <a:t>Traditional insurance plans may exclude routine types of medical expenses </a:t>
            </a:r>
          </a:p>
          <a:p>
            <a:pPr lvl="1" eaLnBrk="1" hangingPunct="1">
              <a:lnSpc>
                <a:spcPct val="80000"/>
              </a:lnSpc>
            </a:pPr>
            <a:r>
              <a:rPr lang="en-US" smtClean="0"/>
              <a:t>On the grounds that insurance benefits should be reserved for unexpected medical problems </a:t>
            </a:r>
          </a:p>
          <a:p>
            <a:pPr eaLnBrk="1" hangingPunct="1">
              <a:lnSpc>
                <a:spcPct val="80000"/>
              </a:lnSpc>
            </a:pPr>
            <a:r>
              <a:rPr lang="en-US" smtClean="0"/>
              <a:t>However, HMOs or POS plans place more emphasis on preventing small problems from becoming larger ones </a:t>
            </a:r>
          </a:p>
          <a:p>
            <a:pPr eaLnBrk="1" hangingPunct="1">
              <a:lnSpc>
                <a:spcPct val="80000"/>
              </a:lnSpc>
            </a:pPr>
            <a:r>
              <a:rPr lang="en-US" smtClean="0"/>
              <a:t>In some jurisdictions, state-mandated benefits apply only to plans offered through insurers and the Blues </a:t>
            </a:r>
          </a:p>
          <a:p>
            <a:pPr lvl="1" eaLnBrk="1" hangingPunct="1">
              <a:lnSpc>
                <a:spcPct val="80000"/>
              </a:lnSpc>
            </a:pPr>
            <a:r>
              <a:rPr lang="en-US" smtClean="0"/>
              <a:t>Examples include coverage of at least a specified amount for alcohol and drug abuse treatment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818B8CF-A1C3-4905-A0DE-9A41047CA702}" type="slidenum">
              <a:rPr lang="en-US"/>
              <a:pPr/>
              <a:t>31</a:t>
            </a:fld>
            <a:endParaRPr lang="en-US"/>
          </a:p>
        </p:txBody>
      </p:sp>
      <p:sp>
        <p:nvSpPr>
          <p:cNvPr id="129027" name="Rectangle 2"/>
          <p:cNvSpPr>
            <a:spLocks noGrp="1" noChangeArrowheads="1"/>
          </p:cNvSpPr>
          <p:nvPr>
            <p:ph type="title"/>
          </p:nvPr>
        </p:nvSpPr>
        <p:spPr/>
        <p:txBody>
          <a:bodyPr/>
          <a:lstStyle/>
          <a:p>
            <a:pPr eaLnBrk="1" hangingPunct="1"/>
            <a:r>
              <a:rPr lang="en-US" smtClean="0"/>
              <a:t>Cost to the Employee </a:t>
            </a:r>
          </a:p>
        </p:txBody>
      </p:sp>
      <p:sp>
        <p:nvSpPr>
          <p:cNvPr id="129028" name="Rectangle 3"/>
          <p:cNvSpPr>
            <a:spLocks noGrp="1" noChangeArrowheads="1"/>
          </p:cNvSpPr>
          <p:nvPr>
            <p:ph type="body" idx="1"/>
          </p:nvPr>
        </p:nvSpPr>
        <p:spPr/>
        <p:txBody>
          <a:bodyPr/>
          <a:lstStyle/>
          <a:p>
            <a:pPr eaLnBrk="1" hangingPunct="1"/>
            <a:r>
              <a:rPr lang="en-US" smtClean="0"/>
              <a:t>Two cost aspects should be considered </a:t>
            </a:r>
          </a:p>
          <a:p>
            <a:pPr lvl="1" eaLnBrk="1" hangingPunct="1"/>
            <a:r>
              <a:rPr lang="en-US" smtClean="0"/>
              <a:t>The amount of monthly contribution that is required of the participating employee </a:t>
            </a:r>
          </a:p>
          <a:p>
            <a:pPr lvl="1" eaLnBrk="1" hangingPunct="1"/>
            <a:r>
              <a:rPr lang="en-US" smtClean="0"/>
              <a:t>The amount of cost-sharing that will be incurred by the employee at the time medical services are sought </a:t>
            </a:r>
          </a:p>
          <a:p>
            <a:pPr eaLnBrk="1" hangingPunct="1"/>
            <a:r>
              <a:rPr lang="en-US" smtClean="0"/>
              <a:t>Plans offered by insurers and the Blues usually have both coinsurance and deductibles </a:t>
            </a:r>
          </a:p>
          <a:p>
            <a:pPr eaLnBrk="1" hangingPunct="1"/>
            <a:r>
              <a:rPr lang="en-US" smtClean="0"/>
              <a:t>Cost-sharing for participants in HMOs is usually minimal </a:t>
            </a:r>
          </a:p>
          <a:p>
            <a:pPr lvl="1" eaLnBrk="1" hangingPunct="1"/>
            <a:r>
              <a:rPr lang="en-US" smtClean="0"/>
              <a:t>Maximum benefit limits may not exist </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BBBC575-6121-4572-9718-56349E56A63A}" type="slidenum">
              <a:rPr lang="en-US"/>
              <a:pPr/>
              <a:t>32</a:t>
            </a:fld>
            <a:endParaRPr lang="en-US"/>
          </a:p>
        </p:txBody>
      </p:sp>
      <p:sp>
        <p:nvSpPr>
          <p:cNvPr id="130051" name="Rectangle 2"/>
          <p:cNvSpPr>
            <a:spLocks noGrp="1" noChangeArrowheads="1"/>
          </p:cNvSpPr>
          <p:nvPr>
            <p:ph type="title"/>
          </p:nvPr>
        </p:nvSpPr>
        <p:spPr/>
        <p:txBody>
          <a:bodyPr/>
          <a:lstStyle/>
          <a:p>
            <a:pPr eaLnBrk="1" hangingPunct="1"/>
            <a:r>
              <a:rPr lang="en-US" smtClean="0"/>
              <a:t>Cost Containment </a:t>
            </a:r>
          </a:p>
        </p:txBody>
      </p:sp>
      <p:sp>
        <p:nvSpPr>
          <p:cNvPr id="130052" name="Rectangle 3"/>
          <p:cNvSpPr>
            <a:spLocks noGrp="1" noChangeArrowheads="1"/>
          </p:cNvSpPr>
          <p:nvPr>
            <p:ph type="body" idx="1"/>
          </p:nvPr>
        </p:nvSpPr>
        <p:spPr/>
        <p:txBody>
          <a:bodyPr/>
          <a:lstStyle/>
          <a:p>
            <a:pPr eaLnBrk="1" hangingPunct="1">
              <a:lnSpc>
                <a:spcPct val="80000"/>
              </a:lnSpc>
            </a:pPr>
            <a:r>
              <a:rPr lang="en-US" sz="2000" smtClean="0"/>
              <a:t>Health care costs have increased rapidly in recent years </a:t>
            </a:r>
          </a:p>
          <a:p>
            <a:pPr eaLnBrk="1" hangingPunct="1">
              <a:lnSpc>
                <a:spcPct val="80000"/>
              </a:lnSpc>
            </a:pPr>
            <a:r>
              <a:rPr lang="en-US" sz="2000" smtClean="0"/>
              <a:t>Employers now include a number of cost-containment provisions </a:t>
            </a:r>
          </a:p>
          <a:p>
            <a:pPr lvl="1" eaLnBrk="1" hangingPunct="1">
              <a:lnSpc>
                <a:spcPct val="80000"/>
              </a:lnSpc>
            </a:pPr>
            <a:r>
              <a:rPr lang="en-US" sz="1800" smtClean="0"/>
              <a:t>Generically called managed care </a:t>
            </a:r>
          </a:p>
          <a:p>
            <a:pPr eaLnBrk="1" hangingPunct="1">
              <a:lnSpc>
                <a:spcPct val="80000"/>
              </a:lnSpc>
            </a:pPr>
            <a:r>
              <a:rPr lang="en-US" sz="2000" smtClean="0"/>
              <a:t>Cost containment methods include</a:t>
            </a:r>
          </a:p>
          <a:p>
            <a:pPr lvl="1" eaLnBrk="1" hangingPunct="1">
              <a:lnSpc>
                <a:spcPct val="80000"/>
              </a:lnSpc>
            </a:pPr>
            <a:r>
              <a:rPr lang="en-US" sz="1800" smtClean="0"/>
              <a:t>Trying to reduce the unnecessary use of health services by employees and their families by </a:t>
            </a:r>
          </a:p>
          <a:p>
            <a:pPr lvl="2" eaLnBrk="1" hangingPunct="1">
              <a:lnSpc>
                <a:spcPct val="80000"/>
              </a:lnSpc>
            </a:pPr>
            <a:r>
              <a:rPr lang="en-US" sz="1600" smtClean="0"/>
              <a:t>Requiring use of primary care physicians rather than allowing direct access to specialists</a:t>
            </a:r>
          </a:p>
          <a:p>
            <a:pPr lvl="2" eaLnBrk="1" hangingPunct="1">
              <a:lnSpc>
                <a:spcPct val="80000"/>
              </a:lnSpc>
            </a:pPr>
            <a:r>
              <a:rPr lang="en-US" sz="1600" smtClean="0"/>
              <a:t>Precertification of benefits </a:t>
            </a:r>
          </a:p>
          <a:p>
            <a:pPr lvl="3" eaLnBrk="1" hangingPunct="1">
              <a:lnSpc>
                <a:spcPct val="80000"/>
              </a:lnSpc>
            </a:pPr>
            <a:r>
              <a:rPr lang="en-US" sz="1400" smtClean="0"/>
              <a:t>Requires that certain nonemergency medical services be authorized before the delivery of treatment </a:t>
            </a:r>
          </a:p>
          <a:p>
            <a:pPr lvl="3" eaLnBrk="1" hangingPunct="1">
              <a:lnSpc>
                <a:spcPct val="80000"/>
              </a:lnSpc>
            </a:pPr>
            <a:r>
              <a:rPr lang="en-US" sz="1400" smtClean="0"/>
              <a:t>If precertification is not obtained, the benefits provided by the employer’s plan are usually reduced </a:t>
            </a:r>
          </a:p>
          <a:p>
            <a:pPr lvl="1" eaLnBrk="1" hangingPunct="1">
              <a:lnSpc>
                <a:spcPct val="80000"/>
              </a:lnSpc>
            </a:pPr>
            <a:r>
              <a:rPr lang="en-US" sz="1800" smtClean="0"/>
              <a:t>Try to have treatment provided at the least costly locations </a:t>
            </a:r>
          </a:p>
          <a:p>
            <a:pPr lvl="1" eaLnBrk="1" hangingPunct="1">
              <a:lnSpc>
                <a:spcPct val="80000"/>
              </a:lnSpc>
            </a:pPr>
            <a:r>
              <a:rPr lang="en-US" sz="1800" smtClean="0"/>
              <a:t>Authorizing the use of hospice care by terminally ill employees or dependents </a:t>
            </a:r>
          </a:p>
          <a:p>
            <a:pPr lvl="1" eaLnBrk="1" hangingPunct="1">
              <a:lnSpc>
                <a:spcPct val="80000"/>
              </a:lnSpc>
            </a:pPr>
            <a:r>
              <a:rPr lang="en-US" sz="1800" smtClean="0"/>
              <a:t>Trying to avoid payments for charges never incurred </a:t>
            </a:r>
          </a:p>
          <a:p>
            <a:pPr lvl="2" eaLnBrk="1" hangingPunct="1">
              <a:lnSpc>
                <a:spcPct val="80000"/>
              </a:lnSpc>
            </a:pPr>
            <a:r>
              <a:rPr lang="en-US" sz="1600" smtClean="0"/>
              <a:t>Increased efforts to detect fraud and eliminating overpayments resulting from billing errors by hospitals </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081EE43-95BE-4B13-8092-80584F572F5E}" type="slidenum">
              <a:rPr lang="en-US"/>
              <a:pPr/>
              <a:t>33</a:t>
            </a:fld>
            <a:endParaRPr lang="en-US"/>
          </a:p>
        </p:txBody>
      </p:sp>
      <p:sp>
        <p:nvSpPr>
          <p:cNvPr id="131075" name="Rectangle 2"/>
          <p:cNvSpPr>
            <a:spLocks noGrp="1" noChangeArrowheads="1"/>
          </p:cNvSpPr>
          <p:nvPr>
            <p:ph type="title"/>
          </p:nvPr>
        </p:nvSpPr>
        <p:spPr>
          <a:xfrm>
            <a:off x="304800" y="150813"/>
            <a:ext cx="8610600" cy="992187"/>
          </a:xfrm>
        </p:spPr>
        <p:txBody>
          <a:bodyPr/>
          <a:lstStyle/>
          <a:p>
            <a:pPr eaLnBrk="1" hangingPunct="1"/>
            <a:r>
              <a:rPr lang="en-US" smtClean="0"/>
              <a:t>Cost Containment</a:t>
            </a:r>
          </a:p>
        </p:txBody>
      </p:sp>
      <p:sp>
        <p:nvSpPr>
          <p:cNvPr id="131076" name="Rectangle 3"/>
          <p:cNvSpPr>
            <a:spLocks noGrp="1" noChangeArrowheads="1"/>
          </p:cNvSpPr>
          <p:nvPr>
            <p:ph type="body" idx="1"/>
          </p:nvPr>
        </p:nvSpPr>
        <p:spPr>
          <a:xfrm>
            <a:off x="304800" y="1143000"/>
            <a:ext cx="8294688" cy="4572000"/>
          </a:xfrm>
        </p:spPr>
        <p:txBody>
          <a:bodyPr/>
          <a:lstStyle/>
          <a:p>
            <a:pPr eaLnBrk="1" hangingPunct="1">
              <a:lnSpc>
                <a:spcPct val="90000"/>
              </a:lnSpc>
            </a:pPr>
            <a:r>
              <a:rPr lang="en-US" smtClean="0"/>
              <a:t>Employers are increasing their efforts to try to prevent medical problems in the first place </a:t>
            </a:r>
          </a:p>
          <a:p>
            <a:pPr lvl="1" eaLnBrk="1" hangingPunct="1">
              <a:lnSpc>
                <a:spcPct val="90000"/>
              </a:lnSpc>
            </a:pPr>
            <a:r>
              <a:rPr lang="en-US" smtClean="0"/>
              <a:t>Development of aggressive fitness and wellness programs for employee groups can have a major impact on the frequency and severity of medical claims </a:t>
            </a:r>
          </a:p>
          <a:p>
            <a:pPr eaLnBrk="1" hangingPunct="1">
              <a:lnSpc>
                <a:spcPct val="90000"/>
              </a:lnSpc>
            </a:pPr>
            <a:r>
              <a:rPr lang="en-US" smtClean="0"/>
              <a:t>Many employers are moving toward consumer-driven health care </a:t>
            </a:r>
          </a:p>
          <a:p>
            <a:pPr lvl="1" eaLnBrk="1" hangingPunct="1">
              <a:lnSpc>
                <a:spcPct val="90000"/>
              </a:lnSpc>
            </a:pPr>
            <a:r>
              <a:rPr lang="en-US" smtClean="0"/>
              <a:t>Try to make employees better consumers of health care by </a:t>
            </a:r>
          </a:p>
          <a:p>
            <a:pPr lvl="2" eaLnBrk="1" hangingPunct="1">
              <a:lnSpc>
                <a:spcPct val="90000"/>
              </a:lnSpc>
            </a:pPr>
            <a:r>
              <a:rPr lang="en-US" smtClean="0"/>
              <a:t>Giving them financial incentives to control costs </a:t>
            </a:r>
          </a:p>
          <a:p>
            <a:pPr lvl="3" eaLnBrk="1" hangingPunct="1">
              <a:lnSpc>
                <a:spcPct val="90000"/>
              </a:lnSpc>
            </a:pPr>
            <a:r>
              <a:rPr lang="en-US" smtClean="0"/>
              <a:t>Generally take the form of high deductibles </a:t>
            </a:r>
          </a:p>
          <a:p>
            <a:pPr lvl="2" eaLnBrk="1" hangingPunct="1">
              <a:lnSpc>
                <a:spcPct val="90000"/>
              </a:lnSpc>
            </a:pPr>
            <a:r>
              <a:rPr lang="en-US" smtClean="0"/>
              <a:t>Providing them the information they need to make sound health care decisions </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B7688AD-1694-44B4-8EC9-1A4D9D8102C5}" type="slidenum">
              <a:rPr lang="en-US"/>
              <a:pPr/>
              <a:t>34</a:t>
            </a:fld>
            <a:endParaRPr lang="en-US"/>
          </a:p>
        </p:txBody>
      </p:sp>
      <p:sp>
        <p:nvSpPr>
          <p:cNvPr id="132099" name="Rectangle 2"/>
          <p:cNvSpPr>
            <a:spLocks noGrp="1" noChangeArrowheads="1"/>
          </p:cNvSpPr>
          <p:nvPr>
            <p:ph type="title"/>
          </p:nvPr>
        </p:nvSpPr>
        <p:spPr/>
        <p:txBody>
          <a:bodyPr/>
          <a:lstStyle/>
          <a:p>
            <a:pPr eaLnBrk="1" hangingPunct="1"/>
            <a:r>
              <a:rPr lang="en-US" smtClean="0"/>
              <a:t>Coordination of Benefits </a:t>
            </a:r>
          </a:p>
        </p:txBody>
      </p:sp>
      <p:sp>
        <p:nvSpPr>
          <p:cNvPr id="132100" name="Rectangle 3"/>
          <p:cNvSpPr>
            <a:spLocks noGrp="1" noChangeArrowheads="1"/>
          </p:cNvSpPr>
          <p:nvPr>
            <p:ph type="body" idx="1"/>
          </p:nvPr>
        </p:nvSpPr>
        <p:spPr/>
        <p:txBody>
          <a:bodyPr/>
          <a:lstStyle/>
          <a:p>
            <a:pPr eaLnBrk="1" hangingPunct="1">
              <a:lnSpc>
                <a:spcPct val="90000"/>
              </a:lnSpc>
            </a:pPr>
            <a:r>
              <a:rPr lang="en-US" smtClean="0"/>
              <a:t>Sometimes an employee or a dependent is covered by both the employer’s health expense benefit plan and another benefit program or insurance arrangement </a:t>
            </a:r>
          </a:p>
          <a:p>
            <a:pPr eaLnBrk="1" hangingPunct="1">
              <a:lnSpc>
                <a:spcPct val="90000"/>
              </a:lnSpc>
            </a:pPr>
            <a:r>
              <a:rPr lang="en-US" smtClean="0"/>
              <a:t>The amounts payable by the various plans are covered by their coordination of benefits (COB) provisions </a:t>
            </a:r>
          </a:p>
          <a:p>
            <a:pPr eaLnBrk="1" hangingPunct="1">
              <a:lnSpc>
                <a:spcPct val="90000"/>
              </a:lnSpc>
            </a:pPr>
            <a:r>
              <a:rPr lang="en-US" smtClean="0"/>
              <a:t>Individual states generally specify the COB provisions to be included in plans offered by employees </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6A3A4FA-5D85-47F8-A3B5-65497DC1BA24}" type="slidenum">
              <a:rPr lang="en-US"/>
              <a:pPr/>
              <a:t>35</a:t>
            </a:fld>
            <a:endParaRPr lang="en-US"/>
          </a:p>
        </p:txBody>
      </p:sp>
      <p:sp>
        <p:nvSpPr>
          <p:cNvPr id="133123" name="Rectangle 2"/>
          <p:cNvSpPr>
            <a:spLocks noGrp="1" noChangeArrowheads="1"/>
          </p:cNvSpPr>
          <p:nvPr>
            <p:ph type="title"/>
          </p:nvPr>
        </p:nvSpPr>
        <p:spPr/>
        <p:txBody>
          <a:bodyPr/>
          <a:lstStyle/>
          <a:p>
            <a:pPr eaLnBrk="1" hangingPunct="1"/>
            <a:r>
              <a:rPr lang="en-US" smtClean="0"/>
              <a:t>Coordination of Benefits</a:t>
            </a:r>
          </a:p>
        </p:txBody>
      </p:sp>
      <p:sp>
        <p:nvSpPr>
          <p:cNvPr id="133124" name="Rectangle 3"/>
          <p:cNvSpPr>
            <a:spLocks noGrp="1" noChangeArrowheads="1"/>
          </p:cNvSpPr>
          <p:nvPr>
            <p:ph type="body" idx="1"/>
          </p:nvPr>
        </p:nvSpPr>
        <p:spPr/>
        <p:txBody>
          <a:bodyPr/>
          <a:lstStyle/>
          <a:p>
            <a:pPr eaLnBrk="1" hangingPunct="1">
              <a:lnSpc>
                <a:spcPct val="90000"/>
              </a:lnSpc>
            </a:pPr>
            <a:r>
              <a:rPr lang="en-US" sz="2400" smtClean="0"/>
              <a:t>Four basic principles are involved </a:t>
            </a:r>
          </a:p>
          <a:p>
            <a:pPr lvl="1" eaLnBrk="1" hangingPunct="1">
              <a:lnSpc>
                <a:spcPct val="90000"/>
              </a:lnSpc>
            </a:pPr>
            <a:r>
              <a:rPr lang="en-US" sz="2000" smtClean="0"/>
              <a:t>When a person owns personal insurance, the amount payable from the insurance does not lessen or otherwise affect the amount payable from benefit programs provided by employers </a:t>
            </a:r>
          </a:p>
          <a:p>
            <a:pPr lvl="1" eaLnBrk="1" hangingPunct="1">
              <a:lnSpc>
                <a:spcPct val="90000"/>
              </a:lnSpc>
            </a:pPr>
            <a:r>
              <a:rPr lang="en-US" sz="2000" smtClean="0"/>
              <a:t>The maximum reimbursement from all employer-sponsored plans is 100 percent of necessary and reasonable medical expenses incurred and covered by least one of the employers’ plans </a:t>
            </a:r>
          </a:p>
          <a:p>
            <a:pPr lvl="1" eaLnBrk="1" hangingPunct="1">
              <a:lnSpc>
                <a:spcPct val="90000"/>
              </a:lnSpc>
            </a:pPr>
            <a:r>
              <a:rPr lang="en-US" sz="2000" smtClean="0"/>
              <a:t>Dependent coverage is provided in excess of coverage as an employee </a:t>
            </a:r>
          </a:p>
          <a:p>
            <a:pPr lvl="1" eaLnBrk="1" hangingPunct="1">
              <a:lnSpc>
                <a:spcPct val="90000"/>
              </a:lnSpc>
            </a:pPr>
            <a:r>
              <a:rPr lang="en-US" sz="2000" smtClean="0"/>
              <a:t>Children are covered first by the plan of the parent whose birthday is earlier in the year </a:t>
            </a:r>
          </a:p>
          <a:p>
            <a:pPr lvl="2" eaLnBrk="1" hangingPunct="1">
              <a:lnSpc>
                <a:spcPct val="90000"/>
              </a:lnSpc>
            </a:pPr>
            <a:r>
              <a:rPr lang="en-US" sz="1800" smtClean="0"/>
              <a:t>Unless the parents are separated or divorced </a:t>
            </a:r>
          </a:p>
          <a:p>
            <a:pPr lvl="3" eaLnBrk="1" hangingPunct="1">
              <a:lnSpc>
                <a:spcPct val="90000"/>
              </a:lnSpc>
            </a:pPr>
            <a:r>
              <a:rPr lang="en-US" sz="1600" smtClean="0"/>
              <a:t>The plan of the parent who has custody of the child pays first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CE8B088-36B6-4670-9869-FB69F5B6C451}" type="slidenum">
              <a:rPr lang="en-US"/>
              <a:pPr/>
              <a:t>36</a:t>
            </a:fld>
            <a:endParaRPr lang="en-US"/>
          </a:p>
        </p:txBody>
      </p:sp>
      <p:sp>
        <p:nvSpPr>
          <p:cNvPr id="134147" name="Rectangle 2"/>
          <p:cNvSpPr>
            <a:spLocks noGrp="1" noChangeArrowheads="1"/>
          </p:cNvSpPr>
          <p:nvPr>
            <p:ph type="title"/>
          </p:nvPr>
        </p:nvSpPr>
        <p:spPr/>
        <p:txBody>
          <a:bodyPr/>
          <a:lstStyle/>
          <a:p>
            <a:pPr eaLnBrk="1" hangingPunct="1"/>
            <a:r>
              <a:rPr lang="en-US" smtClean="0"/>
              <a:t>Pre-Existing Conditions</a:t>
            </a:r>
          </a:p>
        </p:txBody>
      </p:sp>
      <p:sp>
        <p:nvSpPr>
          <p:cNvPr id="134148" name="Rectangle 3"/>
          <p:cNvSpPr>
            <a:spLocks noGrp="1" noChangeArrowheads="1"/>
          </p:cNvSpPr>
          <p:nvPr>
            <p:ph type="body" idx="1"/>
          </p:nvPr>
        </p:nvSpPr>
        <p:spPr/>
        <p:txBody>
          <a:bodyPr/>
          <a:lstStyle/>
          <a:p>
            <a:pPr eaLnBrk="1" hangingPunct="1">
              <a:lnSpc>
                <a:spcPct val="90000"/>
              </a:lnSpc>
            </a:pPr>
            <a:r>
              <a:rPr lang="en-US" sz="2400" smtClean="0"/>
              <a:t>A health problem that exists before health expense coverage becomes effective </a:t>
            </a:r>
          </a:p>
          <a:p>
            <a:pPr eaLnBrk="1" hangingPunct="1">
              <a:lnSpc>
                <a:spcPct val="90000"/>
              </a:lnSpc>
            </a:pPr>
            <a:r>
              <a:rPr lang="en-US" sz="2400" smtClean="0"/>
              <a:t>Before the 1996 passage of the Health Insurance Portability and Accountability Act (HIPAA)</a:t>
            </a:r>
          </a:p>
          <a:p>
            <a:pPr lvl="1" eaLnBrk="1" hangingPunct="1">
              <a:lnSpc>
                <a:spcPct val="90000"/>
              </a:lnSpc>
            </a:pPr>
            <a:r>
              <a:rPr lang="en-US" sz="2000" smtClean="0"/>
              <a:t>Employees often were provided no coverage under employers’ health plans for a period of time for problems arising out of pre-existing conditions </a:t>
            </a:r>
          </a:p>
          <a:p>
            <a:pPr lvl="1" eaLnBrk="1" hangingPunct="1">
              <a:lnSpc>
                <a:spcPct val="90000"/>
              </a:lnSpc>
            </a:pPr>
            <a:r>
              <a:rPr lang="en-US" sz="2000" smtClean="0"/>
              <a:t>Employers can now impose pre-existing conditions limitations in their health plans for maximum of one year</a:t>
            </a:r>
          </a:p>
          <a:p>
            <a:pPr lvl="2" eaLnBrk="1" hangingPunct="1">
              <a:lnSpc>
                <a:spcPct val="90000"/>
              </a:lnSpc>
            </a:pPr>
            <a:r>
              <a:rPr lang="en-US" sz="1800" smtClean="0"/>
              <a:t>Employees must receive credit for the time that they were covered under previous employers’ plans, individual health insurance policies, Medicare and/or Medicaid if it has not been more than 63 days since this previous coverage was in effect </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09E8EAC-80CB-48A2-9EBE-3A1BCBEDE636}" type="slidenum">
              <a:rPr lang="en-US"/>
              <a:pPr/>
              <a:t>37</a:t>
            </a:fld>
            <a:endParaRPr lang="en-US"/>
          </a:p>
        </p:txBody>
      </p:sp>
      <p:sp>
        <p:nvSpPr>
          <p:cNvPr id="135171" name="Rectangle 2"/>
          <p:cNvSpPr>
            <a:spLocks noGrp="1" noChangeArrowheads="1"/>
          </p:cNvSpPr>
          <p:nvPr>
            <p:ph type="title"/>
          </p:nvPr>
        </p:nvSpPr>
        <p:spPr/>
        <p:txBody>
          <a:bodyPr/>
          <a:lstStyle/>
          <a:p>
            <a:pPr eaLnBrk="1" hangingPunct="1"/>
            <a:r>
              <a:rPr lang="en-US" smtClean="0"/>
              <a:t>Termination Rights </a:t>
            </a:r>
          </a:p>
        </p:txBody>
      </p:sp>
      <p:sp>
        <p:nvSpPr>
          <p:cNvPr id="135172" name="Rectangle 3"/>
          <p:cNvSpPr>
            <a:spLocks noGrp="1" noChangeArrowheads="1"/>
          </p:cNvSpPr>
          <p:nvPr>
            <p:ph type="body" idx="1"/>
          </p:nvPr>
        </p:nvSpPr>
        <p:spPr/>
        <p:txBody>
          <a:bodyPr/>
          <a:lstStyle/>
          <a:p>
            <a:pPr eaLnBrk="1" hangingPunct="1">
              <a:lnSpc>
                <a:spcPct val="90000"/>
              </a:lnSpc>
            </a:pPr>
            <a:r>
              <a:rPr lang="en-US" smtClean="0"/>
              <a:t>What happens to an employee’s health expense benefits when he or she terminates employment with the sponsoring employer? </a:t>
            </a:r>
          </a:p>
          <a:p>
            <a:pPr lvl="1" eaLnBrk="1" hangingPunct="1">
              <a:lnSpc>
                <a:spcPct val="90000"/>
              </a:lnSpc>
            </a:pPr>
            <a:r>
              <a:rPr lang="en-US" smtClean="0"/>
              <a:t>If the termination is due to retirement </a:t>
            </a:r>
          </a:p>
          <a:p>
            <a:pPr lvl="2" eaLnBrk="1" hangingPunct="1">
              <a:lnSpc>
                <a:spcPct val="90000"/>
              </a:lnSpc>
            </a:pPr>
            <a:r>
              <a:rPr lang="en-US" smtClean="0"/>
              <a:t>The employee may be eligible for coverage in a special retiree health plan </a:t>
            </a:r>
          </a:p>
          <a:p>
            <a:pPr lvl="1" eaLnBrk="1" hangingPunct="1">
              <a:lnSpc>
                <a:spcPct val="90000"/>
              </a:lnSpc>
            </a:pPr>
            <a:r>
              <a:rPr lang="en-US" smtClean="0"/>
              <a:t>If the termination is due to disability </a:t>
            </a:r>
          </a:p>
          <a:p>
            <a:pPr lvl="2" eaLnBrk="1" hangingPunct="1">
              <a:lnSpc>
                <a:spcPct val="90000"/>
              </a:lnSpc>
            </a:pPr>
            <a:r>
              <a:rPr lang="en-US" smtClean="0"/>
              <a:t>Some employers will continue to cover this employee in the group plan </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833065E-6B9E-445F-88EE-C5F7F3317DDD}" type="slidenum">
              <a:rPr lang="en-US"/>
              <a:pPr/>
              <a:t>38</a:t>
            </a:fld>
            <a:endParaRPr lang="en-US"/>
          </a:p>
        </p:txBody>
      </p:sp>
      <p:sp>
        <p:nvSpPr>
          <p:cNvPr id="136195" name="Rectangle 2"/>
          <p:cNvSpPr>
            <a:spLocks noGrp="1" noChangeArrowheads="1"/>
          </p:cNvSpPr>
          <p:nvPr>
            <p:ph type="title"/>
          </p:nvPr>
        </p:nvSpPr>
        <p:spPr/>
        <p:txBody>
          <a:bodyPr/>
          <a:lstStyle/>
          <a:p>
            <a:pPr eaLnBrk="1" hangingPunct="1"/>
            <a:r>
              <a:rPr lang="en-US" smtClean="0"/>
              <a:t>Termination Rights</a:t>
            </a:r>
          </a:p>
        </p:txBody>
      </p:sp>
      <p:sp>
        <p:nvSpPr>
          <p:cNvPr id="136196" name="Rectangle 3"/>
          <p:cNvSpPr>
            <a:spLocks noGrp="1" noChangeArrowheads="1"/>
          </p:cNvSpPr>
          <p:nvPr>
            <p:ph type="body" idx="1"/>
          </p:nvPr>
        </p:nvSpPr>
        <p:spPr/>
        <p:txBody>
          <a:bodyPr/>
          <a:lstStyle/>
          <a:p>
            <a:pPr eaLnBrk="1" hangingPunct="1">
              <a:lnSpc>
                <a:spcPct val="90000"/>
              </a:lnSpc>
            </a:pPr>
            <a:r>
              <a:rPr lang="en-US" smtClean="0"/>
              <a:t>When neither of the previous alternatives exist or is relevant </a:t>
            </a:r>
          </a:p>
          <a:p>
            <a:pPr lvl="1" eaLnBrk="1" hangingPunct="1">
              <a:lnSpc>
                <a:spcPct val="90000"/>
              </a:lnSpc>
            </a:pPr>
            <a:r>
              <a:rPr lang="en-US" smtClean="0"/>
              <a:t>Conversion to an individual health plan may be desirable </a:t>
            </a:r>
          </a:p>
          <a:p>
            <a:pPr eaLnBrk="1" hangingPunct="1">
              <a:lnSpc>
                <a:spcPct val="90000"/>
              </a:lnSpc>
            </a:pPr>
            <a:r>
              <a:rPr lang="en-US" smtClean="0"/>
              <a:t>Many states require that an individual health insurance policy be offered in place of a group policy when an employee ceases to be an eligible group member </a:t>
            </a:r>
          </a:p>
          <a:p>
            <a:pPr eaLnBrk="1" hangingPunct="1">
              <a:lnSpc>
                <a:spcPct val="90000"/>
              </a:lnSpc>
            </a:pPr>
            <a:r>
              <a:rPr lang="en-US" smtClean="0"/>
              <a:t>Under HIPAA individuals are assured of the availability of individual coverage </a:t>
            </a:r>
          </a:p>
          <a:p>
            <a:pPr lvl="1" eaLnBrk="1" hangingPunct="1">
              <a:lnSpc>
                <a:spcPct val="90000"/>
              </a:lnSpc>
            </a:pPr>
            <a:r>
              <a:rPr lang="en-US" smtClean="0"/>
              <a:t>But this protection does not have to be as broad as the group insurance and the cost is nearly always more than before </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ABBD211-E8B2-4EE9-BD29-6C2CEDCDE655}" type="slidenum">
              <a:rPr lang="en-US"/>
              <a:pPr/>
              <a:t>39</a:t>
            </a:fld>
            <a:endParaRPr lang="en-US"/>
          </a:p>
        </p:txBody>
      </p:sp>
      <p:sp>
        <p:nvSpPr>
          <p:cNvPr id="137219" name="Rectangle 2"/>
          <p:cNvSpPr>
            <a:spLocks noGrp="1" noChangeArrowheads="1"/>
          </p:cNvSpPr>
          <p:nvPr>
            <p:ph type="title"/>
          </p:nvPr>
        </p:nvSpPr>
        <p:spPr/>
        <p:txBody>
          <a:bodyPr/>
          <a:lstStyle/>
          <a:p>
            <a:pPr eaLnBrk="1" hangingPunct="1"/>
            <a:r>
              <a:rPr lang="en-US" smtClean="0"/>
              <a:t>Termination Rights</a:t>
            </a:r>
          </a:p>
        </p:txBody>
      </p:sp>
      <p:sp>
        <p:nvSpPr>
          <p:cNvPr id="137220" name="Rectangle 3"/>
          <p:cNvSpPr>
            <a:spLocks noGrp="1" noChangeArrowheads="1"/>
          </p:cNvSpPr>
          <p:nvPr>
            <p:ph type="body" idx="1"/>
          </p:nvPr>
        </p:nvSpPr>
        <p:spPr/>
        <p:txBody>
          <a:bodyPr/>
          <a:lstStyle/>
          <a:p>
            <a:pPr eaLnBrk="1" hangingPunct="1">
              <a:lnSpc>
                <a:spcPct val="90000"/>
              </a:lnSpc>
            </a:pPr>
            <a:r>
              <a:rPr lang="en-US" sz="2400" smtClean="0"/>
              <a:t>In 1985 Congress passed the Consolidated Omnibus Budget Reconciliation Act (COBRA)</a:t>
            </a:r>
          </a:p>
          <a:p>
            <a:pPr lvl="1" eaLnBrk="1" hangingPunct="1">
              <a:lnSpc>
                <a:spcPct val="90000"/>
              </a:lnSpc>
            </a:pPr>
            <a:r>
              <a:rPr lang="en-US" sz="2000" smtClean="0"/>
              <a:t>Applies to firms employing 20 or more employees </a:t>
            </a:r>
          </a:p>
          <a:p>
            <a:pPr lvl="1" eaLnBrk="1" hangingPunct="1">
              <a:lnSpc>
                <a:spcPct val="90000"/>
              </a:lnSpc>
            </a:pPr>
            <a:r>
              <a:rPr lang="en-US" sz="2000" smtClean="0"/>
              <a:t>Grants former employees and previously covered dependents the right to continue participation in their group health plans for a specified period </a:t>
            </a:r>
          </a:p>
          <a:p>
            <a:pPr lvl="2" eaLnBrk="1" hangingPunct="1">
              <a:lnSpc>
                <a:spcPct val="90000"/>
              </a:lnSpc>
            </a:pPr>
            <a:r>
              <a:rPr lang="en-US" sz="1800" smtClean="0"/>
              <a:t>Even after they’re no longer eligible under the plan’s eligibility rules </a:t>
            </a:r>
          </a:p>
          <a:p>
            <a:pPr lvl="1" eaLnBrk="1" hangingPunct="1">
              <a:lnSpc>
                <a:spcPct val="90000"/>
              </a:lnSpc>
            </a:pPr>
            <a:r>
              <a:rPr lang="en-US" sz="2000" smtClean="0"/>
              <a:t>Can be required to pay the full cost of coverage plus an additional amount to cover expenses </a:t>
            </a:r>
          </a:p>
          <a:p>
            <a:pPr lvl="2" eaLnBrk="1" hangingPunct="1">
              <a:lnSpc>
                <a:spcPct val="90000"/>
              </a:lnSpc>
            </a:pPr>
            <a:r>
              <a:rPr lang="en-US" sz="1800" smtClean="0"/>
              <a:t>But the total paid is often less that what would be required if they converted to individual health insurance </a:t>
            </a:r>
          </a:p>
          <a:p>
            <a:pPr lvl="1" eaLnBrk="1" hangingPunct="1">
              <a:lnSpc>
                <a:spcPct val="90000"/>
              </a:lnSpc>
            </a:pPr>
            <a:r>
              <a:rPr lang="en-US" sz="2000" smtClean="0"/>
              <a:t>The maximum length of time for continued participation in the group program is generally 18 months for former employees and 36 months for formally covered dependents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5580005-FF8D-4446-9458-E6800A907A9C}" type="slidenum">
              <a:rPr lang="en-US"/>
              <a:pPr/>
              <a:t>4</a:t>
            </a:fld>
            <a:endParaRPr lang="en-US"/>
          </a:p>
        </p:txBody>
      </p:sp>
      <p:sp>
        <p:nvSpPr>
          <p:cNvPr id="101379" name="Rectangle 2"/>
          <p:cNvSpPr>
            <a:spLocks noGrp="1" noChangeArrowheads="1"/>
          </p:cNvSpPr>
          <p:nvPr>
            <p:ph type="title"/>
          </p:nvPr>
        </p:nvSpPr>
        <p:spPr/>
        <p:txBody>
          <a:bodyPr/>
          <a:lstStyle/>
          <a:p>
            <a:pPr eaLnBrk="1" hangingPunct="1"/>
            <a:r>
              <a:rPr lang="en-US" smtClean="0"/>
              <a:t>Underwriting Unit is a Group</a:t>
            </a:r>
          </a:p>
        </p:txBody>
      </p:sp>
      <p:sp>
        <p:nvSpPr>
          <p:cNvPr id="101380" name="Rectangle 3"/>
          <p:cNvSpPr>
            <a:spLocks noGrp="1" noChangeArrowheads="1"/>
          </p:cNvSpPr>
          <p:nvPr>
            <p:ph type="body" idx="1"/>
          </p:nvPr>
        </p:nvSpPr>
        <p:spPr/>
        <p:txBody>
          <a:bodyPr/>
          <a:lstStyle/>
          <a:p>
            <a:pPr eaLnBrk="1" hangingPunct="1"/>
            <a:r>
              <a:rPr lang="en-US" smtClean="0"/>
              <a:t>One of the underwriting considerations for group insurance is the purpose for which the group exists </a:t>
            </a:r>
          </a:p>
          <a:p>
            <a:pPr lvl="1" eaLnBrk="1" hangingPunct="1"/>
            <a:r>
              <a:rPr lang="en-US" smtClean="0"/>
              <a:t>If members have been assembled for the sole purpose of obtaining group coverage </a:t>
            </a:r>
          </a:p>
          <a:p>
            <a:pPr lvl="2" eaLnBrk="1" hangingPunct="1"/>
            <a:r>
              <a:rPr lang="en-US" smtClean="0"/>
              <a:t>The prospective insurer will be very concerned about the presence of adverse selection </a:t>
            </a:r>
          </a:p>
          <a:p>
            <a:pPr lvl="1" eaLnBrk="1" hangingPunct="1"/>
            <a:r>
              <a:rPr lang="en-US" smtClean="0"/>
              <a:t>For employee groups, however, this possibility is not a problem </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27410ED-E4E1-4C4A-8F33-471AD3A58A62}" type="slidenum">
              <a:rPr lang="en-US"/>
              <a:pPr/>
              <a:t>40</a:t>
            </a:fld>
            <a:endParaRPr lang="en-US"/>
          </a:p>
        </p:txBody>
      </p:sp>
      <p:sp>
        <p:nvSpPr>
          <p:cNvPr id="138243" name="Rectangle 2"/>
          <p:cNvSpPr>
            <a:spLocks noGrp="1" noChangeArrowheads="1"/>
          </p:cNvSpPr>
          <p:nvPr>
            <p:ph type="title"/>
          </p:nvPr>
        </p:nvSpPr>
        <p:spPr>
          <a:xfrm>
            <a:off x="304800" y="4763"/>
            <a:ext cx="8610600" cy="992187"/>
          </a:xfrm>
        </p:spPr>
        <p:txBody>
          <a:bodyPr/>
          <a:lstStyle/>
          <a:p>
            <a:pPr eaLnBrk="1" hangingPunct="1"/>
            <a:r>
              <a:rPr lang="en-US" smtClean="0"/>
              <a:t>Disability Income Benefits </a:t>
            </a:r>
          </a:p>
        </p:txBody>
      </p:sp>
      <p:sp>
        <p:nvSpPr>
          <p:cNvPr id="138244" name="Rectangle 3"/>
          <p:cNvSpPr>
            <a:spLocks noGrp="1" noChangeArrowheads="1"/>
          </p:cNvSpPr>
          <p:nvPr>
            <p:ph type="body" idx="1"/>
          </p:nvPr>
        </p:nvSpPr>
        <p:spPr>
          <a:xfrm>
            <a:off x="398463" y="996950"/>
            <a:ext cx="8534400" cy="4525963"/>
          </a:xfrm>
        </p:spPr>
        <p:txBody>
          <a:bodyPr/>
          <a:lstStyle/>
          <a:p>
            <a:pPr eaLnBrk="1" hangingPunct="1">
              <a:lnSpc>
                <a:spcPct val="90000"/>
              </a:lnSpc>
            </a:pPr>
            <a:r>
              <a:rPr lang="en-US" smtClean="0"/>
              <a:t>The loss of health can result not only in substantial medical expenses but also in a reduction or cessation of income due to the inability to work </a:t>
            </a:r>
          </a:p>
          <a:p>
            <a:pPr eaLnBrk="1" hangingPunct="1">
              <a:lnSpc>
                <a:spcPct val="90000"/>
              </a:lnSpc>
            </a:pPr>
            <a:r>
              <a:rPr lang="en-US" smtClean="0"/>
              <a:t>Some disabilities are temporary whereas others are permanent </a:t>
            </a:r>
          </a:p>
          <a:p>
            <a:pPr eaLnBrk="1" hangingPunct="1">
              <a:lnSpc>
                <a:spcPct val="90000"/>
              </a:lnSpc>
            </a:pPr>
            <a:r>
              <a:rPr lang="en-US" smtClean="0"/>
              <a:t>Employee benefit programs vary considerably to the extent to which they address workers’ potential loss of income due to injury or illness </a:t>
            </a:r>
          </a:p>
          <a:p>
            <a:pPr lvl="1" eaLnBrk="1" hangingPunct="1">
              <a:lnSpc>
                <a:spcPct val="90000"/>
              </a:lnSpc>
            </a:pPr>
            <a:r>
              <a:rPr lang="en-US" smtClean="0"/>
              <a:t>When offered, benefits are usually restricted primarily to full-time workers and are designed as one or more of the following types </a:t>
            </a:r>
          </a:p>
          <a:p>
            <a:pPr lvl="2" eaLnBrk="1" hangingPunct="1">
              <a:lnSpc>
                <a:spcPct val="90000"/>
              </a:lnSpc>
            </a:pPr>
            <a:r>
              <a:rPr lang="en-US" smtClean="0"/>
              <a:t>Sick leave plans, short term disability income plans, and long-term disability income plans</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351601A-5CC4-4646-9BB2-F8950D5BE8C2}" type="slidenum">
              <a:rPr lang="en-US"/>
              <a:pPr/>
              <a:t>41</a:t>
            </a:fld>
            <a:endParaRPr lang="en-US"/>
          </a:p>
        </p:txBody>
      </p:sp>
      <p:sp>
        <p:nvSpPr>
          <p:cNvPr id="139267" name="Rectangle 2"/>
          <p:cNvSpPr>
            <a:spLocks noGrp="1" noChangeArrowheads="1"/>
          </p:cNvSpPr>
          <p:nvPr>
            <p:ph type="title"/>
          </p:nvPr>
        </p:nvSpPr>
        <p:spPr/>
        <p:txBody>
          <a:bodyPr/>
          <a:lstStyle/>
          <a:p>
            <a:pPr eaLnBrk="1" hangingPunct="1"/>
            <a:r>
              <a:rPr lang="en-US" sz="4000" smtClean="0"/>
              <a:t>Social Security Disability Income Benefits </a:t>
            </a:r>
          </a:p>
        </p:txBody>
      </p:sp>
      <p:sp>
        <p:nvSpPr>
          <p:cNvPr id="139268" name="Rectangle 3"/>
          <p:cNvSpPr>
            <a:spLocks noGrp="1" noChangeArrowheads="1"/>
          </p:cNvSpPr>
          <p:nvPr>
            <p:ph type="body" idx="1"/>
          </p:nvPr>
        </p:nvSpPr>
        <p:spPr/>
        <p:txBody>
          <a:bodyPr/>
          <a:lstStyle/>
          <a:p>
            <a:pPr eaLnBrk="1" hangingPunct="1">
              <a:lnSpc>
                <a:spcPct val="90000"/>
              </a:lnSpc>
            </a:pPr>
            <a:r>
              <a:rPr lang="en-US" sz="2400" smtClean="0"/>
              <a:t>The amount of the benefit is dependent on the disabled person’s previous earnings history </a:t>
            </a:r>
          </a:p>
          <a:p>
            <a:pPr eaLnBrk="1" hangingPunct="1">
              <a:lnSpc>
                <a:spcPct val="90000"/>
              </a:lnSpc>
            </a:pPr>
            <a:r>
              <a:rPr lang="en-US" sz="2400" smtClean="0"/>
              <a:t>Benefits are increased if the worker has dependents </a:t>
            </a:r>
          </a:p>
          <a:p>
            <a:pPr lvl="1" eaLnBrk="1" hangingPunct="1">
              <a:lnSpc>
                <a:spcPct val="90000"/>
              </a:lnSpc>
            </a:pPr>
            <a:r>
              <a:rPr lang="en-US" sz="2000" smtClean="0"/>
              <a:t>With each dependent receiving 1/2 of the benefit payable to the disabled worker, subject to a family maximum </a:t>
            </a:r>
          </a:p>
          <a:p>
            <a:pPr eaLnBrk="1" hangingPunct="1">
              <a:lnSpc>
                <a:spcPct val="90000"/>
              </a:lnSpc>
            </a:pPr>
            <a:r>
              <a:rPr lang="en-US" sz="2400" smtClean="0"/>
              <a:t>To be eligible for disability benefits, workers must have a specified minimum work record </a:t>
            </a:r>
          </a:p>
          <a:p>
            <a:pPr lvl="1" eaLnBrk="1" hangingPunct="1">
              <a:lnSpc>
                <a:spcPct val="90000"/>
              </a:lnSpc>
            </a:pPr>
            <a:r>
              <a:rPr lang="en-US" sz="2000" smtClean="0"/>
              <a:t>Generally, must one must have worked half of the ten years before the time one applies for disability benefits </a:t>
            </a:r>
          </a:p>
          <a:p>
            <a:pPr lvl="1" eaLnBrk="1" hangingPunct="1">
              <a:lnSpc>
                <a:spcPct val="90000"/>
              </a:lnSpc>
            </a:pPr>
            <a:r>
              <a:rPr lang="en-US" sz="2000" smtClean="0"/>
              <a:t>Medical evidence must be provided to prove disability </a:t>
            </a:r>
          </a:p>
          <a:p>
            <a:pPr eaLnBrk="1" hangingPunct="1">
              <a:lnSpc>
                <a:spcPct val="90000"/>
              </a:lnSpc>
            </a:pPr>
            <a:r>
              <a:rPr lang="en-US" sz="2400" smtClean="0"/>
              <a:t>A five month waiting period is required and the impairment must be such that it is expected to continue at least twelve months </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10938A7-26F7-4E20-A264-6EABC9C7A79E}" type="slidenum">
              <a:rPr lang="en-US"/>
              <a:pPr/>
              <a:t>42</a:t>
            </a:fld>
            <a:endParaRPr lang="en-US"/>
          </a:p>
        </p:txBody>
      </p:sp>
      <p:sp>
        <p:nvSpPr>
          <p:cNvPr id="140291" name="Rectangle 2"/>
          <p:cNvSpPr>
            <a:spLocks noGrp="1" noChangeArrowheads="1"/>
          </p:cNvSpPr>
          <p:nvPr>
            <p:ph type="title"/>
          </p:nvPr>
        </p:nvSpPr>
        <p:spPr/>
        <p:txBody>
          <a:bodyPr/>
          <a:lstStyle/>
          <a:p>
            <a:pPr eaLnBrk="1" hangingPunct="1"/>
            <a:r>
              <a:rPr lang="en-US" smtClean="0"/>
              <a:t>Sick Leave Plans </a:t>
            </a:r>
          </a:p>
        </p:txBody>
      </p:sp>
      <p:sp>
        <p:nvSpPr>
          <p:cNvPr id="140292" name="Rectangle 3"/>
          <p:cNvSpPr>
            <a:spLocks noGrp="1" noChangeArrowheads="1"/>
          </p:cNvSpPr>
          <p:nvPr>
            <p:ph type="body" idx="1"/>
          </p:nvPr>
        </p:nvSpPr>
        <p:spPr/>
        <p:txBody>
          <a:bodyPr/>
          <a:lstStyle/>
          <a:p>
            <a:pPr eaLnBrk="1" hangingPunct="1">
              <a:lnSpc>
                <a:spcPct val="80000"/>
              </a:lnSpc>
            </a:pPr>
            <a:r>
              <a:rPr lang="en-US" sz="2400" smtClean="0"/>
              <a:t>Often called salary continuation plans </a:t>
            </a:r>
          </a:p>
          <a:p>
            <a:pPr eaLnBrk="1" hangingPunct="1">
              <a:lnSpc>
                <a:spcPct val="80000"/>
              </a:lnSpc>
            </a:pPr>
            <a:r>
              <a:rPr lang="en-US" sz="2400" smtClean="0"/>
              <a:t>Usually designed to pay the full amount of an employee’s salary during periods of temporary disability </a:t>
            </a:r>
          </a:p>
          <a:p>
            <a:pPr eaLnBrk="1" hangingPunct="1">
              <a:lnSpc>
                <a:spcPct val="80000"/>
              </a:lnSpc>
            </a:pPr>
            <a:r>
              <a:rPr lang="en-US" sz="2400" smtClean="0"/>
              <a:t>Usually do not involve either disability income insurance or any other formal mechanism for funding the promised benefits </a:t>
            </a:r>
          </a:p>
          <a:p>
            <a:pPr eaLnBrk="1" hangingPunct="1">
              <a:lnSpc>
                <a:spcPct val="80000"/>
              </a:lnSpc>
            </a:pPr>
            <a:r>
              <a:rPr lang="en-US" sz="2400" smtClean="0"/>
              <a:t>If the period of illness or other health problem is only a few days </a:t>
            </a:r>
          </a:p>
          <a:p>
            <a:pPr lvl="1" eaLnBrk="1" hangingPunct="1">
              <a:lnSpc>
                <a:spcPct val="80000"/>
              </a:lnSpc>
            </a:pPr>
            <a:r>
              <a:rPr lang="en-US" sz="2000" smtClean="0"/>
              <a:t>Verification by a physician usually is not required </a:t>
            </a:r>
          </a:p>
          <a:p>
            <a:pPr lvl="1" eaLnBrk="1" hangingPunct="1">
              <a:lnSpc>
                <a:spcPct val="80000"/>
              </a:lnSpc>
            </a:pPr>
            <a:r>
              <a:rPr lang="en-US" sz="2000" smtClean="0"/>
              <a:t>But if the inability to work extends beyond about a week </a:t>
            </a:r>
          </a:p>
          <a:p>
            <a:pPr lvl="2" eaLnBrk="1" hangingPunct="1">
              <a:lnSpc>
                <a:spcPct val="80000"/>
              </a:lnSpc>
            </a:pPr>
            <a:r>
              <a:rPr lang="en-US" sz="1800" smtClean="0"/>
              <a:t>Many employers require medical certification of the illness or injury </a:t>
            </a:r>
          </a:p>
          <a:p>
            <a:pPr eaLnBrk="1" hangingPunct="1">
              <a:lnSpc>
                <a:spcPct val="80000"/>
              </a:lnSpc>
            </a:pPr>
            <a:r>
              <a:rPr lang="en-US" sz="2400" smtClean="0"/>
              <a:t>Employees should be aware of the rules regarding the accrual of benefit rights </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5A1BA00-9E49-48CE-8F02-2306D9D3D713}" type="slidenum">
              <a:rPr lang="en-US"/>
              <a:pPr/>
              <a:t>43</a:t>
            </a:fld>
            <a:endParaRPr lang="en-US"/>
          </a:p>
        </p:txBody>
      </p:sp>
      <p:sp>
        <p:nvSpPr>
          <p:cNvPr id="141315" name="Rectangle 2"/>
          <p:cNvSpPr>
            <a:spLocks noGrp="1" noChangeArrowheads="1"/>
          </p:cNvSpPr>
          <p:nvPr>
            <p:ph type="title"/>
          </p:nvPr>
        </p:nvSpPr>
        <p:spPr/>
        <p:txBody>
          <a:bodyPr/>
          <a:lstStyle/>
          <a:p>
            <a:pPr eaLnBrk="1" hangingPunct="1"/>
            <a:r>
              <a:rPr lang="en-US" smtClean="0"/>
              <a:t>Disability Income Plans </a:t>
            </a:r>
          </a:p>
        </p:txBody>
      </p:sp>
      <p:sp>
        <p:nvSpPr>
          <p:cNvPr id="141316" name="Rectangle 3"/>
          <p:cNvSpPr>
            <a:spLocks noGrp="1" noChangeArrowheads="1"/>
          </p:cNvSpPr>
          <p:nvPr>
            <p:ph type="body" idx="1"/>
          </p:nvPr>
        </p:nvSpPr>
        <p:spPr/>
        <p:txBody>
          <a:bodyPr/>
          <a:lstStyle/>
          <a:p>
            <a:pPr eaLnBrk="1" hangingPunct="1"/>
            <a:r>
              <a:rPr lang="en-US" smtClean="0"/>
              <a:t>Short-term disability (STD) income plans </a:t>
            </a:r>
          </a:p>
          <a:p>
            <a:pPr lvl="1" eaLnBrk="1" hangingPunct="1"/>
            <a:r>
              <a:rPr lang="en-US" smtClean="0"/>
              <a:t>Have maximum benefit periods of about two years </a:t>
            </a:r>
          </a:p>
          <a:p>
            <a:pPr eaLnBrk="1" hangingPunct="1"/>
            <a:r>
              <a:rPr lang="en-US" smtClean="0"/>
              <a:t>Long-term disability (LTD) income plans </a:t>
            </a:r>
          </a:p>
          <a:p>
            <a:pPr lvl="1" eaLnBrk="1" hangingPunct="1"/>
            <a:r>
              <a:rPr lang="en-US" smtClean="0"/>
              <a:t>Any arrangement that might pay for longer than two years </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779222D-F728-47D8-B502-BCAFB14D02B6}" type="slidenum">
              <a:rPr lang="en-US"/>
              <a:pPr/>
              <a:t>44</a:t>
            </a:fld>
            <a:endParaRPr lang="en-US"/>
          </a:p>
        </p:txBody>
      </p:sp>
      <p:sp>
        <p:nvSpPr>
          <p:cNvPr id="142339" name="Rectangle 2"/>
          <p:cNvSpPr>
            <a:spLocks noGrp="1" noChangeArrowheads="1"/>
          </p:cNvSpPr>
          <p:nvPr>
            <p:ph type="title"/>
          </p:nvPr>
        </p:nvSpPr>
        <p:spPr/>
        <p:txBody>
          <a:bodyPr/>
          <a:lstStyle/>
          <a:p>
            <a:pPr eaLnBrk="1" hangingPunct="1"/>
            <a:r>
              <a:rPr lang="en-US" smtClean="0"/>
              <a:t>Definition of Disability </a:t>
            </a:r>
          </a:p>
        </p:txBody>
      </p:sp>
      <p:sp>
        <p:nvSpPr>
          <p:cNvPr id="142340" name="Rectangle 3"/>
          <p:cNvSpPr>
            <a:spLocks noGrp="1" noChangeArrowheads="1"/>
          </p:cNvSpPr>
          <p:nvPr>
            <p:ph type="body" idx="1"/>
          </p:nvPr>
        </p:nvSpPr>
        <p:spPr/>
        <p:txBody>
          <a:bodyPr/>
          <a:lstStyle/>
          <a:p>
            <a:pPr eaLnBrk="1" hangingPunct="1">
              <a:lnSpc>
                <a:spcPct val="90000"/>
              </a:lnSpc>
            </a:pPr>
            <a:r>
              <a:rPr lang="en-US" smtClean="0"/>
              <a:t>Under an STD, the usual definition is the one requiring that the employee be unable to perform the major duties of his or her occupation </a:t>
            </a:r>
          </a:p>
          <a:p>
            <a:pPr eaLnBrk="1" hangingPunct="1">
              <a:lnSpc>
                <a:spcPct val="90000"/>
              </a:lnSpc>
            </a:pPr>
            <a:r>
              <a:rPr lang="en-US" smtClean="0"/>
              <a:t>For LTD plans, the definition usually has two parts </a:t>
            </a:r>
          </a:p>
          <a:p>
            <a:pPr lvl="1" eaLnBrk="1" hangingPunct="1">
              <a:lnSpc>
                <a:spcPct val="90000"/>
              </a:lnSpc>
            </a:pPr>
            <a:r>
              <a:rPr lang="en-US" smtClean="0"/>
              <a:t>For the first one or two years the own occupation definition usually applies </a:t>
            </a:r>
          </a:p>
          <a:p>
            <a:pPr lvl="1" eaLnBrk="1" hangingPunct="1">
              <a:lnSpc>
                <a:spcPct val="90000"/>
              </a:lnSpc>
            </a:pPr>
            <a:r>
              <a:rPr lang="en-US" smtClean="0"/>
              <a:t>After that an individual is classified as disabled only if unable to perform the major duties of any occupation for which he or she is qualified through education, training, or experience </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BBFD134-B103-492D-8496-72A3D0C4C3CA}" type="slidenum">
              <a:rPr lang="en-US"/>
              <a:pPr/>
              <a:t>45</a:t>
            </a:fld>
            <a:endParaRPr lang="en-US"/>
          </a:p>
        </p:txBody>
      </p:sp>
      <p:sp>
        <p:nvSpPr>
          <p:cNvPr id="143363" name="Rectangle 2"/>
          <p:cNvSpPr>
            <a:spLocks noGrp="1" noChangeArrowheads="1"/>
          </p:cNvSpPr>
          <p:nvPr>
            <p:ph type="title"/>
          </p:nvPr>
        </p:nvSpPr>
        <p:spPr/>
        <p:txBody>
          <a:bodyPr/>
          <a:lstStyle/>
          <a:p>
            <a:pPr eaLnBrk="1" hangingPunct="1"/>
            <a:r>
              <a:rPr lang="en-US" smtClean="0"/>
              <a:t>Elimination Periods </a:t>
            </a:r>
          </a:p>
        </p:txBody>
      </p:sp>
      <p:sp>
        <p:nvSpPr>
          <p:cNvPr id="143364" name="Rectangle 3"/>
          <p:cNvSpPr>
            <a:spLocks noGrp="1" noChangeArrowheads="1"/>
          </p:cNvSpPr>
          <p:nvPr>
            <p:ph type="body" idx="1"/>
          </p:nvPr>
        </p:nvSpPr>
        <p:spPr/>
        <p:txBody>
          <a:bodyPr/>
          <a:lstStyle/>
          <a:p>
            <a:pPr eaLnBrk="1" hangingPunct="1">
              <a:lnSpc>
                <a:spcPct val="90000"/>
              </a:lnSpc>
            </a:pPr>
            <a:r>
              <a:rPr lang="en-US" smtClean="0"/>
              <a:t>The waiting period before the payment of benefits </a:t>
            </a:r>
          </a:p>
          <a:p>
            <a:pPr eaLnBrk="1" hangingPunct="1">
              <a:lnSpc>
                <a:spcPct val="90000"/>
              </a:lnSpc>
            </a:pPr>
            <a:r>
              <a:rPr lang="en-US" smtClean="0"/>
              <a:t>Employees should note the relative limits of the elimination periods and maximum benefit periods for STD, LTD and sick leave plans </a:t>
            </a:r>
          </a:p>
          <a:p>
            <a:pPr lvl="1" eaLnBrk="1" hangingPunct="1">
              <a:lnSpc>
                <a:spcPct val="90000"/>
              </a:lnSpc>
            </a:pPr>
            <a:r>
              <a:rPr lang="en-US" smtClean="0"/>
              <a:t>Gaps and overlaps in payment periods sometimes result </a:t>
            </a:r>
          </a:p>
          <a:p>
            <a:pPr lvl="1" eaLnBrk="1" hangingPunct="1">
              <a:lnSpc>
                <a:spcPct val="90000"/>
              </a:lnSpc>
            </a:pPr>
            <a:r>
              <a:rPr lang="en-US" smtClean="0"/>
              <a:t>Employees who are confronted with potential gaps may want to make individual arrangements to fill those gaps </a:t>
            </a:r>
          </a:p>
          <a:p>
            <a:pPr lvl="2" eaLnBrk="1" hangingPunct="1">
              <a:lnSpc>
                <a:spcPct val="90000"/>
              </a:lnSpc>
            </a:pPr>
            <a:r>
              <a:rPr lang="en-US" smtClean="0"/>
              <a:t>With either individual disability income insurance or personal savings dollars </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849124D-EA4C-4320-A17B-D3687F3798B3}" type="slidenum">
              <a:rPr lang="en-US"/>
              <a:pPr/>
              <a:t>46</a:t>
            </a:fld>
            <a:endParaRPr lang="en-US"/>
          </a:p>
        </p:txBody>
      </p:sp>
      <p:sp>
        <p:nvSpPr>
          <p:cNvPr id="144387" name="Rectangle 2"/>
          <p:cNvSpPr>
            <a:spLocks noGrp="1" noChangeArrowheads="1"/>
          </p:cNvSpPr>
          <p:nvPr>
            <p:ph type="title"/>
          </p:nvPr>
        </p:nvSpPr>
        <p:spPr/>
        <p:txBody>
          <a:bodyPr/>
          <a:lstStyle/>
          <a:p>
            <a:pPr eaLnBrk="1" hangingPunct="1"/>
            <a:r>
              <a:rPr lang="en-US" smtClean="0"/>
              <a:t>Benefit Levels </a:t>
            </a:r>
          </a:p>
        </p:txBody>
      </p:sp>
      <p:sp>
        <p:nvSpPr>
          <p:cNvPr id="144388" name="Rectangle 3"/>
          <p:cNvSpPr>
            <a:spLocks noGrp="1" noChangeArrowheads="1"/>
          </p:cNvSpPr>
          <p:nvPr>
            <p:ph type="body" idx="1"/>
          </p:nvPr>
        </p:nvSpPr>
        <p:spPr/>
        <p:txBody>
          <a:bodyPr/>
          <a:lstStyle/>
          <a:p>
            <a:pPr eaLnBrk="1" hangingPunct="1">
              <a:lnSpc>
                <a:spcPct val="90000"/>
              </a:lnSpc>
            </a:pPr>
            <a:r>
              <a:rPr lang="en-US" sz="2400" smtClean="0"/>
              <a:t>Most sick leave plans are designed to provide full income replacement </a:t>
            </a:r>
          </a:p>
          <a:p>
            <a:pPr eaLnBrk="1" hangingPunct="1">
              <a:lnSpc>
                <a:spcPct val="90000"/>
              </a:lnSpc>
            </a:pPr>
            <a:r>
              <a:rPr lang="en-US" sz="2400" smtClean="0"/>
              <a:t>Disability income plans usually provide only partial income benefits </a:t>
            </a:r>
          </a:p>
          <a:p>
            <a:pPr lvl="1" eaLnBrk="1" hangingPunct="1">
              <a:lnSpc>
                <a:spcPct val="90000"/>
              </a:lnSpc>
            </a:pPr>
            <a:r>
              <a:rPr lang="en-US" sz="2000" smtClean="0"/>
              <a:t>STD plans usually provide a higher percentage of salary than LTD plans </a:t>
            </a:r>
          </a:p>
          <a:p>
            <a:pPr lvl="2" eaLnBrk="1" hangingPunct="1">
              <a:lnSpc>
                <a:spcPct val="90000"/>
              </a:lnSpc>
            </a:pPr>
            <a:r>
              <a:rPr lang="en-US" sz="1800" smtClean="0"/>
              <a:t>In both cases dollar maximums may also apply </a:t>
            </a:r>
          </a:p>
          <a:p>
            <a:pPr eaLnBrk="1" hangingPunct="1">
              <a:lnSpc>
                <a:spcPct val="90000"/>
              </a:lnSpc>
            </a:pPr>
            <a:r>
              <a:rPr lang="en-US" sz="2400" smtClean="0"/>
              <a:t>Benefits payable under most employer-sponsored STD and LTD plans are reduced to reflect any disability payments the employee receives from </a:t>
            </a:r>
          </a:p>
          <a:p>
            <a:pPr lvl="1" eaLnBrk="1" hangingPunct="1">
              <a:lnSpc>
                <a:spcPct val="90000"/>
              </a:lnSpc>
            </a:pPr>
            <a:r>
              <a:rPr lang="en-US" sz="2000" smtClean="0"/>
              <a:t>Social Security, workers’ compensation, the employer’s pension or other retirement plan, and the employer’s sick leave plan </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C11A92D-DCB1-4129-8B88-43B78A95B4B4}" type="slidenum">
              <a:rPr lang="en-US"/>
              <a:pPr/>
              <a:t>47</a:t>
            </a:fld>
            <a:endParaRPr lang="en-US"/>
          </a:p>
        </p:txBody>
      </p:sp>
      <p:sp>
        <p:nvSpPr>
          <p:cNvPr id="145411" name="Rectangle 2"/>
          <p:cNvSpPr>
            <a:spLocks noGrp="1" noChangeArrowheads="1"/>
          </p:cNvSpPr>
          <p:nvPr>
            <p:ph type="title"/>
          </p:nvPr>
        </p:nvSpPr>
        <p:spPr/>
        <p:txBody>
          <a:bodyPr/>
          <a:lstStyle/>
          <a:p>
            <a:pPr eaLnBrk="1" hangingPunct="1"/>
            <a:r>
              <a:rPr lang="en-US" sz="4000" smtClean="0"/>
              <a:t>Contributory Versus Noncontributory Plans </a:t>
            </a:r>
          </a:p>
        </p:txBody>
      </p:sp>
      <p:sp>
        <p:nvSpPr>
          <p:cNvPr id="145412" name="Rectangle 3"/>
          <p:cNvSpPr>
            <a:spLocks noGrp="1" noChangeArrowheads="1"/>
          </p:cNvSpPr>
          <p:nvPr>
            <p:ph type="body" idx="1"/>
          </p:nvPr>
        </p:nvSpPr>
        <p:spPr>
          <a:xfrm>
            <a:off x="304800" y="1295400"/>
            <a:ext cx="8294688" cy="4572000"/>
          </a:xfrm>
        </p:spPr>
        <p:txBody>
          <a:bodyPr/>
          <a:lstStyle/>
          <a:p>
            <a:pPr eaLnBrk="1" hangingPunct="1">
              <a:lnSpc>
                <a:spcPct val="80000"/>
              </a:lnSpc>
            </a:pPr>
            <a:r>
              <a:rPr lang="en-US" sz="2400" smtClean="0"/>
              <a:t>Because sick leave plans generally have no formal funding arrangements, in most cases they are noncontributory </a:t>
            </a:r>
          </a:p>
          <a:p>
            <a:pPr eaLnBrk="1" hangingPunct="1">
              <a:lnSpc>
                <a:spcPct val="80000"/>
              </a:lnSpc>
            </a:pPr>
            <a:r>
              <a:rPr lang="en-US" sz="2400" smtClean="0"/>
              <a:t>STD plans are often established on a noncontributory basis </a:t>
            </a:r>
          </a:p>
          <a:p>
            <a:pPr eaLnBrk="1" hangingPunct="1">
              <a:lnSpc>
                <a:spcPct val="80000"/>
              </a:lnSpc>
            </a:pPr>
            <a:r>
              <a:rPr lang="en-US" sz="2400" smtClean="0"/>
              <a:t>Most LTD plans are contributory and some are financed entirely by employee contributions </a:t>
            </a:r>
          </a:p>
          <a:p>
            <a:pPr lvl="1" eaLnBrk="1" hangingPunct="1">
              <a:lnSpc>
                <a:spcPct val="80000"/>
              </a:lnSpc>
            </a:pPr>
            <a:r>
              <a:rPr lang="en-US" sz="2000" smtClean="0"/>
              <a:t>Employers receive a tax deduction equal to the contributions they make to fund disability income plans </a:t>
            </a:r>
          </a:p>
          <a:p>
            <a:pPr eaLnBrk="1" hangingPunct="1">
              <a:lnSpc>
                <a:spcPct val="80000"/>
              </a:lnSpc>
            </a:pPr>
            <a:r>
              <a:rPr lang="en-US" sz="2400" smtClean="0"/>
              <a:t>The extent to which disability income benefits paid to an employee are taxable as income </a:t>
            </a:r>
          </a:p>
          <a:p>
            <a:pPr lvl="1" eaLnBrk="1" hangingPunct="1">
              <a:lnSpc>
                <a:spcPct val="80000"/>
              </a:lnSpc>
            </a:pPr>
            <a:r>
              <a:rPr lang="en-US" sz="2000" smtClean="0"/>
              <a:t>Depends on how much the employee has contributed during a specified period toward the cost of the employer’s plan </a:t>
            </a:r>
          </a:p>
          <a:p>
            <a:pPr lvl="1" eaLnBrk="1" hangingPunct="1">
              <a:lnSpc>
                <a:spcPct val="80000"/>
              </a:lnSpc>
            </a:pPr>
            <a:r>
              <a:rPr lang="en-US" sz="2000" smtClean="0"/>
              <a:t>For noncontributory plans, all disability income benefits are fully taxable </a:t>
            </a:r>
          </a:p>
          <a:p>
            <a:pPr lvl="1" eaLnBrk="1" hangingPunct="1">
              <a:lnSpc>
                <a:spcPct val="80000"/>
              </a:lnSpc>
            </a:pPr>
            <a:r>
              <a:rPr lang="en-US" sz="2000" smtClean="0"/>
              <a:t>Benefits paid from employee-pay-all plans are completely exempt from income taxes </a:t>
            </a: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dirty="0" smtClean="0"/>
              <a:t>End of Lecture 28</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24E0EEA-6014-4146-B0EB-9B05F4AC6ADF}" type="slidenum">
              <a:rPr lang="en-US"/>
              <a:pPr/>
              <a:t>5</a:t>
            </a:fld>
            <a:endParaRPr lang="en-US"/>
          </a:p>
        </p:txBody>
      </p:sp>
      <p:sp>
        <p:nvSpPr>
          <p:cNvPr id="102403" name="Rectangle 2"/>
          <p:cNvSpPr>
            <a:spLocks noGrp="1" noChangeArrowheads="1"/>
          </p:cNvSpPr>
          <p:nvPr>
            <p:ph type="title"/>
          </p:nvPr>
        </p:nvSpPr>
        <p:spPr/>
        <p:txBody>
          <a:bodyPr/>
          <a:lstStyle/>
          <a:p>
            <a:pPr eaLnBrk="1" hangingPunct="1"/>
            <a:r>
              <a:rPr lang="en-US" smtClean="0"/>
              <a:t>Underwriting Unit is a Group</a:t>
            </a:r>
          </a:p>
        </p:txBody>
      </p:sp>
      <p:sp>
        <p:nvSpPr>
          <p:cNvPr id="102404" name="Rectangle 3"/>
          <p:cNvSpPr>
            <a:spLocks noGrp="1" noChangeArrowheads="1"/>
          </p:cNvSpPr>
          <p:nvPr>
            <p:ph type="body" idx="1"/>
          </p:nvPr>
        </p:nvSpPr>
        <p:spPr>
          <a:xfrm>
            <a:off x="304800" y="1219200"/>
            <a:ext cx="8294688" cy="4572000"/>
          </a:xfrm>
        </p:spPr>
        <p:txBody>
          <a:bodyPr/>
          <a:lstStyle/>
          <a:p>
            <a:pPr eaLnBrk="1" hangingPunct="1">
              <a:lnSpc>
                <a:spcPct val="80000"/>
              </a:lnSpc>
            </a:pPr>
            <a:r>
              <a:rPr lang="en-US" smtClean="0"/>
              <a:t>Other factors that may be important in underwriting employee group insurance include </a:t>
            </a:r>
          </a:p>
          <a:p>
            <a:pPr lvl="1" eaLnBrk="1" hangingPunct="1">
              <a:lnSpc>
                <a:spcPct val="80000"/>
              </a:lnSpc>
            </a:pPr>
            <a:r>
              <a:rPr lang="en-US" smtClean="0"/>
              <a:t>The group’s size</a:t>
            </a:r>
          </a:p>
          <a:p>
            <a:pPr lvl="2" eaLnBrk="1" hangingPunct="1">
              <a:lnSpc>
                <a:spcPct val="80000"/>
              </a:lnSpc>
            </a:pPr>
            <a:r>
              <a:rPr lang="en-US" smtClean="0"/>
              <a:t>Insurers prefer larger groups to smaller ones in order to minimize the likelihood of severe adverse selection </a:t>
            </a:r>
          </a:p>
          <a:p>
            <a:pPr lvl="1" eaLnBrk="1" hangingPunct="1">
              <a:lnSpc>
                <a:spcPct val="80000"/>
              </a:lnSpc>
            </a:pPr>
            <a:r>
              <a:rPr lang="en-US" smtClean="0"/>
              <a:t>Age composition</a:t>
            </a:r>
          </a:p>
          <a:p>
            <a:pPr lvl="2" eaLnBrk="1" hangingPunct="1">
              <a:lnSpc>
                <a:spcPct val="80000"/>
              </a:lnSpc>
            </a:pPr>
            <a:r>
              <a:rPr lang="en-US" smtClean="0"/>
              <a:t>It is also considered best from an underwriting perspective if there is a flow of persons through the group so that the younger members replace the older members over time </a:t>
            </a:r>
          </a:p>
          <a:p>
            <a:pPr lvl="3" eaLnBrk="1" hangingPunct="1">
              <a:lnSpc>
                <a:spcPct val="80000"/>
              </a:lnSpc>
            </a:pPr>
            <a:r>
              <a:rPr lang="en-US" smtClean="0"/>
              <a:t>The average age of persons in the group is fairly constant and loss experience tends to be more stable </a:t>
            </a:r>
          </a:p>
          <a:p>
            <a:pPr lvl="1" eaLnBrk="1" hangingPunct="1">
              <a:lnSpc>
                <a:spcPct val="80000"/>
              </a:lnSpc>
            </a:pPr>
            <a:r>
              <a:rPr lang="en-US" smtClean="0"/>
              <a:t>Expected losses </a:t>
            </a:r>
          </a:p>
          <a:p>
            <a:pPr lvl="2" eaLnBrk="1" hangingPunct="1">
              <a:lnSpc>
                <a:spcPct val="80000"/>
              </a:lnSpc>
            </a:pPr>
            <a:r>
              <a:rPr lang="en-US" smtClean="0"/>
              <a:t>Insurers are often interested in specific design features of a group insurance program because such features may have an impact on the losses experienced by the group members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337DE74-BA65-4551-828D-553BA895F615}" type="slidenum">
              <a:rPr lang="en-US"/>
              <a:pPr/>
              <a:t>6</a:t>
            </a:fld>
            <a:endParaRPr lang="en-US"/>
          </a:p>
        </p:txBody>
      </p:sp>
      <p:sp>
        <p:nvSpPr>
          <p:cNvPr id="103427" name="Rectangle 2"/>
          <p:cNvSpPr>
            <a:spLocks noGrp="1" noChangeArrowheads="1"/>
          </p:cNvSpPr>
          <p:nvPr>
            <p:ph type="title"/>
          </p:nvPr>
        </p:nvSpPr>
        <p:spPr/>
        <p:txBody>
          <a:bodyPr/>
          <a:lstStyle/>
          <a:p>
            <a:pPr eaLnBrk="1" hangingPunct="1"/>
            <a:r>
              <a:rPr lang="en-US" smtClean="0"/>
              <a:t>Lower Expenses </a:t>
            </a:r>
          </a:p>
        </p:txBody>
      </p:sp>
      <p:sp>
        <p:nvSpPr>
          <p:cNvPr id="103428" name="Rectangle 3"/>
          <p:cNvSpPr>
            <a:spLocks noGrp="1" noChangeArrowheads="1"/>
          </p:cNvSpPr>
          <p:nvPr>
            <p:ph type="body" idx="1"/>
          </p:nvPr>
        </p:nvSpPr>
        <p:spPr/>
        <p:txBody>
          <a:bodyPr/>
          <a:lstStyle/>
          <a:p>
            <a:pPr eaLnBrk="1" hangingPunct="1">
              <a:lnSpc>
                <a:spcPct val="80000"/>
              </a:lnSpc>
            </a:pPr>
            <a:r>
              <a:rPr lang="en-US" smtClean="0"/>
              <a:t>Three factors tend to lower some other expenses when insurance is purchased on a group basis </a:t>
            </a:r>
          </a:p>
          <a:p>
            <a:pPr lvl="1" eaLnBrk="1" hangingPunct="1">
              <a:lnSpc>
                <a:spcPct val="80000"/>
              </a:lnSpc>
            </a:pPr>
            <a:r>
              <a:rPr lang="en-US" smtClean="0"/>
              <a:t>Insurers usually pay lower commissions to their group sales force than to those selling individual insurance </a:t>
            </a:r>
          </a:p>
          <a:p>
            <a:pPr lvl="1" eaLnBrk="1" hangingPunct="1">
              <a:lnSpc>
                <a:spcPct val="80000"/>
              </a:lnSpc>
            </a:pPr>
            <a:r>
              <a:rPr lang="en-US" smtClean="0"/>
              <a:t>Because individual selection is not required, group underwriting expenses tend to be lower than would be the case if a similar number of persons were to be insured on an individual basis </a:t>
            </a:r>
          </a:p>
          <a:p>
            <a:pPr lvl="1" eaLnBrk="1" hangingPunct="1">
              <a:lnSpc>
                <a:spcPct val="80000"/>
              </a:lnSpc>
            </a:pPr>
            <a:r>
              <a:rPr lang="en-US" smtClean="0"/>
              <a:t>Employers may handle some administrative tasks for employee groups </a:t>
            </a:r>
          </a:p>
          <a:p>
            <a:pPr lvl="2" eaLnBrk="1" hangingPunct="1">
              <a:lnSpc>
                <a:spcPct val="80000"/>
              </a:lnSpc>
            </a:pPr>
            <a:r>
              <a:rPr lang="en-US" smtClean="0"/>
              <a:t>Such as recordkeeping and the collection of employee-paid premiums </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831F0AD-2943-42DB-9F1A-5020106BB01D}" type="slidenum">
              <a:rPr lang="en-US"/>
              <a:pPr/>
              <a:t>7</a:t>
            </a:fld>
            <a:endParaRPr lang="en-US"/>
          </a:p>
        </p:txBody>
      </p:sp>
      <p:sp>
        <p:nvSpPr>
          <p:cNvPr id="104451" name="Rectangle 2"/>
          <p:cNvSpPr>
            <a:spLocks noGrp="1" noChangeArrowheads="1"/>
          </p:cNvSpPr>
          <p:nvPr>
            <p:ph type="title"/>
          </p:nvPr>
        </p:nvSpPr>
        <p:spPr/>
        <p:txBody>
          <a:bodyPr/>
          <a:lstStyle/>
          <a:p>
            <a:pPr eaLnBrk="1" hangingPunct="1"/>
            <a:r>
              <a:rPr lang="en-US" smtClean="0"/>
              <a:t>Experience Rating </a:t>
            </a:r>
          </a:p>
        </p:txBody>
      </p:sp>
      <p:sp>
        <p:nvSpPr>
          <p:cNvPr id="104452" name="Rectangle 3"/>
          <p:cNvSpPr>
            <a:spLocks noGrp="1" noChangeArrowheads="1"/>
          </p:cNvSpPr>
          <p:nvPr>
            <p:ph type="body" idx="1"/>
          </p:nvPr>
        </p:nvSpPr>
        <p:spPr/>
        <p:txBody>
          <a:bodyPr/>
          <a:lstStyle/>
          <a:p>
            <a:pPr eaLnBrk="1" hangingPunct="1"/>
            <a:r>
              <a:rPr lang="en-US" smtClean="0"/>
              <a:t>With group insurance, the losses experienced by the group influence the rates charged </a:t>
            </a:r>
          </a:p>
          <a:p>
            <a:pPr lvl="1" eaLnBrk="1" hangingPunct="1"/>
            <a:r>
              <a:rPr lang="en-US" smtClean="0"/>
              <a:t>Known as experience rating </a:t>
            </a:r>
          </a:p>
          <a:p>
            <a:pPr eaLnBrk="1" hangingPunct="1"/>
            <a:r>
              <a:rPr lang="en-US" smtClean="0"/>
              <a:t>The group will have greater or smaller premiums in the year ahead if its losses are larger or smaller, respectively, during the preceding year </a:t>
            </a:r>
          </a:p>
          <a:p>
            <a:pPr eaLnBrk="1" hangingPunct="1"/>
            <a:r>
              <a:rPr lang="en-US" smtClean="0"/>
              <a:t>Provides employers with an incentive to try to lessen group losses through various types of loss control activities </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7270411-9EA4-49CC-B1F3-0F21EEE6B597}" type="slidenum">
              <a:rPr lang="en-US"/>
              <a:pPr/>
              <a:t>8</a:t>
            </a:fld>
            <a:endParaRPr lang="en-US"/>
          </a:p>
        </p:txBody>
      </p:sp>
      <p:sp>
        <p:nvSpPr>
          <p:cNvPr id="105475" name="Rectangle 2"/>
          <p:cNvSpPr>
            <a:spLocks noGrp="1" noChangeArrowheads="1"/>
          </p:cNvSpPr>
          <p:nvPr>
            <p:ph type="title"/>
          </p:nvPr>
        </p:nvSpPr>
        <p:spPr/>
        <p:txBody>
          <a:bodyPr/>
          <a:lstStyle/>
          <a:p>
            <a:pPr eaLnBrk="1" hangingPunct="1"/>
            <a:r>
              <a:rPr lang="en-US" smtClean="0"/>
              <a:t>Group Life Insurance </a:t>
            </a:r>
          </a:p>
        </p:txBody>
      </p:sp>
      <p:sp>
        <p:nvSpPr>
          <p:cNvPr id="105476" name="Rectangle 3"/>
          <p:cNvSpPr>
            <a:spLocks noGrp="1" noChangeArrowheads="1"/>
          </p:cNvSpPr>
          <p:nvPr>
            <p:ph type="body" idx="1"/>
          </p:nvPr>
        </p:nvSpPr>
        <p:spPr/>
        <p:txBody>
          <a:bodyPr/>
          <a:lstStyle/>
          <a:p>
            <a:pPr eaLnBrk="1" hangingPunct="1"/>
            <a:r>
              <a:rPr lang="en-US" smtClean="0"/>
              <a:t>Most medium- and large-sized firms in the United States provide group life insurance benefits for some or all of their employees </a:t>
            </a:r>
          </a:p>
          <a:p>
            <a:pPr eaLnBrk="1" hangingPunct="1"/>
            <a:r>
              <a:rPr lang="en-US" smtClean="0"/>
              <a:t>By 2002 group life insurance accounted for over 40 percent of all life insurance in force in the United States </a:t>
            </a:r>
          </a:p>
          <a:p>
            <a:pPr lvl="1" eaLnBrk="1" hangingPunct="1"/>
            <a:r>
              <a:rPr lang="en-US" smtClean="0"/>
              <a:t>With most of that group life coverage attributable to employee groups </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1EABFED-EFAB-4653-AFEB-561BF73EB794}" type="slidenum">
              <a:rPr lang="en-US"/>
              <a:pPr/>
              <a:t>9</a:t>
            </a:fld>
            <a:endParaRPr lang="en-US"/>
          </a:p>
        </p:txBody>
      </p:sp>
      <p:sp>
        <p:nvSpPr>
          <p:cNvPr id="106499" name="Rectangle 2"/>
          <p:cNvSpPr>
            <a:spLocks noGrp="1" noChangeArrowheads="1"/>
          </p:cNvSpPr>
          <p:nvPr>
            <p:ph type="title"/>
          </p:nvPr>
        </p:nvSpPr>
        <p:spPr/>
        <p:txBody>
          <a:bodyPr/>
          <a:lstStyle/>
          <a:p>
            <a:pPr eaLnBrk="1" hangingPunct="1"/>
            <a:r>
              <a:rPr lang="en-US" smtClean="0"/>
              <a:t>Eligibility for Benefits</a:t>
            </a:r>
          </a:p>
        </p:txBody>
      </p:sp>
      <p:sp>
        <p:nvSpPr>
          <p:cNvPr id="106500" name="Rectangle 3"/>
          <p:cNvSpPr>
            <a:spLocks noGrp="1" noChangeArrowheads="1"/>
          </p:cNvSpPr>
          <p:nvPr>
            <p:ph type="body" idx="1"/>
          </p:nvPr>
        </p:nvSpPr>
        <p:spPr/>
        <p:txBody>
          <a:bodyPr/>
          <a:lstStyle/>
          <a:p>
            <a:pPr eaLnBrk="1" hangingPunct="1">
              <a:lnSpc>
                <a:spcPct val="80000"/>
              </a:lnSpc>
            </a:pPr>
            <a:r>
              <a:rPr lang="en-US" smtClean="0"/>
              <a:t>The first step is to determine whether the person is eligible to participate in the employer’s plan </a:t>
            </a:r>
          </a:p>
          <a:p>
            <a:pPr eaLnBrk="1" hangingPunct="1">
              <a:lnSpc>
                <a:spcPct val="80000"/>
              </a:lnSpc>
            </a:pPr>
            <a:r>
              <a:rPr lang="en-US" smtClean="0"/>
              <a:t>Eligibility requirements often specify that a person be employed on a full-time basis </a:t>
            </a:r>
          </a:p>
          <a:p>
            <a:pPr lvl="1" eaLnBrk="1" hangingPunct="1">
              <a:lnSpc>
                <a:spcPct val="80000"/>
              </a:lnSpc>
            </a:pPr>
            <a:r>
              <a:rPr lang="en-US" smtClean="0"/>
              <a:t>Although some employers provide death benefits for permanent part-time workers and many employers continue death protection after an employee retires </a:t>
            </a:r>
          </a:p>
          <a:p>
            <a:pPr eaLnBrk="1" hangingPunct="1">
              <a:lnSpc>
                <a:spcPct val="80000"/>
              </a:lnSpc>
            </a:pPr>
            <a:r>
              <a:rPr lang="en-US" smtClean="0"/>
              <a:t>Eligibility may be restricted to those working in particular job classifications </a:t>
            </a:r>
          </a:p>
          <a:p>
            <a:pPr lvl="1" eaLnBrk="1" hangingPunct="1">
              <a:lnSpc>
                <a:spcPct val="80000"/>
              </a:lnSpc>
            </a:pPr>
            <a:r>
              <a:rPr lang="en-US" smtClean="0"/>
              <a:t>Some employers limit eligibility to those persons who have worked for the firm for some minimum period of time </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2559</TotalTime>
  <Words>3927</Words>
  <Application>Microsoft Office PowerPoint</Application>
  <PresentationFormat>On-screen Show (4:3)</PresentationFormat>
  <Paragraphs>364</Paragraphs>
  <Slides>48</Slides>
  <Notes>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M00_REJDA_6117643_11_RMI_C00</vt:lpstr>
      <vt:lpstr>Slide 1</vt:lpstr>
      <vt:lpstr>Objectives</vt:lpstr>
      <vt:lpstr>Underwriting Unit is a Group </vt:lpstr>
      <vt:lpstr>Underwriting Unit is a Group</vt:lpstr>
      <vt:lpstr>Underwriting Unit is a Group</vt:lpstr>
      <vt:lpstr>Lower Expenses </vt:lpstr>
      <vt:lpstr>Experience Rating </vt:lpstr>
      <vt:lpstr>Group Life Insurance </vt:lpstr>
      <vt:lpstr>Eligibility for Benefits</vt:lpstr>
      <vt:lpstr>Eligibility for Benefits</vt:lpstr>
      <vt:lpstr>Eligibility for Benefits</vt:lpstr>
      <vt:lpstr>Contributory versus Noncontributory Plans </vt:lpstr>
      <vt:lpstr>Structure and Level of Death Benefit </vt:lpstr>
      <vt:lpstr>Type of Insurance </vt:lpstr>
      <vt:lpstr>Type of Insurance</vt:lpstr>
      <vt:lpstr>Type of Insurance</vt:lpstr>
      <vt:lpstr>Contractual Provisions </vt:lpstr>
      <vt:lpstr>Contractual Provisions</vt:lpstr>
      <vt:lpstr>Eligibility </vt:lpstr>
      <vt:lpstr>Eligibility</vt:lpstr>
      <vt:lpstr>Eligibility</vt:lpstr>
      <vt:lpstr>Eligibility</vt:lpstr>
      <vt:lpstr>Contributory Versus Noncontributory Plans </vt:lpstr>
      <vt:lpstr>Contributory Versus Noncontributory Plans</vt:lpstr>
      <vt:lpstr>Table 19-1:  Deductibility of Medical Expenses </vt:lpstr>
      <vt:lpstr>Contributory Versus Noncontributory Plans</vt:lpstr>
      <vt:lpstr>Providers of Coverage </vt:lpstr>
      <vt:lpstr>Choice of Physician </vt:lpstr>
      <vt:lpstr>Coverage and Exclusions </vt:lpstr>
      <vt:lpstr>Coverage and Exclusions</vt:lpstr>
      <vt:lpstr>Cost to the Employee </vt:lpstr>
      <vt:lpstr>Cost Containment </vt:lpstr>
      <vt:lpstr>Cost Containment</vt:lpstr>
      <vt:lpstr>Coordination of Benefits </vt:lpstr>
      <vt:lpstr>Coordination of Benefits</vt:lpstr>
      <vt:lpstr>Pre-Existing Conditions</vt:lpstr>
      <vt:lpstr>Termination Rights </vt:lpstr>
      <vt:lpstr>Termination Rights</vt:lpstr>
      <vt:lpstr>Termination Rights</vt:lpstr>
      <vt:lpstr>Disability Income Benefits </vt:lpstr>
      <vt:lpstr>Social Security Disability Income Benefits </vt:lpstr>
      <vt:lpstr>Sick Leave Plans </vt:lpstr>
      <vt:lpstr>Disability Income Plans </vt:lpstr>
      <vt:lpstr>Definition of Disability </vt:lpstr>
      <vt:lpstr>Elimination Periods </vt:lpstr>
      <vt:lpstr>Benefit Levels </vt:lpstr>
      <vt:lpstr>Contributory Versus Noncontributory Plans </vt:lpstr>
      <vt:lpstr>Slide 48</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subject>Employee Benefits: Group Life and Health Insurance</dc:subject>
  <dc:creator>George E. Rejda</dc:creator>
  <cp:keywords/>
  <dc:description/>
  <cp:lastModifiedBy>Administrator</cp:lastModifiedBy>
  <cp:revision>116</cp:revision>
  <dcterms:created xsi:type="dcterms:W3CDTF">2004-08-04T08:00:35Z</dcterms:created>
  <dcterms:modified xsi:type="dcterms:W3CDTF">2014-06-22T07:04:16Z</dcterms:modified>
  <cp:category/>
</cp:coreProperties>
</file>