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0" r:id="rId1"/>
  </p:sldMasterIdLst>
  <p:notesMasterIdLst>
    <p:notesMasterId r:id="rId40"/>
  </p:notesMasterIdLst>
  <p:sldIdLst>
    <p:sldId id="519" r:id="rId2"/>
    <p:sldId id="418" r:id="rId3"/>
    <p:sldId id="419" r:id="rId4"/>
    <p:sldId id="414" r:id="rId5"/>
    <p:sldId id="420" r:id="rId6"/>
    <p:sldId id="421" r:id="rId7"/>
    <p:sldId id="422" r:id="rId8"/>
    <p:sldId id="423" r:id="rId9"/>
    <p:sldId id="425" r:id="rId10"/>
    <p:sldId id="426" r:id="rId11"/>
    <p:sldId id="443" r:id="rId12"/>
    <p:sldId id="428" r:id="rId13"/>
    <p:sldId id="444" r:id="rId14"/>
    <p:sldId id="445" r:id="rId15"/>
    <p:sldId id="446" r:id="rId16"/>
    <p:sldId id="433" r:id="rId17"/>
    <p:sldId id="447" r:id="rId18"/>
    <p:sldId id="448" r:id="rId19"/>
    <p:sldId id="430" r:id="rId20"/>
    <p:sldId id="431" r:id="rId21"/>
    <p:sldId id="436" r:id="rId22"/>
    <p:sldId id="432" r:id="rId23"/>
    <p:sldId id="437" r:id="rId24"/>
    <p:sldId id="438" r:id="rId25"/>
    <p:sldId id="439" r:id="rId26"/>
    <p:sldId id="440" r:id="rId27"/>
    <p:sldId id="454" r:id="rId28"/>
    <p:sldId id="455" r:id="rId29"/>
    <p:sldId id="456" r:id="rId30"/>
    <p:sldId id="457" r:id="rId31"/>
    <p:sldId id="458" r:id="rId32"/>
    <p:sldId id="459" r:id="rId33"/>
    <p:sldId id="460" r:id="rId34"/>
    <p:sldId id="461" r:id="rId35"/>
    <p:sldId id="462" r:id="rId36"/>
    <p:sldId id="463" r:id="rId37"/>
    <p:sldId id="464" r:id="rId38"/>
    <p:sldId id="520"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90929"/>
  </p:normalViewPr>
  <p:slideViewPr>
    <p:cSldViewPr>
      <p:cViewPr varScale="1">
        <p:scale>
          <a:sx n="63" d="100"/>
          <a:sy n="63" d="100"/>
        </p:scale>
        <p:origin x="-162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0E34FAC-B19C-4E6E-B2FF-A245B3B08102}" type="slidenum">
              <a:rPr lang="en-US"/>
              <a:pPr>
                <a:defRPr/>
              </a:pPr>
              <a:t>‹#›</a:t>
            </a:fld>
            <a:endParaRPr lang="en-US"/>
          </a:p>
        </p:txBody>
      </p:sp>
    </p:spTree>
    <p:extLst>
      <p:ext uri="{BB962C8B-B14F-4D97-AF65-F5344CB8AC3E}">
        <p14:creationId xmlns:p14="http://schemas.microsoft.com/office/powerpoint/2010/main" xmlns="" val="2030704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2DEFE56-ECFD-4561-B0CB-D33719CBE467}"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84211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85FEA63-13F9-4FCE-85B9-27C29FF89996}" type="slidenum">
              <a:rPr lang="en-US" sz="1200"/>
              <a:pPr/>
              <a:t>10</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220753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latin typeface="Times"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3823F4-7263-4823-B806-021120BBB603}" type="slidenum">
              <a:rPr lang="en-US" sz="1200"/>
              <a:pPr/>
              <a:t>11</a:t>
            </a:fld>
            <a:endParaRPr lang="en-US" sz="1200"/>
          </a:p>
        </p:txBody>
      </p:sp>
    </p:spTree>
    <p:extLst>
      <p:ext uri="{BB962C8B-B14F-4D97-AF65-F5344CB8AC3E}">
        <p14:creationId xmlns:p14="http://schemas.microsoft.com/office/powerpoint/2010/main" xmlns="" val="3938639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475E0B8-8134-4223-ADB4-ACD5DBC5E031}" type="slidenum">
              <a:rPr lang="en-US" sz="1200"/>
              <a:pPr/>
              <a:t>12</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731200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9B8066-0962-4FDD-8F0E-DB0803B6ABA8}" type="slidenum">
              <a:rPr lang="en-US" sz="1200"/>
              <a:pPr/>
              <a:t>13</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332036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latin typeface="Times" panose="02020603050405020304" pitchFamily="18"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26A169-5EA8-4C13-93D3-BA90319AF56B}" type="slidenum">
              <a:rPr lang="en-US" sz="1200"/>
              <a:pPr/>
              <a:t>14</a:t>
            </a:fld>
            <a:endParaRPr lang="en-US" sz="1200"/>
          </a:p>
        </p:txBody>
      </p:sp>
    </p:spTree>
    <p:extLst>
      <p:ext uri="{BB962C8B-B14F-4D97-AF65-F5344CB8AC3E}">
        <p14:creationId xmlns:p14="http://schemas.microsoft.com/office/powerpoint/2010/main" xmlns="" val="3879978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C10F646-9F6C-497C-BBEF-3B7A45655FD7}" type="slidenum">
              <a:rPr lang="en-US" sz="1200"/>
              <a:pPr/>
              <a:t>15</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180412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EDB5156-F0B9-4178-A027-B362BFEC7D80}" type="slidenum">
              <a:rPr lang="en-US" sz="1200"/>
              <a:pPr/>
              <a:t>16</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240891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latin typeface="Times" panose="02020603050405020304" pitchFamily="18"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409E43-16E9-408E-8E5A-597EB7C0184E}" type="slidenum">
              <a:rPr lang="en-US" sz="1200"/>
              <a:pPr/>
              <a:t>17</a:t>
            </a:fld>
            <a:endParaRPr lang="en-US" sz="1200"/>
          </a:p>
        </p:txBody>
      </p:sp>
    </p:spTree>
    <p:extLst>
      <p:ext uri="{BB962C8B-B14F-4D97-AF65-F5344CB8AC3E}">
        <p14:creationId xmlns:p14="http://schemas.microsoft.com/office/powerpoint/2010/main" xmlns="" val="301027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latin typeface="Times"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A04E60D-1653-484F-8529-0305332A4E85}" type="slidenum">
              <a:rPr lang="en-US" sz="1200"/>
              <a:pPr/>
              <a:t>18</a:t>
            </a:fld>
            <a:endParaRPr lang="en-US" sz="1200"/>
          </a:p>
        </p:txBody>
      </p:sp>
    </p:spTree>
    <p:extLst>
      <p:ext uri="{BB962C8B-B14F-4D97-AF65-F5344CB8AC3E}">
        <p14:creationId xmlns:p14="http://schemas.microsoft.com/office/powerpoint/2010/main" xmlns="" val="360897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C2175D0-18E2-4690-87AA-9811D87EDFA7}" type="slidenum">
              <a:rPr lang="en-US" sz="1200"/>
              <a:pPr/>
              <a:t>19</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07296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F7AC7D8-1F6E-4971-A9AF-4A9D575DFCC3}" type="slidenum">
              <a:rPr lang="en-US" sz="1200"/>
              <a:pPr/>
              <a:t>2</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405883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C0D73D5-1183-4432-92CD-983D88A8F105}" type="slidenum">
              <a:rPr lang="en-US" sz="1200"/>
              <a:pPr/>
              <a:t>20</a:t>
            </a:fld>
            <a:endParaRPr 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623329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41480DB-7FB2-4040-AC5C-2BFE01C2A54C}" type="slidenum">
              <a:rPr lang="en-US" sz="1200"/>
              <a:pPr/>
              <a:t>21</a:t>
            </a:fld>
            <a:endParaRPr 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420428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5A49BDF-2320-4700-A7B3-DF29856304C3}" type="slidenum">
              <a:rPr lang="en-US" sz="1200"/>
              <a:pPr/>
              <a:t>22</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216361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5EFD462-C846-47DA-993C-70CE0035EAC5}" type="slidenum">
              <a:rPr lang="en-US" sz="1200"/>
              <a:pPr/>
              <a:t>23</a:t>
            </a:fld>
            <a:endParaRPr 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019226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FE49D96-DF28-4ED3-B063-1D3958101B98}" type="slidenum">
              <a:rPr lang="en-US" sz="1200"/>
              <a:pPr/>
              <a:t>24</a:t>
            </a:fld>
            <a:endParaRPr 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819646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C78D8A8-0472-45A5-B886-9043368B6319}" type="slidenum">
              <a:rPr lang="en-US" sz="1200"/>
              <a:pPr/>
              <a:t>25</a:t>
            </a:fld>
            <a:endParaRPr 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847240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D73BD4A-3B68-4099-9F63-75F924BDA950}" type="slidenum">
              <a:rPr lang="en-US" sz="1200"/>
              <a:pPr/>
              <a:t>26</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830337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FCE2C6-B811-473A-B585-A873EDFB1225}" type="slidenum">
              <a:rPr lang="en-US" sz="1200"/>
              <a:pPr/>
              <a:t>38</a:t>
            </a:fld>
            <a:endParaRPr lang="en-US" sz="120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631728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2358C59-4948-42C2-A13A-8EDE2D605726}" type="slidenum">
              <a:rPr lang="en-US" sz="1200"/>
              <a:pPr/>
              <a:t>3</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77957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9D27482-674A-4D79-B2AA-63D927D81E27}" type="slidenum">
              <a:rPr lang="en-US" sz="1200"/>
              <a:pPr/>
              <a:t>4</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345738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0ACB216-4F73-4B73-B776-22BCA8EE9C11}" type="slidenum">
              <a:rPr lang="en-US" sz="1200"/>
              <a:pPr/>
              <a:t>5</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45650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03F2718-6C06-465D-AB6B-77E142E33693}" type="slidenum">
              <a:rPr lang="en-US" sz="1200"/>
              <a:pPr/>
              <a:t>6</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059529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80A3D49-0077-4A89-902B-BBCB5EDC8AF0}" type="slidenum">
              <a:rPr lang="en-US" sz="1200"/>
              <a:pPr/>
              <a:t>7</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50593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46BDFE9-5779-4AF0-9CA1-5CC7C17F8292}" type="slidenum">
              <a:rPr lang="en-US" sz="1200"/>
              <a:pPr/>
              <a:t>8</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18085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99A648A-1582-471B-AAFD-5017911E93AE}" type="slidenum">
              <a:rPr lang="en-US" sz="1200"/>
              <a:pPr/>
              <a:t>9</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7354549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9377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0631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4444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3632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22610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403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1119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19681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3896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46723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19235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17-</a:t>
            </a:r>
            <a:fld id="{FB6100CD-46DC-45E3-8C1C-81B4BD5CCDE2}"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4.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smtClean="0"/>
              <a:t>Employee Benefits: Retirement Plans</a:t>
            </a:r>
          </a:p>
        </p:txBody>
      </p:sp>
      <p:sp>
        <p:nvSpPr>
          <p:cNvPr id="14339"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a:latin typeface="Times" panose="02020603050405020304" pitchFamily="18" charset="0"/>
              </a:rPr>
              <a:t>Lecture No. 29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32771" name="Rectangle 3"/>
          <p:cNvSpPr>
            <a:spLocks noGrp="1" noChangeArrowheads="1"/>
          </p:cNvSpPr>
          <p:nvPr>
            <p:ph type="body" idx="4294967295"/>
          </p:nvPr>
        </p:nvSpPr>
        <p:spPr/>
        <p:txBody>
          <a:bodyPr rIns="91440"/>
          <a:lstStyle/>
          <a:p>
            <a:pPr eaLnBrk="1" hangingPunct="1">
              <a:lnSpc>
                <a:spcPct val="80000"/>
              </a:lnSpc>
            </a:pPr>
            <a:r>
              <a:rPr lang="en-US" sz="2000" smtClean="0"/>
              <a:t>Many qualified private pension plans are integrated with Social Security</a:t>
            </a:r>
          </a:p>
          <a:p>
            <a:pPr lvl="1" eaLnBrk="1" hangingPunct="1">
              <a:lnSpc>
                <a:spcPct val="80000"/>
              </a:lnSpc>
            </a:pPr>
            <a:r>
              <a:rPr lang="en-US" sz="1800" smtClean="0"/>
              <a:t>Integration provides a method for increasing pension benefits for highly compensated employees without increasing the cost of providing benefits to lower-paid employees</a:t>
            </a:r>
          </a:p>
          <a:p>
            <a:pPr lvl="1" eaLnBrk="1" hangingPunct="1">
              <a:lnSpc>
                <a:spcPct val="80000"/>
              </a:lnSpc>
            </a:pPr>
            <a:r>
              <a:rPr lang="en-US" sz="1800" smtClean="0"/>
              <a:t>Employers must follow complex integration rules, such as the </a:t>
            </a:r>
            <a:r>
              <a:rPr lang="en-US" sz="1800" u="sng" smtClean="0"/>
              <a:t>excess method</a:t>
            </a:r>
            <a:r>
              <a:rPr lang="en-US" sz="1800" smtClean="0"/>
              <a:t>.</a:t>
            </a:r>
          </a:p>
          <a:p>
            <a:pPr eaLnBrk="1" hangingPunct="1">
              <a:lnSpc>
                <a:spcPct val="80000"/>
              </a:lnSpc>
            </a:pPr>
            <a:r>
              <a:rPr lang="en-US" sz="2000" smtClean="0"/>
              <a:t>A top-heavy plan is a retirement plan in which more than 60% of the plan assets are in accounts attributed to key employees</a:t>
            </a:r>
          </a:p>
          <a:p>
            <a:pPr lvl="1" eaLnBrk="1" hangingPunct="1">
              <a:lnSpc>
                <a:spcPct val="80000"/>
              </a:lnSpc>
            </a:pPr>
            <a:r>
              <a:rPr lang="en-US" sz="1800" smtClean="0"/>
              <a:t>To retain its qualified status, a rapid vesting schedule must be used for nonkey employees</a:t>
            </a:r>
          </a:p>
          <a:p>
            <a:pPr lvl="1" eaLnBrk="1" hangingPunct="1">
              <a:lnSpc>
                <a:spcPct val="80000"/>
              </a:lnSpc>
            </a:pPr>
            <a:r>
              <a:rPr lang="en-US" sz="1800" smtClean="0"/>
              <a:t>Certain minimum benefits or contributions must be provided for nonkey employees</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nchor="ctr"/>
          <a:lstStyle/>
          <a:p>
            <a:pPr eaLnBrk="1" hangingPunct="1"/>
            <a:r>
              <a:rPr lang="en-US" sz="2800" smtClean="0"/>
              <a:t>Types of Qualified Retirement Plans</a:t>
            </a:r>
            <a:endParaRPr lang="en-US" smtClean="0"/>
          </a:p>
        </p:txBody>
      </p:sp>
      <p:sp>
        <p:nvSpPr>
          <p:cNvPr id="34819" name="Content Placeholder 2"/>
          <p:cNvSpPr>
            <a:spLocks noGrp="1"/>
          </p:cNvSpPr>
          <p:nvPr>
            <p:ph idx="4294967295"/>
          </p:nvPr>
        </p:nvSpPr>
        <p:spPr>
          <a:xfrm>
            <a:off x="304800" y="1844675"/>
            <a:ext cx="8294688" cy="4327525"/>
          </a:xfrm>
        </p:spPr>
        <p:txBody>
          <a:bodyPr rIns="91440"/>
          <a:lstStyle/>
          <a:p>
            <a:pPr eaLnBrk="1" hangingPunct="1"/>
            <a:r>
              <a:rPr lang="en-US" sz="2400" smtClean="0"/>
              <a:t>A wide variety of qualified plans are available today to meet the specific needs of employers </a:t>
            </a:r>
          </a:p>
          <a:p>
            <a:pPr eaLnBrk="1" hangingPunct="1"/>
            <a:r>
              <a:rPr lang="en-US" sz="2400" smtClean="0"/>
              <a:t>The two basic types of plans are</a:t>
            </a:r>
          </a:p>
          <a:p>
            <a:pPr lvl="1" eaLnBrk="1" hangingPunct="1"/>
            <a:r>
              <a:rPr lang="en-US" sz="2000" smtClean="0"/>
              <a:t>Defined benefit plans</a:t>
            </a:r>
          </a:p>
          <a:p>
            <a:pPr lvl="1" eaLnBrk="1" hangingPunct="1"/>
            <a:r>
              <a:rPr lang="en-US" sz="2000" smtClean="0"/>
              <a:t>Defined contribution plans</a:t>
            </a:r>
          </a:p>
          <a:p>
            <a:pPr eaLnBrk="1" hangingPunct="1"/>
            <a:r>
              <a:rPr lang="en-US" sz="2400" smtClean="0"/>
              <a:t>Different rules apply to each type of plan</a:t>
            </a:r>
          </a:p>
          <a:p>
            <a:pPr lvl="2" eaLnBrk="1" hangingPunct="1">
              <a:buFontTx/>
              <a:buNone/>
            </a:pPr>
            <a:endParaRPr lang="en-US" sz="1800" smtClean="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chor="ctr"/>
          <a:lstStyle/>
          <a:p>
            <a:pPr eaLnBrk="1" hangingPunct="1"/>
            <a:r>
              <a:rPr lang="en-US" sz="2800" smtClean="0"/>
              <a:t>Defined Benefit Plans</a:t>
            </a:r>
          </a:p>
        </p:txBody>
      </p:sp>
      <p:sp>
        <p:nvSpPr>
          <p:cNvPr id="36867" name="Rectangle 3"/>
          <p:cNvSpPr>
            <a:spLocks noGrp="1" noChangeArrowheads="1"/>
          </p:cNvSpPr>
          <p:nvPr>
            <p:ph type="body" idx="4294967295"/>
          </p:nvPr>
        </p:nvSpPr>
        <p:spPr>
          <a:xfrm>
            <a:off x="304800" y="1600200"/>
            <a:ext cx="8212138" cy="4491038"/>
          </a:xfrm>
        </p:spPr>
        <p:txBody>
          <a:bodyPr rIns="91440"/>
          <a:lstStyle/>
          <a:p>
            <a:pPr eaLnBrk="1" hangingPunct="1"/>
            <a:r>
              <a:rPr lang="en-US" sz="2000" smtClean="0"/>
              <a:t>Recall: in a defined benefit plan, the retirement benefit is known in advance, but the contributions vary depending on the amount needed to fund the desired benefit</a:t>
            </a:r>
          </a:p>
          <a:p>
            <a:pPr lvl="1" eaLnBrk="1" hangingPunct="1"/>
            <a:r>
              <a:rPr lang="en-US" sz="1800" smtClean="0"/>
              <a:t>Plans typically pay benefits based on a unit-benefit formula</a:t>
            </a:r>
          </a:p>
          <a:p>
            <a:pPr lvl="1" eaLnBrk="1" hangingPunct="1"/>
            <a:r>
              <a:rPr lang="en-US" sz="1800" smtClean="0"/>
              <a:t>A firm may give an employee </a:t>
            </a:r>
            <a:r>
              <a:rPr lang="en-US" sz="1800" u="sng" smtClean="0"/>
              <a:t>past-service credits</a:t>
            </a:r>
            <a:r>
              <a:rPr lang="en-US" sz="1800" smtClean="0"/>
              <a:t> for prior service</a:t>
            </a:r>
            <a:endParaRPr lang="en-US" sz="1400" smtClean="0"/>
          </a:p>
          <a:p>
            <a:pPr lvl="1" eaLnBrk="1" hangingPunct="1"/>
            <a:r>
              <a:rPr lang="en-US" sz="1800" smtClean="0"/>
              <a:t>A worker’s retirement benefit is guaranteed</a:t>
            </a:r>
          </a:p>
          <a:p>
            <a:pPr lvl="1" eaLnBrk="1" hangingPunct="1"/>
            <a:r>
              <a:rPr lang="en-US" sz="1800" smtClean="0"/>
              <a:t>The investment risk falls on the employer</a:t>
            </a:r>
          </a:p>
          <a:p>
            <a:pPr lvl="1" eaLnBrk="1" hangingPunct="1"/>
            <a:r>
              <a:rPr lang="en-US" sz="1800" smtClean="0"/>
              <a:t>These types of plans have declined in relative importance because they are more complex and expensive to administer than defined contribution plans</a:t>
            </a:r>
          </a:p>
          <a:p>
            <a:pPr lvl="1" eaLnBrk="1" hangingPunct="1">
              <a:buFontTx/>
              <a:buNone/>
            </a:pPr>
            <a:endParaRPr lang="en-US" sz="1800" smtClean="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nchor="ctr"/>
          <a:lstStyle/>
          <a:p>
            <a:pPr eaLnBrk="1" hangingPunct="1"/>
            <a:r>
              <a:rPr lang="en-US" sz="2800" smtClean="0"/>
              <a:t>Defined Benefit Plans</a:t>
            </a:r>
          </a:p>
        </p:txBody>
      </p:sp>
      <p:sp>
        <p:nvSpPr>
          <p:cNvPr id="38915" name="Rectangle 3"/>
          <p:cNvSpPr>
            <a:spLocks noGrp="1" noChangeArrowheads="1"/>
          </p:cNvSpPr>
          <p:nvPr>
            <p:ph type="body" idx="4294967295"/>
          </p:nvPr>
        </p:nvSpPr>
        <p:spPr/>
        <p:txBody>
          <a:bodyPr rIns="91440"/>
          <a:lstStyle/>
          <a:p>
            <a:pPr eaLnBrk="1" hangingPunct="1"/>
            <a:r>
              <a:rPr lang="en-US" sz="2000" smtClean="0"/>
              <a:t>Contributions to defined benefit plans are limited:</a:t>
            </a:r>
          </a:p>
          <a:p>
            <a:pPr lvl="1" eaLnBrk="1" hangingPunct="1"/>
            <a:r>
              <a:rPr lang="en-US" sz="1800" smtClean="0"/>
              <a:t>For 2009:</a:t>
            </a:r>
          </a:p>
          <a:p>
            <a:pPr lvl="2" eaLnBrk="1" hangingPunct="1"/>
            <a:r>
              <a:rPr lang="en-US" sz="1600" smtClean="0"/>
              <a:t>The maximum annual benefit is limited to 100% of the worker’s average compensation for the three highest consecutive years or $195,000, whichever is lower</a:t>
            </a:r>
          </a:p>
          <a:p>
            <a:pPr lvl="2" eaLnBrk="1" hangingPunct="1"/>
            <a:r>
              <a:rPr lang="en-US" sz="1600" smtClean="0"/>
              <a:t>The maximum annual compensation that can be counted in the contribution of benefits formula for all plans is $245,000</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nchor="ctr"/>
          <a:lstStyle/>
          <a:p>
            <a:pPr eaLnBrk="1" hangingPunct="1"/>
            <a:r>
              <a:rPr lang="en-US" sz="2800" smtClean="0"/>
              <a:t>Defined Benefit Plans</a:t>
            </a:r>
          </a:p>
        </p:txBody>
      </p:sp>
      <p:sp>
        <p:nvSpPr>
          <p:cNvPr id="40963" name="Content Placeholder 2"/>
          <p:cNvSpPr>
            <a:spLocks noGrp="1"/>
          </p:cNvSpPr>
          <p:nvPr>
            <p:ph idx="4294967295"/>
          </p:nvPr>
        </p:nvSpPr>
        <p:spPr/>
        <p:txBody>
          <a:bodyPr rIns="91440"/>
          <a:lstStyle/>
          <a:p>
            <a:pPr lvl="1" eaLnBrk="1" hangingPunct="1"/>
            <a:r>
              <a:rPr lang="en-US" sz="2000" smtClean="0"/>
              <a:t>The Defined Benefit amount can be based on </a:t>
            </a:r>
            <a:r>
              <a:rPr lang="en-US" sz="2000" u="sng" smtClean="0"/>
              <a:t>career-average earnings</a:t>
            </a:r>
            <a:r>
              <a:rPr lang="en-US" sz="2000" smtClean="0"/>
              <a:t> or </a:t>
            </a:r>
            <a:r>
              <a:rPr lang="en-US" sz="2000" u="sng" smtClean="0"/>
              <a:t>final average pay</a:t>
            </a:r>
          </a:p>
          <a:p>
            <a:pPr lvl="1" eaLnBrk="1" hangingPunct="1"/>
            <a:r>
              <a:rPr lang="en-US" sz="2000" smtClean="0"/>
              <a:t>Formulas include:</a:t>
            </a:r>
            <a:r>
              <a:rPr lang="en-US" sz="2000" u="sng" smtClean="0"/>
              <a:t> </a:t>
            </a:r>
          </a:p>
          <a:p>
            <a:pPr lvl="2" eaLnBrk="1" hangingPunct="1"/>
            <a:r>
              <a:rPr lang="en-US" sz="1800" smtClean="0"/>
              <a:t>Unit-benefit formula considers both earnings and years of service</a:t>
            </a:r>
          </a:p>
          <a:p>
            <a:pPr lvl="2" eaLnBrk="1" hangingPunct="1"/>
            <a:r>
              <a:rPr lang="en-US" sz="1800" smtClean="0"/>
              <a:t>Flat percentage of annual earnings</a:t>
            </a:r>
          </a:p>
          <a:p>
            <a:pPr lvl="2" eaLnBrk="1" hangingPunct="1"/>
            <a:r>
              <a:rPr lang="en-US" sz="1800" smtClean="0"/>
              <a:t>Flat dollar amount for each year of service</a:t>
            </a:r>
          </a:p>
          <a:p>
            <a:pPr lvl="2" eaLnBrk="1" hangingPunct="1"/>
            <a:r>
              <a:rPr lang="en-US" sz="1800" smtClean="0"/>
              <a:t>Flat dollar amount for all employees</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nchor="ctr"/>
          <a:lstStyle/>
          <a:p>
            <a:pPr eaLnBrk="1" hangingPunct="1"/>
            <a:r>
              <a:rPr lang="en-US" sz="2800" smtClean="0"/>
              <a:t>Defined Benefit Plans</a:t>
            </a:r>
          </a:p>
        </p:txBody>
      </p:sp>
      <p:sp>
        <p:nvSpPr>
          <p:cNvPr id="43011" name="Rectangle 3"/>
          <p:cNvSpPr>
            <a:spLocks noGrp="1" noChangeArrowheads="1"/>
          </p:cNvSpPr>
          <p:nvPr>
            <p:ph type="body" idx="4294967295"/>
          </p:nvPr>
        </p:nvSpPr>
        <p:spPr/>
        <p:txBody>
          <a:bodyPr rIns="91440"/>
          <a:lstStyle/>
          <a:p>
            <a:pPr eaLnBrk="1" hangingPunct="1"/>
            <a:r>
              <a:rPr lang="en-US" sz="2000" smtClean="0"/>
              <a:t>The </a:t>
            </a:r>
            <a:r>
              <a:rPr lang="en-US" sz="2000" u="sng" smtClean="0"/>
              <a:t>Pension Benefit Guaranty Corporation</a:t>
            </a:r>
            <a:r>
              <a:rPr lang="en-US" sz="2000" smtClean="0"/>
              <a:t> (PBGC) is a federal corporation that guarantees the payment of vested benefits to certain limits if a private pension plan is terminated</a:t>
            </a:r>
          </a:p>
          <a:p>
            <a:pPr lvl="1" eaLnBrk="1" hangingPunct="1"/>
            <a:r>
              <a:rPr lang="en-US" sz="1800" smtClean="0"/>
              <a:t>For plans terminated in 2009, the maximum guaranteed pension at age 65 is $4500 per month</a:t>
            </a:r>
          </a:p>
          <a:p>
            <a:pPr eaLnBrk="1" hangingPunct="1"/>
            <a:r>
              <a:rPr lang="en-US" sz="2000" smtClean="0"/>
              <a:t>Many traditional defined benefits plans are substantially underfunded at the present time</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nchor="ctr"/>
          <a:lstStyle/>
          <a:p>
            <a:pPr eaLnBrk="1" hangingPunct="1"/>
            <a:r>
              <a:rPr lang="en-US" sz="2800" smtClean="0"/>
              <a:t>Defined Benefit Plans</a:t>
            </a:r>
          </a:p>
        </p:txBody>
      </p:sp>
      <p:sp>
        <p:nvSpPr>
          <p:cNvPr id="45059" name="Rectangle 3"/>
          <p:cNvSpPr>
            <a:spLocks noGrp="1" noChangeArrowheads="1"/>
          </p:cNvSpPr>
          <p:nvPr>
            <p:ph type="body" idx="4294967295"/>
          </p:nvPr>
        </p:nvSpPr>
        <p:spPr/>
        <p:txBody>
          <a:bodyPr rIns="91440"/>
          <a:lstStyle/>
          <a:p>
            <a:pPr lvl="1" eaLnBrk="1" hangingPunct="1"/>
            <a:r>
              <a:rPr lang="en-US" sz="2000" smtClean="0"/>
              <a:t>A </a:t>
            </a:r>
            <a:r>
              <a:rPr lang="en-US" sz="2000" u="sng" smtClean="0"/>
              <a:t>cash-balance plan</a:t>
            </a:r>
            <a:r>
              <a:rPr lang="en-US" sz="2000" smtClean="0"/>
              <a:t> is a defined-benefit plan in which the benefits are defined in terms of a hypothetical account balance</a:t>
            </a:r>
          </a:p>
          <a:p>
            <a:pPr lvl="2" eaLnBrk="1" hangingPunct="1"/>
            <a:r>
              <a:rPr lang="en-US" sz="1800" smtClean="0"/>
              <a:t>Actual retirement benefits will depend on the value of the participant’s account at retirement</a:t>
            </a:r>
          </a:p>
          <a:p>
            <a:pPr lvl="2" eaLnBrk="1" hangingPunct="1"/>
            <a:r>
              <a:rPr lang="en-US" sz="1800" smtClean="0"/>
              <a:t>Each year, a participant’s “hypothetical” account is credited with a pay credit, which is related to compensation, and an interest credit</a:t>
            </a:r>
          </a:p>
          <a:p>
            <a:pPr lvl="2" eaLnBrk="1" hangingPunct="1"/>
            <a:r>
              <a:rPr lang="en-US" sz="1800" smtClean="0"/>
              <a:t>The employer bears the investment risks and realizes any investment gains</a:t>
            </a:r>
          </a:p>
          <a:p>
            <a:pPr lvl="2" eaLnBrk="1" hangingPunct="1"/>
            <a:r>
              <a:rPr lang="en-US" sz="1800" smtClean="0"/>
              <a:t>Many employers have converted traditional defined-benefit plans into cash-balance plans to hold down pension costs</a:t>
            </a:r>
          </a:p>
          <a:p>
            <a:pPr lvl="3" eaLnBrk="1" hangingPunct="1">
              <a:buFontTx/>
              <a:buNone/>
            </a:pPr>
            <a:endParaRPr lang="en-US" sz="1600" smtClean="0"/>
          </a:p>
          <a:p>
            <a:pPr eaLnBrk="1" hangingPunct="1"/>
            <a:endParaRPr lang="en-US" sz="2400"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nchor="ctr"/>
          <a:lstStyle/>
          <a:p>
            <a:pPr eaLnBrk="1" hangingPunct="1"/>
            <a:r>
              <a:rPr lang="en-US" sz="2800" smtClean="0"/>
              <a:t>Defined Contribution Plans</a:t>
            </a:r>
          </a:p>
        </p:txBody>
      </p:sp>
      <p:sp>
        <p:nvSpPr>
          <p:cNvPr id="47107" name="Content Placeholder 2"/>
          <p:cNvSpPr>
            <a:spLocks noGrp="1"/>
          </p:cNvSpPr>
          <p:nvPr>
            <p:ph idx="4294967295"/>
          </p:nvPr>
        </p:nvSpPr>
        <p:spPr/>
        <p:txBody>
          <a:bodyPr rIns="91440"/>
          <a:lstStyle/>
          <a:p>
            <a:pPr eaLnBrk="1" hangingPunct="1"/>
            <a:r>
              <a:rPr lang="en-US" sz="2000" smtClean="0"/>
              <a:t>In a </a:t>
            </a:r>
            <a:r>
              <a:rPr lang="en-US" sz="2000" u="sng" smtClean="0"/>
              <a:t>defined contribution plan</a:t>
            </a:r>
            <a:r>
              <a:rPr lang="en-US" sz="2000" smtClean="0"/>
              <a:t>, the contribution rate is fixed by the actual retirement benefit is variable</a:t>
            </a:r>
          </a:p>
          <a:p>
            <a:pPr lvl="1" eaLnBrk="1" hangingPunct="1"/>
            <a:r>
              <a:rPr lang="en-US" sz="1800" smtClean="0"/>
              <a:t>For example, a </a:t>
            </a:r>
            <a:r>
              <a:rPr lang="en-US" sz="1800" u="sng" smtClean="0"/>
              <a:t>money purchase plan</a:t>
            </a:r>
            <a:r>
              <a:rPr lang="en-US" sz="1800" smtClean="0"/>
              <a:t> is an arrangement in which each participant has an individual account, and the employer’s contribution is a fixed percentage of the participant’s compensation</a:t>
            </a:r>
          </a:p>
          <a:p>
            <a:pPr eaLnBrk="1" hangingPunct="1"/>
            <a:r>
              <a:rPr lang="en-US" sz="2000" smtClean="0"/>
              <a:t>Contributions to defined contribution retirement plans are limited:</a:t>
            </a:r>
          </a:p>
          <a:p>
            <a:pPr lvl="1" eaLnBrk="1" hangingPunct="1"/>
            <a:r>
              <a:rPr lang="en-US" sz="1800" smtClean="0"/>
              <a:t>For 2009, t</a:t>
            </a:r>
            <a:r>
              <a:rPr lang="en-US" sz="1600" smtClean="0"/>
              <a:t>he maximum annual contribution to a defined-contribution plan is 100% of earnings or $49,000, whichever is lower</a:t>
            </a:r>
          </a:p>
          <a:p>
            <a:pPr lvl="2" eaLnBrk="1" hangingPunct="1"/>
            <a:r>
              <a:rPr lang="en-US" sz="1600" smtClean="0"/>
              <a:t>Workers age 50 or older can make an additional catch-up contribution of $5000 per year</a:t>
            </a:r>
          </a:p>
          <a:p>
            <a:pPr lvl="2" eaLnBrk="1" hangingPunct="1"/>
            <a:endParaRPr lang="en-US" sz="1600" smtClean="0"/>
          </a:p>
          <a:p>
            <a:pPr eaLnBrk="1" hangingPunct="1"/>
            <a:endParaRPr lang="en-US" smtClean="0"/>
          </a:p>
          <a:p>
            <a:pPr eaLnBrk="1" hangingPunct="1">
              <a:buFontTx/>
              <a:buNone/>
            </a:pPr>
            <a:endParaRPr lang="en-US" smtClean="0"/>
          </a:p>
          <a:p>
            <a:pPr eaLnBrk="1" hangingPunct="1">
              <a:buFontTx/>
              <a:buNone/>
            </a:pPr>
            <a:endParaRPr lang="en-US" smtClean="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p:txBody>
          <a:bodyPr anchor="ctr"/>
          <a:lstStyle/>
          <a:p>
            <a:pPr eaLnBrk="1" hangingPunct="1"/>
            <a:r>
              <a:rPr lang="en-US" sz="2800" smtClean="0"/>
              <a:t>Defined Contribution Plans</a:t>
            </a:r>
            <a:endParaRPr lang="en-US" smtClean="0"/>
          </a:p>
        </p:txBody>
      </p:sp>
      <p:sp>
        <p:nvSpPr>
          <p:cNvPr id="49155" name="Content Placeholder 2"/>
          <p:cNvSpPr>
            <a:spLocks noGrp="1"/>
          </p:cNvSpPr>
          <p:nvPr>
            <p:ph idx="4294967295"/>
          </p:nvPr>
        </p:nvSpPr>
        <p:spPr/>
        <p:txBody>
          <a:bodyPr rIns="91440"/>
          <a:lstStyle/>
          <a:p>
            <a:pPr eaLnBrk="1" hangingPunct="1"/>
            <a:r>
              <a:rPr lang="en-US" sz="2000" smtClean="0"/>
              <a:t>Most newly installed qualified retirement plans are defined contribution plans</a:t>
            </a:r>
          </a:p>
          <a:p>
            <a:pPr lvl="1" eaLnBrk="1" hangingPunct="1"/>
            <a:r>
              <a:rPr lang="en-US" sz="1800" smtClean="0"/>
              <a:t>Cost to employer is lower because they do not grant past-service credits</a:t>
            </a:r>
          </a:p>
          <a:p>
            <a:pPr eaLnBrk="1" hangingPunct="1"/>
            <a:r>
              <a:rPr lang="en-US" sz="2000" smtClean="0"/>
              <a:t>Disadvantages to the employee include:</a:t>
            </a:r>
          </a:p>
          <a:p>
            <a:pPr lvl="1" eaLnBrk="1" hangingPunct="1"/>
            <a:r>
              <a:rPr lang="en-US" sz="2000" smtClean="0"/>
              <a:t>Employees can only estimate their retirement benefits</a:t>
            </a:r>
          </a:p>
          <a:p>
            <a:pPr lvl="1" eaLnBrk="1" hangingPunct="1"/>
            <a:r>
              <a:rPr lang="en-US" sz="2000" smtClean="0"/>
              <a:t>Investment losses are borne by the employee</a:t>
            </a:r>
          </a:p>
          <a:p>
            <a:pPr lvl="1" eaLnBrk="1" hangingPunct="1"/>
            <a:r>
              <a:rPr lang="en-US" sz="2000" smtClean="0"/>
              <a:t>Some employees do not understand the factors to consider in choosing investments</a:t>
            </a:r>
          </a:p>
          <a:p>
            <a:pPr eaLnBrk="1" hangingPunct="1">
              <a:buFontTx/>
              <a:buNone/>
            </a:pPr>
            <a:endParaRPr lang="en-US" smtClean="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nchor="ctr"/>
          <a:lstStyle/>
          <a:p>
            <a:pPr eaLnBrk="1" hangingPunct="1"/>
            <a:r>
              <a:rPr lang="en-US" sz="2800" smtClean="0"/>
              <a:t>Profit-Sharing Plans</a:t>
            </a:r>
          </a:p>
        </p:txBody>
      </p:sp>
      <p:sp>
        <p:nvSpPr>
          <p:cNvPr id="63491" name="Rectangle 3"/>
          <p:cNvSpPr>
            <a:spLocks noGrp="1" noChangeArrowheads="1"/>
          </p:cNvSpPr>
          <p:nvPr>
            <p:ph type="body" idx="4294967295"/>
          </p:nvPr>
        </p:nvSpPr>
        <p:spPr/>
        <p:txBody>
          <a:bodyPr rIns="91440"/>
          <a:lstStyle/>
          <a:p>
            <a:pPr eaLnBrk="1" hangingPunct="1">
              <a:lnSpc>
                <a:spcPct val="90000"/>
              </a:lnSpc>
            </a:pPr>
            <a:r>
              <a:rPr lang="en-US" sz="2000" smtClean="0"/>
              <a:t>A </a:t>
            </a:r>
            <a:r>
              <a:rPr lang="en-US" sz="2000" u="sng" smtClean="0"/>
              <a:t>profit-sharing plan</a:t>
            </a:r>
            <a:r>
              <a:rPr lang="en-US" sz="2000" smtClean="0"/>
              <a:t> is a defined-contribution plan in which the employer’s contributions are typically based on the firm’s profits</a:t>
            </a:r>
          </a:p>
          <a:p>
            <a:pPr lvl="1" eaLnBrk="1" hangingPunct="1">
              <a:lnSpc>
                <a:spcPct val="90000"/>
              </a:lnSpc>
            </a:pPr>
            <a:r>
              <a:rPr lang="en-US" sz="1800" smtClean="0"/>
              <a:t>There is no requirement that the employer must actually earn a profit to contribute to the plan</a:t>
            </a:r>
          </a:p>
          <a:p>
            <a:pPr lvl="1" eaLnBrk="1" hangingPunct="1">
              <a:lnSpc>
                <a:spcPct val="90000"/>
              </a:lnSpc>
            </a:pPr>
            <a:r>
              <a:rPr lang="en-US" sz="1800" smtClean="0"/>
              <a:t>The plan encourages employees to work more efficiently</a:t>
            </a:r>
          </a:p>
          <a:p>
            <a:pPr lvl="1" eaLnBrk="1" hangingPunct="1">
              <a:lnSpc>
                <a:spcPct val="90000"/>
              </a:lnSpc>
            </a:pPr>
            <a:r>
              <a:rPr lang="en-US" sz="1800" smtClean="0"/>
              <a:t>Funds are distributed to the employees at retirement, death, disability, or termination of employment (only the vested portion), or after a fixed number of years</a:t>
            </a:r>
          </a:p>
          <a:p>
            <a:pPr lvl="1" eaLnBrk="1" hangingPunct="1">
              <a:lnSpc>
                <a:spcPct val="90000"/>
              </a:lnSpc>
            </a:pPr>
            <a:r>
              <a:rPr lang="en-US" sz="1800" smtClean="0"/>
              <a:t>For 2009, the maximum employer tax-deductible contribution is limited to 25% of the employee’s compensation or $49,000, whichever is less</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ctr"/>
          <a:lstStyle/>
          <a:p>
            <a:pPr eaLnBrk="1" hangingPunct="1"/>
            <a:r>
              <a:rPr lang="en-US" smtClean="0"/>
              <a:t>Objectives</a:t>
            </a:r>
          </a:p>
        </p:txBody>
      </p:sp>
      <p:sp>
        <p:nvSpPr>
          <p:cNvPr id="16387" name="Rectangle 3"/>
          <p:cNvSpPr>
            <a:spLocks noGrp="1" noChangeArrowheads="1"/>
          </p:cNvSpPr>
          <p:nvPr>
            <p:ph type="body" idx="4294967295"/>
          </p:nvPr>
        </p:nvSpPr>
        <p:spPr>
          <a:xfrm>
            <a:off x="228600" y="1752600"/>
            <a:ext cx="8686800" cy="4572000"/>
          </a:xfrm>
        </p:spPr>
        <p:txBody>
          <a:bodyPr rIns="91440"/>
          <a:lstStyle/>
          <a:p>
            <a:pPr eaLnBrk="1" hangingPunct="1"/>
            <a:r>
              <a:rPr lang="en-US" sz="2400" dirty="0" smtClean="0"/>
              <a:t>Fundamentals of Private Retirement Plans</a:t>
            </a:r>
          </a:p>
          <a:p>
            <a:pPr eaLnBrk="1" hangingPunct="1"/>
            <a:r>
              <a:rPr lang="en-US" sz="2400" dirty="0" smtClean="0"/>
              <a:t>Defined Benefit Plans</a:t>
            </a:r>
          </a:p>
          <a:p>
            <a:pPr eaLnBrk="1" hangingPunct="1"/>
            <a:r>
              <a:rPr lang="en-US" sz="2400" dirty="0" smtClean="0"/>
              <a:t>Defined Contribution Plans</a:t>
            </a:r>
          </a:p>
          <a:p>
            <a:pPr eaLnBrk="1" hangingPunct="1"/>
            <a:r>
              <a:rPr lang="en-US" sz="2400" dirty="0" smtClean="0"/>
              <a:t>Profit-sharing Plans</a:t>
            </a:r>
          </a:p>
          <a:p>
            <a:pPr eaLnBrk="1" hangingPunct="1"/>
            <a:r>
              <a:rPr lang="en-US" sz="2400" dirty="0" smtClean="0"/>
              <a:t>Retirement Plans for the Self-Employed</a:t>
            </a:r>
          </a:p>
          <a:p>
            <a:pPr eaLnBrk="1" hangingPunct="1"/>
            <a:r>
              <a:rPr lang="en-US" sz="2400" dirty="0" smtClean="0"/>
              <a:t>Simplified Employee Pension</a:t>
            </a:r>
          </a:p>
          <a:p>
            <a:pPr eaLnBrk="1" hangingPunct="1"/>
            <a:r>
              <a:rPr lang="en-US" sz="2400" dirty="0" smtClean="0"/>
              <a:t>Simple Retirement Plans</a:t>
            </a:r>
          </a:p>
          <a:p>
            <a:pPr eaLnBrk="1" hangingPunct="1"/>
            <a:r>
              <a:rPr lang="en-US" sz="2400" dirty="0" smtClean="0"/>
              <a:t>Funding Agency and Funding Instruments</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nchor="ctr"/>
          <a:lstStyle/>
          <a:p>
            <a:pPr eaLnBrk="1" hangingPunct="1"/>
            <a:r>
              <a:rPr lang="en-US" sz="2800" smtClean="0"/>
              <a:t>Retirement Plans for the Self-Employed</a:t>
            </a:r>
          </a:p>
        </p:txBody>
      </p:sp>
      <p:sp>
        <p:nvSpPr>
          <p:cNvPr id="65539" name="Rectangle 3"/>
          <p:cNvSpPr>
            <a:spLocks noGrp="1" noChangeArrowheads="1"/>
          </p:cNvSpPr>
          <p:nvPr>
            <p:ph type="body" idx="4294967295"/>
          </p:nvPr>
        </p:nvSpPr>
        <p:spPr>
          <a:xfrm>
            <a:off x="228600" y="1752600"/>
            <a:ext cx="8686800" cy="4648200"/>
          </a:xfrm>
        </p:spPr>
        <p:txBody>
          <a:bodyPr rIns="91440"/>
          <a:lstStyle/>
          <a:p>
            <a:pPr eaLnBrk="1" hangingPunct="1">
              <a:lnSpc>
                <a:spcPct val="80000"/>
              </a:lnSpc>
            </a:pPr>
            <a:r>
              <a:rPr lang="en-US" sz="2000" smtClean="0"/>
              <a:t>Retirement plans for the owners of unincorporated business firms are commonly called </a:t>
            </a:r>
            <a:r>
              <a:rPr lang="en-US" sz="2000" u="sng" smtClean="0"/>
              <a:t>Keogh plans</a:t>
            </a:r>
            <a:endParaRPr lang="en-US" sz="2000" smtClean="0"/>
          </a:p>
          <a:p>
            <a:pPr lvl="1" eaLnBrk="1" hangingPunct="1">
              <a:lnSpc>
                <a:spcPct val="80000"/>
              </a:lnSpc>
            </a:pPr>
            <a:r>
              <a:rPr lang="en-US" sz="1800" smtClean="0"/>
              <a:t>Contributions to the plan are income-tax deductible, up to certain limits</a:t>
            </a:r>
          </a:p>
          <a:p>
            <a:pPr lvl="1" eaLnBrk="1" hangingPunct="1">
              <a:lnSpc>
                <a:spcPct val="80000"/>
              </a:lnSpc>
            </a:pPr>
            <a:r>
              <a:rPr lang="en-US" sz="1800" smtClean="0"/>
              <a:t>Investment income accumulates on a tax-deferred basis</a:t>
            </a:r>
          </a:p>
          <a:p>
            <a:pPr lvl="1" eaLnBrk="1" hangingPunct="1">
              <a:lnSpc>
                <a:spcPct val="80000"/>
              </a:lnSpc>
            </a:pPr>
            <a:r>
              <a:rPr lang="en-US" sz="1800" smtClean="0"/>
              <a:t>Amounts deposited and investment earnings are not taxed until the funds are distributed</a:t>
            </a:r>
          </a:p>
          <a:p>
            <a:pPr lvl="1" eaLnBrk="1" hangingPunct="1">
              <a:lnSpc>
                <a:spcPct val="80000"/>
              </a:lnSpc>
            </a:pPr>
            <a:r>
              <a:rPr lang="en-US" sz="1800" smtClean="0"/>
              <a:t>The maximum annual contribution into a defined-contribution Keogh plan is limited to 20% of net earnings after subtracting ½ of the Social Security self-employment tax</a:t>
            </a:r>
          </a:p>
          <a:p>
            <a:pPr lvl="1" eaLnBrk="1" hangingPunct="1">
              <a:lnSpc>
                <a:spcPct val="80000"/>
              </a:lnSpc>
            </a:pPr>
            <a:r>
              <a:rPr lang="en-US" sz="1800" smtClean="0"/>
              <a:t>For 2009, if the plan is a defined-benefit plan, a self-employed individual can fund for a maximum annual benefit equal to 100% of average compensation for the three highest consecutive years of compensation, or $195,000, whichever is lower</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nchor="ctr"/>
          <a:lstStyle/>
          <a:p>
            <a:pPr eaLnBrk="1" hangingPunct="1"/>
            <a:r>
              <a:rPr lang="en-US" sz="2800" smtClean="0"/>
              <a:t>Retirement Plans for the Self-Employed</a:t>
            </a:r>
          </a:p>
        </p:txBody>
      </p:sp>
      <p:sp>
        <p:nvSpPr>
          <p:cNvPr id="67587" name="Rectangle 3"/>
          <p:cNvSpPr>
            <a:spLocks noGrp="1" noChangeArrowheads="1"/>
          </p:cNvSpPr>
          <p:nvPr>
            <p:ph type="body" idx="4294967295"/>
          </p:nvPr>
        </p:nvSpPr>
        <p:spPr>
          <a:xfrm>
            <a:off x="304800" y="1752600"/>
            <a:ext cx="8763000" cy="4572000"/>
          </a:xfrm>
        </p:spPr>
        <p:txBody>
          <a:bodyPr rIns="91440"/>
          <a:lstStyle/>
          <a:p>
            <a:pPr lvl="1" eaLnBrk="1" hangingPunct="1">
              <a:lnSpc>
                <a:spcPct val="80000"/>
              </a:lnSpc>
            </a:pPr>
            <a:r>
              <a:rPr lang="en-US" sz="1800" smtClean="0"/>
              <a:t>Some requirements for Keogh plans include:</a:t>
            </a:r>
          </a:p>
          <a:p>
            <a:pPr lvl="2" eaLnBrk="1" hangingPunct="1">
              <a:lnSpc>
                <a:spcPct val="80000"/>
              </a:lnSpc>
            </a:pPr>
            <a:r>
              <a:rPr lang="en-US" sz="1600" smtClean="0"/>
              <a:t>All employees at least age 21 and with one year of service must be included in the plan</a:t>
            </a:r>
          </a:p>
          <a:p>
            <a:pPr lvl="2" eaLnBrk="1" hangingPunct="1">
              <a:lnSpc>
                <a:spcPct val="80000"/>
              </a:lnSpc>
            </a:pPr>
            <a:r>
              <a:rPr lang="en-US" sz="1600" smtClean="0"/>
              <a:t>Certain annual reports must be filed with the IRS</a:t>
            </a:r>
          </a:p>
          <a:p>
            <a:pPr lvl="2" eaLnBrk="1" hangingPunct="1">
              <a:lnSpc>
                <a:spcPct val="80000"/>
              </a:lnSpc>
            </a:pPr>
            <a:r>
              <a:rPr lang="en-US" sz="1600" smtClean="0"/>
              <a:t>Special top-heavy rules must be met</a:t>
            </a:r>
            <a:br>
              <a:rPr lang="en-US" sz="1600" smtClean="0"/>
            </a:br>
            <a:endParaRPr lang="en-US" sz="1600" smtClean="0"/>
          </a:p>
          <a:p>
            <a:pPr eaLnBrk="1" hangingPunct="1">
              <a:lnSpc>
                <a:spcPct val="80000"/>
              </a:lnSpc>
            </a:pPr>
            <a:r>
              <a:rPr lang="en-US" sz="2000" smtClean="0"/>
              <a:t>An </a:t>
            </a:r>
            <a:r>
              <a:rPr lang="en-US" sz="2000" u="sng" smtClean="0"/>
              <a:t>individual 401(k) retirement plan</a:t>
            </a:r>
            <a:r>
              <a:rPr lang="en-US" sz="2000" smtClean="0"/>
              <a:t> combines a profit sharing plan with an individual 401(k) plan</a:t>
            </a:r>
          </a:p>
          <a:p>
            <a:pPr lvl="1" eaLnBrk="1" hangingPunct="1">
              <a:lnSpc>
                <a:spcPct val="80000"/>
              </a:lnSpc>
            </a:pPr>
            <a:r>
              <a:rPr lang="en-US" sz="1800" smtClean="0"/>
              <a:t>Tax savings are significant</a:t>
            </a:r>
          </a:p>
          <a:p>
            <a:pPr lvl="1" eaLnBrk="1" hangingPunct="1">
              <a:lnSpc>
                <a:spcPct val="80000"/>
              </a:lnSpc>
            </a:pPr>
            <a:r>
              <a:rPr lang="en-US" sz="1800" smtClean="0"/>
              <a:t>The plan is limited to self-employed individuals or business owners with no employees other than a spouse</a:t>
            </a:r>
          </a:p>
          <a:p>
            <a:pPr lvl="1" eaLnBrk="1" hangingPunct="1">
              <a:lnSpc>
                <a:spcPct val="80000"/>
              </a:lnSpc>
            </a:pPr>
            <a:r>
              <a:rPr lang="en-US" sz="1800" smtClean="0"/>
              <a:t>For 2009, the plan allows a maximum contribution of 25 percent of compensation</a:t>
            </a:r>
          </a:p>
          <a:p>
            <a:pPr lvl="1" eaLnBrk="1" hangingPunct="1">
              <a:lnSpc>
                <a:spcPct val="80000"/>
              </a:lnSpc>
            </a:pPr>
            <a:r>
              <a:rPr lang="en-US" sz="1800" smtClean="0"/>
              <a:t>Total profit-sharing contributions and salary deferral for an individual under age 50 cannot exceed $49,000</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nchor="ctr"/>
          <a:lstStyle/>
          <a:p>
            <a:pPr eaLnBrk="1" hangingPunct="1"/>
            <a:r>
              <a:rPr lang="en-US" smtClean="0"/>
              <a:t>Simplified Employee Pension </a:t>
            </a:r>
          </a:p>
        </p:txBody>
      </p:sp>
      <p:sp>
        <p:nvSpPr>
          <p:cNvPr id="69635" name="Rectangle 3"/>
          <p:cNvSpPr>
            <a:spLocks noGrp="1" noChangeArrowheads="1"/>
          </p:cNvSpPr>
          <p:nvPr>
            <p:ph type="body" idx="4294967295"/>
          </p:nvPr>
        </p:nvSpPr>
        <p:spPr/>
        <p:txBody>
          <a:bodyPr rIns="91440"/>
          <a:lstStyle/>
          <a:p>
            <a:pPr eaLnBrk="1" hangingPunct="1"/>
            <a:r>
              <a:rPr lang="en-US" sz="2000" smtClean="0"/>
              <a:t>A </a:t>
            </a:r>
            <a:r>
              <a:rPr lang="en-US" sz="2000" u="sng" smtClean="0"/>
              <a:t>simplified employee pension</a:t>
            </a:r>
            <a:r>
              <a:rPr lang="en-US" sz="2000" smtClean="0"/>
              <a:t> (SEP) is a retirement plan in which the employer contributes to an IRA established for each eligible employee</a:t>
            </a:r>
          </a:p>
          <a:p>
            <a:pPr lvl="1" eaLnBrk="1" hangingPunct="1"/>
            <a:r>
              <a:rPr lang="en-US" sz="1800" smtClean="0"/>
              <a:t>The annual contribution limits are substantially higher</a:t>
            </a:r>
          </a:p>
          <a:p>
            <a:pPr lvl="1" eaLnBrk="1" hangingPunct="1"/>
            <a:r>
              <a:rPr lang="en-US" sz="1800" smtClean="0"/>
              <a:t>Popular with smaller employers because they involve minimal paperwork</a:t>
            </a:r>
          </a:p>
          <a:p>
            <a:pPr lvl="1" eaLnBrk="1" hangingPunct="1"/>
            <a:r>
              <a:rPr lang="en-US" sz="1800" smtClean="0"/>
              <a:t>In a SEP-IRA, the employer contributes to an IRA owned by each employee</a:t>
            </a:r>
          </a:p>
          <a:p>
            <a:pPr lvl="2" eaLnBrk="1" hangingPunct="1"/>
            <a:r>
              <a:rPr lang="en-US" sz="1600" smtClean="0"/>
              <a:t>Must cover all workers who are at least age 21 and have worked for at least three of the past five years</a:t>
            </a:r>
          </a:p>
          <a:p>
            <a:pPr lvl="2" eaLnBrk="1" hangingPunct="1"/>
            <a:r>
              <a:rPr lang="en-US" sz="1600" smtClean="0"/>
              <a:t>For 2009, the maximum annual tax-deductible contribution is limited to 25% of the employee’s compensation or $49,000, whichever is less </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304800" y="303213"/>
            <a:ext cx="8610600" cy="860425"/>
          </a:xfrm>
        </p:spPr>
        <p:txBody>
          <a:bodyPr anchor="ctr"/>
          <a:lstStyle/>
          <a:p>
            <a:pPr eaLnBrk="1" hangingPunct="1"/>
            <a:r>
              <a:rPr lang="en-US" smtClean="0"/>
              <a:t>SIMPLE Retirement Plans</a:t>
            </a:r>
          </a:p>
        </p:txBody>
      </p:sp>
      <p:sp>
        <p:nvSpPr>
          <p:cNvPr id="71683" name="Rectangle 3"/>
          <p:cNvSpPr>
            <a:spLocks noGrp="1" noChangeArrowheads="1"/>
          </p:cNvSpPr>
          <p:nvPr>
            <p:ph type="body" idx="4294967295"/>
          </p:nvPr>
        </p:nvSpPr>
        <p:spPr>
          <a:xfrm>
            <a:off x="152400" y="1752600"/>
            <a:ext cx="8534400" cy="4648200"/>
          </a:xfrm>
        </p:spPr>
        <p:txBody>
          <a:bodyPr rIns="91440"/>
          <a:lstStyle/>
          <a:p>
            <a:pPr eaLnBrk="1" hangingPunct="1">
              <a:lnSpc>
                <a:spcPct val="80000"/>
              </a:lnSpc>
            </a:pPr>
            <a:r>
              <a:rPr lang="en-US" sz="2000" smtClean="0"/>
              <a:t>Smaller employers are eligible to establish a </a:t>
            </a:r>
            <a:r>
              <a:rPr lang="en-US" sz="2000" u="sng" smtClean="0"/>
              <a:t>Savings Incentive Match Plan for Employees</a:t>
            </a:r>
            <a:r>
              <a:rPr lang="en-US" sz="2000" smtClean="0"/>
              <a:t>, or SIMPLE plan</a:t>
            </a:r>
          </a:p>
          <a:p>
            <a:pPr lvl="1" eaLnBrk="1" hangingPunct="1">
              <a:lnSpc>
                <a:spcPct val="80000"/>
              </a:lnSpc>
            </a:pPr>
            <a:r>
              <a:rPr lang="en-US" sz="1800" smtClean="0"/>
              <a:t>Limited to employers that employ 100 or fewer employees and do not maintain another qualified plan</a:t>
            </a:r>
          </a:p>
          <a:p>
            <a:pPr lvl="1" eaLnBrk="1" hangingPunct="1">
              <a:lnSpc>
                <a:spcPct val="80000"/>
              </a:lnSpc>
            </a:pPr>
            <a:r>
              <a:rPr lang="en-US" sz="1800" smtClean="0"/>
              <a:t>Smaller employers are exempt from most nondiscrimination and administrative rules that apply to qualified plans</a:t>
            </a:r>
          </a:p>
          <a:p>
            <a:pPr lvl="1" eaLnBrk="1" hangingPunct="1">
              <a:lnSpc>
                <a:spcPct val="80000"/>
              </a:lnSpc>
            </a:pPr>
            <a:r>
              <a:rPr lang="en-US" sz="1800" smtClean="0"/>
              <a:t>Can be structured as an IRA or 401(k) plan</a:t>
            </a:r>
          </a:p>
          <a:p>
            <a:pPr lvl="1" eaLnBrk="1" hangingPunct="1">
              <a:lnSpc>
                <a:spcPct val="80000"/>
              </a:lnSpc>
            </a:pPr>
            <a:r>
              <a:rPr lang="en-US" sz="1800" smtClean="0"/>
              <a:t>For 2009, eligible employees can elect to contribute up to 100% of compensation up to a maximum of $11,500</a:t>
            </a:r>
          </a:p>
          <a:p>
            <a:pPr lvl="1" eaLnBrk="1" hangingPunct="1">
              <a:lnSpc>
                <a:spcPct val="80000"/>
              </a:lnSpc>
            </a:pPr>
            <a:r>
              <a:rPr lang="en-US" sz="1800" smtClean="0"/>
              <a:t>Employers can contribute in one of two ways:</a:t>
            </a:r>
          </a:p>
          <a:p>
            <a:pPr lvl="2" eaLnBrk="1" hangingPunct="1">
              <a:lnSpc>
                <a:spcPct val="80000"/>
              </a:lnSpc>
            </a:pPr>
            <a:r>
              <a:rPr lang="en-US" sz="1600" smtClean="0"/>
              <a:t>Under a matching option, the employer matches the employee’s contributions on a dollar-for-dollar basis up to 3% of the employee’s compensation, subject to a maximum limit</a:t>
            </a:r>
          </a:p>
          <a:p>
            <a:pPr lvl="2" eaLnBrk="1" hangingPunct="1">
              <a:lnSpc>
                <a:spcPct val="80000"/>
              </a:lnSpc>
            </a:pPr>
            <a:r>
              <a:rPr lang="en-US" sz="1600" smtClean="0"/>
              <a:t>Under the nonelective contribution option, the employer must contribute 2% of compensation for each eligible employee, subject to a maximum limit</a:t>
            </a:r>
          </a:p>
          <a:p>
            <a:pPr lvl="2" eaLnBrk="1" hangingPunct="1">
              <a:lnSpc>
                <a:spcPct val="80000"/>
              </a:lnSpc>
              <a:buFontTx/>
              <a:buNone/>
            </a:pPr>
            <a:endParaRPr lang="en-US" sz="1600" smtClean="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nchor="ctr"/>
          <a:lstStyle/>
          <a:p>
            <a:pPr eaLnBrk="1" hangingPunct="1"/>
            <a:r>
              <a:rPr lang="en-US" sz="2800" smtClean="0"/>
              <a:t>Funding Agency and Funding Instruments</a:t>
            </a:r>
          </a:p>
        </p:txBody>
      </p:sp>
      <p:sp>
        <p:nvSpPr>
          <p:cNvPr id="73731" name="Rectangle 3"/>
          <p:cNvSpPr>
            <a:spLocks noGrp="1" noChangeArrowheads="1"/>
          </p:cNvSpPr>
          <p:nvPr>
            <p:ph type="body" idx="4294967295"/>
          </p:nvPr>
        </p:nvSpPr>
        <p:spPr/>
        <p:txBody>
          <a:bodyPr rIns="91440"/>
          <a:lstStyle/>
          <a:p>
            <a:pPr eaLnBrk="1" hangingPunct="1">
              <a:lnSpc>
                <a:spcPct val="80000"/>
              </a:lnSpc>
            </a:pPr>
            <a:r>
              <a:rPr lang="en-US" sz="2400" smtClean="0"/>
              <a:t>A </a:t>
            </a:r>
            <a:r>
              <a:rPr lang="en-US" sz="2400" u="sng" smtClean="0"/>
              <a:t>funding agency</a:t>
            </a:r>
            <a:r>
              <a:rPr lang="en-US" sz="2400" smtClean="0"/>
              <a:t> is a financial institution that provides for the accumulation or administration of the funds that will be used to pay pension benefits</a:t>
            </a:r>
          </a:p>
          <a:p>
            <a:pPr lvl="1" eaLnBrk="1" hangingPunct="1">
              <a:lnSpc>
                <a:spcPct val="80000"/>
              </a:lnSpc>
            </a:pPr>
            <a:r>
              <a:rPr lang="en-US" sz="2000" smtClean="0"/>
              <a:t>The plan is called a trust-fund plan if it is administered by a commercial bank or individual trustee</a:t>
            </a:r>
          </a:p>
          <a:p>
            <a:pPr lvl="1" eaLnBrk="1" hangingPunct="1">
              <a:lnSpc>
                <a:spcPct val="80000"/>
              </a:lnSpc>
            </a:pPr>
            <a:r>
              <a:rPr lang="en-US" sz="2000" smtClean="0"/>
              <a:t>If the funding agency is a life insurer, the plan is called an insured plan</a:t>
            </a:r>
          </a:p>
          <a:p>
            <a:pPr lvl="1" eaLnBrk="1" hangingPunct="1">
              <a:lnSpc>
                <a:spcPct val="80000"/>
              </a:lnSpc>
            </a:pPr>
            <a:r>
              <a:rPr lang="en-US" sz="2000" smtClean="0"/>
              <a:t>If both funding agencies are used, the plan is called a split-funded plan</a:t>
            </a:r>
          </a:p>
          <a:p>
            <a:pPr eaLnBrk="1" hangingPunct="1">
              <a:lnSpc>
                <a:spcPct val="80000"/>
              </a:lnSpc>
            </a:pPr>
            <a:r>
              <a:rPr lang="en-US" sz="2400" smtClean="0"/>
              <a:t>A </a:t>
            </a:r>
            <a:r>
              <a:rPr lang="en-US" sz="2400" u="sng" smtClean="0"/>
              <a:t>funding instrument</a:t>
            </a:r>
            <a:r>
              <a:rPr lang="en-US" sz="2400" smtClean="0"/>
              <a:t> is a trust agreement or insurance contract that states the terms under which the funding agency will accumulate, administer, and disburse the pension funds</a:t>
            </a:r>
          </a:p>
          <a:p>
            <a:pPr lvl="1" eaLnBrk="1" hangingPunct="1">
              <a:lnSpc>
                <a:spcPct val="80000"/>
              </a:lnSpc>
              <a:buFontTx/>
              <a:buNone/>
            </a:pPr>
            <a:endParaRPr lang="en-US" sz="2000" smtClean="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nchor="ctr"/>
          <a:lstStyle/>
          <a:p>
            <a:pPr eaLnBrk="1" hangingPunct="1"/>
            <a:r>
              <a:rPr lang="en-US" sz="2800" smtClean="0"/>
              <a:t>Funding Agency and Funding Instruments</a:t>
            </a:r>
          </a:p>
        </p:txBody>
      </p:sp>
      <p:sp>
        <p:nvSpPr>
          <p:cNvPr id="75779" name="Rectangle 3"/>
          <p:cNvSpPr>
            <a:spLocks noGrp="1" noChangeArrowheads="1"/>
          </p:cNvSpPr>
          <p:nvPr>
            <p:ph type="body" idx="4294967295"/>
          </p:nvPr>
        </p:nvSpPr>
        <p:spPr/>
        <p:txBody>
          <a:bodyPr rIns="91440"/>
          <a:lstStyle/>
          <a:p>
            <a:pPr eaLnBrk="1" hangingPunct="1">
              <a:lnSpc>
                <a:spcPct val="80000"/>
              </a:lnSpc>
            </a:pPr>
            <a:r>
              <a:rPr lang="en-US" sz="2000" smtClean="0"/>
              <a:t>Under a </a:t>
            </a:r>
            <a:r>
              <a:rPr lang="en-US" sz="2000" u="sng" smtClean="0"/>
              <a:t>trust-fund plan</a:t>
            </a:r>
            <a:r>
              <a:rPr lang="en-US" sz="2000" smtClean="0"/>
              <a:t>, all contributions are deposited with a trustee, who invests the funds according to the trust agreement</a:t>
            </a:r>
          </a:p>
          <a:p>
            <a:pPr lvl="1" eaLnBrk="1" hangingPunct="1">
              <a:lnSpc>
                <a:spcPct val="80000"/>
              </a:lnSpc>
            </a:pPr>
            <a:r>
              <a:rPr lang="en-US" sz="1800" smtClean="0"/>
              <a:t>The trustee does not guarantee the adequacy of the fund, the principal itself, or interest rates</a:t>
            </a:r>
          </a:p>
          <a:p>
            <a:pPr eaLnBrk="1" hangingPunct="1">
              <a:lnSpc>
                <a:spcPct val="80000"/>
              </a:lnSpc>
            </a:pPr>
            <a:r>
              <a:rPr lang="en-US" sz="2000" smtClean="0"/>
              <a:t>A </a:t>
            </a:r>
            <a:r>
              <a:rPr lang="en-US" sz="2000" u="sng" smtClean="0"/>
              <a:t>separate investment account</a:t>
            </a:r>
            <a:r>
              <a:rPr lang="en-US" sz="2000" smtClean="0"/>
              <a:t> is a group pension product with a life insurance company</a:t>
            </a:r>
          </a:p>
          <a:p>
            <a:pPr lvl="1" eaLnBrk="1" hangingPunct="1">
              <a:lnSpc>
                <a:spcPct val="80000"/>
              </a:lnSpc>
            </a:pPr>
            <a:r>
              <a:rPr lang="en-US" sz="1800" smtClean="0"/>
              <a:t>The plan administrator can invest in one or more of the separate accounts offered by the insurer </a:t>
            </a:r>
          </a:p>
          <a:p>
            <a:pPr lvl="1" eaLnBrk="1" hangingPunct="1">
              <a:lnSpc>
                <a:spcPct val="80000"/>
              </a:lnSpc>
            </a:pPr>
            <a:r>
              <a:rPr lang="en-US" sz="1800" smtClean="0"/>
              <a:t>These accounts are popular because pension contributions can be invested in a wide variety of investments, including stock funds, bond funds, or similar investments</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nchor="ctr"/>
          <a:lstStyle/>
          <a:p>
            <a:pPr eaLnBrk="1" hangingPunct="1"/>
            <a:r>
              <a:rPr lang="en-US" sz="2800" smtClean="0"/>
              <a:t>Funding Agency and Funding Instruments</a:t>
            </a:r>
          </a:p>
        </p:txBody>
      </p:sp>
      <p:sp>
        <p:nvSpPr>
          <p:cNvPr id="77827" name="Rectangle 3"/>
          <p:cNvSpPr>
            <a:spLocks noGrp="1" noChangeArrowheads="1"/>
          </p:cNvSpPr>
          <p:nvPr>
            <p:ph type="body" idx="4294967295"/>
          </p:nvPr>
        </p:nvSpPr>
        <p:spPr/>
        <p:txBody>
          <a:bodyPr rIns="91440"/>
          <a:lstStyle/>
          <a:p>
            <a:pPr eaLnBrk="1" hangingPunct="1">
              <a:lnSpc>
                <a:spcPct val="80000"/>
              </a:lnSpc>
            </a:pPr>
            <a:r>
              <a:rPr lang="en-US" sz="2000" smtClean="0"/>
              <a:t>A </a:t>
            </a:r>
            <a:r>
              <a:rPr lang="en-US" sz="2000" u="sng" smtClean="0"/>
              <a:t>guaranteed investment contract</a:t>
            </a:r>
            <a:r>
              <a:rPr lang="en-US" sz="2000" smtClean="0"/>
              <a:t> (GIC) is an arrangement in which the insurer guarantees the interest rate for a number of years on a lump sum deposit</a:t>
            </a:r>
          </a:p>
          <a:p>
            <a:pPr lvl="1" eaLnBrk="1" hangingPunct="1">
              <a:lnSpc>
                <a:spcPct val="80000"/>
              </a:lnSpc>
            </a:pPr>
            <a:r>
              <a:rPr lang="en-US" sz="1800" smtClean="0"/>
              <a:t>These contracts are popular with employers because of interest rate guarantees and protection against the loss of principal</a:t>
            </a:r>
          </a:p>
          <a:p>
            <a:pPr eaLnBrk="1" hangingPunct="1">
              <a:lnSpc>
                <a:spcPct val="80000"/>
              </a:lnSpc>
            </a:pPr>
            <a:r>
              <a:rPr lang="en-US" sz="2000" smtClean="0"/>
              <a:t>An </a:t>
            </a:r>
            <a:r>
              <a:rPr lang="en-US" sz="2000" u="sng" smtClean="0"/>
              <a:t>investment guarantee contract</a:t>
            </a:r>
            <a:r>
              <a:rPr lang="en-US" sz="2000" smtClean="0"/>
              <a:t> is similar to a GIC, except that the insurer receives the pension funds over a number of years, and the guaranteed interest rate for the later years is only a projected rate</a:t>
            </a:r>
          </a:p>
          <a:p>
            <a:pPr lvl="1" eaLnBrk="1" hangingPunct="1">
              <a:lnSpc>
                <a:spcPct val="80000"/>
              </a:lnSpc>
            </a:pPr>
            <a:r>
              <a:rPr lang="en-US" sz="1800" smtClean="0"/>
              <a:t>These contracts are appealing to employers who expect interest rates to rise in the future</a:t>
            </a: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AF78D53-9365-4B92-BFAE-A75AA52D406F}" type="slidenum">
              <a:rPr lang="en-US"/>
              <a:pPr/>
              <a:t>27</a:t>
            </a:fld>
            <a:endParaRPr lang="en-US"/>
          </a:p>
        </p:txBody>
      </p:sp>
      <p:sp>
        <p:nvSpPr>
          <p:cNvPr id="79875" name="Rectangle 2"/>
          <p:cNvSpPr>
            <a:spLocks noGrp="1" noChangeArrowheads="1"/>
          </p:cNvSpPr>
          <p:nvPr>
            <p:ph type="title"/>
          </p:nvPr>
        </p:nvSpPr>
        <p:spPr>
          <a:xfrm>
            <a:off x="304800" y="379413"/>
            <a:ext cx="8610600" cy="992187"/>
          </a:xfrm>
        </p:spPr>
        <p:txBody>
          <a:bodyPr/>
          <a:lstStyle/>
          <a:p>
            <a:pPr eaLnBrk="1" hangingPunct="1"/>
            <a:r>
              <a:rPr lang="en-US" sz="4000" smtClean="0"/>
              <a:t>Social Security Retirement Benefits </a:t>
            </a:r>
          </a:p>
        </p:txBody>
      </p:sp>
      <p:sp>
        <p:nvSpPr>
          <p:cNvPr id="79876" name="Rectangle 3"/>
          <p:cNvSpPr>
            <a:spLocks noGrp="1" noChangeArrowheads="1"/>
          </p:cNvSpPr>
          <p:nvPr>
            <p:ph type="body" idx="1"/>
          </p:nvPr>
        </p:nvSpPr>
        <p:spPr>
          <a:xfrm>
            <a:off x="0" y="1295400"/>
            <a:ext cx="9067800" cy="4525963"/>
          </a:xfrm>
        </p:spPr>
        <p:txBody>
          <a:bodyPr/>
          <a:lstStyle/>
          <a:p>
            <a:pPr eaLnBrk="1" hangingPunct="1">
              <a:lnSpc>
                <a:spcPct val="90000"/>
              </a:lnSpc>
            </a:pPr>
            <a:r>
              <a:rPr lang="en-US" smtClean="0"/>
              <a:t>The level of retirement income that can be expected from Social Security depends on many factors including </a:t>
            </a:r>
          </a:p>
          <a:p>
            <a:pPr lvl="1" eaLnBrk="1" hangingPunct="1">
              <a:lnSpc>
                <a:spcPct val="90000"/>
              </a:lnSpc>
            </a:pPr>
            <a:r>
              <a:rPr lang="en-US" smtClean="0"/>
              <a:t>The age an individual elects to begin receiving benefits </a:t>
            </a:r>
          </a:p>
          <a:p>
            <a:pPr lvl="1" eaLnBrk="1" hangingPunct="1">
              <a:lnSpc>
                <a:spcPct val="90000"/>
              </a:lnSpc>
            </a:pPr>
            <a:r>
              <a:rPr lang="en-US" smtClean="0"/>
              <a:t>The number of years he or she worked in employment subject to Social Security taxes </a:t>
            </a:r>
          </a:p>
          <a:p>
            <a:pPr lvl="1" eaLnBrk="1" hangingPunct="1">
              <a:lnSpc>
                <a:spcPct val="90000"/>
              </a:lnSpc>
            </a:pPr>
            <a:r>
              <a:rPr lang="en-US" smtClean="0"/>
              <a:t>The wages earned in such employment </a:t>
            </a:r>
          </a:p>
          <a:p>
            <a:pPr eaLnBrk="1" hangingPunct="1">
              <a:lnSpc>
                <a:spcPct val="90000"/>
              </a:lnSpc>
            </a:pPr>
            <a:r>
              <a:rPr lang="en-US" smtClean="0"/>
              <a:t>The age at which retirees can begin collecting their full retirement benefit amounts has historically been 65 </a:t>
            </a:r>
          </a:p>
          <a:p>
            <a:pPr lvl="1" eaLnBrk="1" hangingPunct="1">
              <a:lnSpc>
                <a:spcPct val="90000"/>
              </a:lnSpc>
            </a:pPr>
            <a:r>
              <a:rPr lang="en-US" smtClean="0"/>
              <a:t>However, this age is gradually increasing and is scheduled to reach 67 for those born in 1960 or later </a:t>
            </a:r>
          </a:p>
          <a:p>
            <a:pPr lvl="1" eaLnBrk="1" hangingPunct="1">
              <a:lnSpc>
                <a:spcPct val="90000"/>
              </a:lnSpc>
            </a:pPr>
            <a:r>
              <a:rPr lang="en-US" smtClean="0"/>
              <a:t>See Table 20-1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F730B6F-5772-4B0A-88EA-CD2F431C5214}" type="slidenum">
              <a:rPr lang="en-US"/>
              <a:pPr/>
              <a:t>28</a:t>
            </a:fld>
            <a:endParaRPr lang="en-US"/>
          </a:p>
        </p:txBody>
      </p:sp>
      <p:sp>
        <p:nvSpPr>
          <p:cNvPr id="80899" name="Rectangle 2"/>
          <p:cNvSpPr>
            <a:spLocks noGrp="1" noChangeArrowheads="1"/>
          </p:cNvSpPr>
          <p:nvPr>
            <p:ph type="title"/>
          </p:nvPr>
        </p:nvSpPr>
        <p:spPr/>
        <p:txBody>
          <a:bodyPr/>
          <a:lstStyle/>
          <a:p>
            <a:pPr eaLnBrk="1" hangingPunct="1"/>
            <a:r>
              <a:rPr lang="en-US" sz="4000" smtClean="0"/>
              <a:t>Future Social Security Normal Retirement Ages </a:t>
            </a:r>
          </a:p>
        </p:txBody>
      </p:sp>
      <p:pic>
        <p:nvPicPr>
          <p:cNvPr id="11268" name="Picture 4"/>
          <p:cNvPicPr>
            <a:picLocks noChangeAspect="1" noChangeArrowheads="1"/>
          </p:cNvPicPr>
          <p:nvPr/>
        </p:nvPicPr>
        <p:blipFill>
          <a:blip r:embed="rId3" cstate="print">
            <a:clrChange>
              <a:clrFrom>
                <a:srgbClr val="E5E5E5"/>
              </a:clrFrom>
              <a:clrTo>
                <a:srgbClr val="E5E5E5">
                  <a:alpha val="0"/>
                </a:srgbClr>
              </a:clrTo>
            </a:clrChange>
            <a:extLst>
              <a:ext uri="{28A0092B-C50C-407E-A947-70E740481C1C}">
                <a14:useLocalDpi xmlns:a14="http://schemas.microsoft.com/office/drawing/2010/main" xmlns="" val="0"/>
              </a:ext>
            </a:extLst>
          </a:blip>
          <a:srcRect/>
          <a:stretch>
            <a:fillRect/>
          </a:stretch>
        </p:blipFill>
        <p:spPr bwMode="auto">
          <a:xfrm>
            <a:off x="619125" y="1697038"/>
            <a:ext cx="6715125" cy="4711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heckerboard(across)">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17FDF2D-1EC6-43BC-9559-F91B0EC54D0D}" type="slidenum">
              <a:rPr lang="en-US"/>
              <a:pPr/>
              <a:t>29</a:t>
            </a:fld>
            <a:endParaRPr lang="en-US"/>
          </a:p>
        </p:txBody>
      </p:sp>
      <p:sp>
        <p:nvSpPr>
          <p:cNvPr id="81923" name="Rectangle 2"/>
          <p:cNvSpPr>
            <a:spLocks noGrp="1" noChangeArrowheads="1"/>
          </p:cNvSpPr>
          <p:nvPr>
            <p:ph type="title"/>
          </p:nvPr>
        </p:nvSpPr>
        <p:spPr>
          <a:xfrm>
            <a:off x="304800" y="434975"/>
            <a:ext cx="8610600" cy="992188"/>
          </a:xfrm>
        </p:spPr>
        <p:txBody>
          <a:bodyPr/>
          <a:lstStyle/>
          <a:p>
            <a:pPr eaLnBrk="1" hangingPunct="1"/>
            <a:r>
              <a:rPr lang="en-US" sz="4000" smtClean="0"/>
              <a:t>Social Security Retirement Benefits </a:t>
            </a:r>
          </a:p>
        </p:txBody>
      </p:sp>
      <p:sp>
        <p:nvSpPr>
          <p:cNvPr id="81924" name="Rectangle 3"/>
          <p:cNvSpPr>
            <a:spLocks noGrp="1" noChangeArrowheads="1"/>
          </p:cNvSpPr>
          <p:nvPr>
            <p:ph type="body" idx="1"/>
          </p:nvPr>
        </p:nvSpPr>
        <p:spPr/>
        <p:txBody>
          <a:bodyPr/>
          <a:lstStyle/>
          <a:p>
            <a:pPr eaLnBrk="1" hangingPunct="1">
              <a:lnSpc>
                <a:spcPct val="90000"/>
              </a:lnSpc>
            </a:pPr>
            <a:r>
              <a:rPr lang="en-US" sz="2400" smtClean="0"/>
              <a:t>Workers retiring at the Social Security normal retirement age after a lifetime of full-time employment at salaries equal to the OASDI wage base </a:t>
            </a:r>
          </a:p>
          <a:p>
            <a:pPr lvl="1" eaLnBrk="1" hangingPunct="1">
              <a:lnSpc>
                <a:spcPct val="90000"/>
              </a:lnSpc>
            </a:pPr>
            <a:r>
              <a:rPr lang="en-US" sz="2000" smtClean="0"/>
              <a:t>Can now expect to receive a benefit of approximately 25% of what they earned just before retirement </a:t>
            </a:r>
          </a:p>
          <a:p>
            <a:pPr eaLnBrk="1" hangingPunct="1">
              <a:lnSpc>
                <a:spcPct val="90000"/>
              </a:lnSpc>
            </a:pPr>
            <a:r>
              <a:rPr lang="en-US" sz="2400" smtClean="0"/>
              <a:t>Workers with a lower earnings history can expect a benefit that is relatively higher in relationship to prior earnings </a:t>
            </a:r>
          </a:p>
          <a:p>
            <a:pPr eaLnBrk="1" hangingPunct="1">
              <a:lnSpc>
                <a:spcPct val="90000"/>
              </a:lnSpc>
            </a:pPr>
            <a:r>
              <a:rPr lang="en-US" sz="2400" smtClean="0"/>
              <a:t>Workers can retire earlier than their Social Security normal retirement age </a:t>
            </a:r>
          </a:p>
          <a:p>
            <a:pPr lvl="1" eaLnBrk="1" hangingPunct="1">
              <a:lnSpc>
                <a:spcPct val="90000"/>
              </a:lnSpc>
            </a:pPr>
            <a:r>
              <a:rPr lang="en-US" sz="2000" smtClean="0"/>
              <a:t>But their benefits will be relatively lower than would otherwise be the case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18435" name="Rectangle 3"/>
          <p:cNvSpPr>
            <a:spLocks noGrp="1" noChangeArrowheads="1"/>
          </p:cNvSpPr>
          <p:nvPr>
            <p:ph type="body" idx="4294967295"/>
          </p:nvPr>
        </p:nvSpPr>
        <p:spPr/>
        <p:txBody>
          <a:bodyPr rIns="91440"/>
          <a:lstStyle/>
          <a:p>
            <a:pPr eaLnBrk="1" hangingPunct="1">
              <a:lnSpc>
                <a:spcPct val="90000"/>
              </a:lnSpc>
            </a:pPr>
            <a:r>
              <a:rPr lang="en-US" sz="2400" smtClean="0"/>
              <a:t>Private retirement plans have an enormous social and economic impact</a:t>
            </a:r>
          </a:p>
          <a:p>
            <a:pPr lvl="1" eaLnBrk="1" hangingPunct="1">
              <a:lnSpc>
                <a:spcPct val="90000"/>
              </a:lnSpc>
            </a:pPr>
            <a:r>
              <a:rPr lang="en-US" sz="2000" smtClean="0"/>
              <a:t>The </a:t>
            </a:r>
            <a:r>
              <a:rPr lang="en-US" sz="2000" u="sng" smtClean="0"/>
              <a:t>Employee Retirement Income Security Act of 1974</a:t>
            </a:r>
            <a:r>
              <a:rPr lang="en-US" sz="2000" smtClean="0"/>
              <a:t> (ERISA) established minimum pension standards</a:t>
            </a:r>
          </a:p>
          <a:p>
            <a:pPr lvl="1" eaLnBrk="1" hangingPunct="1">
              <a:lnSpc>
                <a:spcPct val="90000"/>
              </a:lnSpc>
            </a:pPr>
            <a:r>
              <a:rPr lang="en-US" sz="2000" smtClean="0"/>
              <a:t>The </a:t>
            </a:r>
            <a:r>
              <a:rPr lang="en-US" sz="2000" u="sng" smtClean="0"/>
              <a:t>Pension Protection Act of 2006</a:t>
            </a:r>
            <a:r>
              <a:rPr lang="en-US" sz="2000" smtClean="0"/>
              <a:t> also has had a significant impact on private pension plans</a:t>
            </a:r>
          </a:p>
          <a:p>
            <a:pPr lvl="1" eaLnBrk="1" hangingPunct="1">
              <a:lnSpc>
                <a:spcPct val="90000"/>
              </a:lnSpc>
            </a:pPr>
            <a:r>
              <a:rPr lang="en-US" sz="2000" smtClean="0"/>
              <a:t>Private plans that meet certain requirements are called </a:t>
            </a:r>
            <a:r>
              <a:rPr lang="en-US" sz="2000" u="sng" smtClean="0"/>
              <a:t>qualified plans</a:t>
            </a:r>
            <a:r>
              <a:rPr lang="en-US" sz="2000" smtClean="0"/>
              <a:t> and receive favorable income tax treatment</a:t>
            </a:r>
          </a:p>
          <a:p>
            <a:pPr lvl="1" eaLnBrk="1" hangingPunct="1">
              <a:lnSpc>
                <a:spcPct val="90000"/>
              </a:lnSpc>
            </a:pPr>
            <a:r>
              <a:rPr lang="en-US" sz="2000" smtClean="0"/>
              <a:t>The employer’s contributions are deductible, to certain limits</a:t>
            </a:r>
          </a:p>
          <a:p>
            <a:pPr lvl="1" eaLnBrk="1" hangingPunct="1">
              <a:lnSpc>
                <a:spcPct val="90000"/>
              </a:lnSpc>
            </a:pPr>
            <a:r>
              <a:rPr lang="en-US" sz="2000" smtClean="0"/>
              <a:t>Investment earnings on the plan assets accumulate on a tax-deferred basis</a:t>
            </a:r>
          </a:p>
          <a:p>
            <a:pPr lvl="1" eaLnBrk="1" hangingPunct="1">
              <a:lnSpc>
                <a:spcPct val="90000"/>
              </a:lnSpc>
            </a:pPr>
            <a:endParaRPr lang="en-US" sz="2000" smtClean="0"/>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9E1CDAC-66EB-4195-9729-45AE0F7F77ED}" type="slidenum">
              <a:rPr lang="en-US"/>
              <a:pPr/>
              <a:t>30</a:t>
            </a:fld>
            <a:endParaRPr lang="en-US"/>
          </a:p>
        </p:txBody>
      </p:sp>
      <p:sp>
        <p:nvSpPr>
          <p:cNvPr id="82947" name="Rectangle 2"/>
          <p:cNvSpPr>
            <a:spLocks noGrp="1" noChangeArrowheads="1"/>
          </p:cNvSpPr>
          <p:nvPr>
            <p:ph type="title"/>
          </p:nvPr>
        </p:nvSpPr>
        <p:spPr/>
        <p:txBody>
          <a:bodyPr/>
          <a:lstStyle/>
          <a:p>
            <a:pPr eaLnBrk="1" hangingPunct="1"/>
            <a:r>
              <a:rPr lang="en-US" sz="4000" smtClean="0"/>
              <a:t>Relationship of Work History to Benefit Amount </a:t>
            </a:r>
          </a:p>
        </p:txBody>
      </p:sp>
      <p:sp>
        <p:nvSpPr>
          <p:cNvPr id="82948" name="Rectangle 3"/>
          <p:cNvSpPr>
            <a:spLocks noGrp="1" noChangeArrowheads="1"/>
          </p:cNvSpPr>
          <p:nvPr>
            <p:ph type="body" idx="1"/>
          </p:nvPr>
        </p:nvSpPr>
        <p:spPr/>
        <p:txBody>
          <a:bodyPr/>
          <a:lstStyle/>
          <a:p>
            <a:pPr eaLnBrk="1" hangingPunct="1">
              <a:lnSpc>
                <a:spcPct val="90000"/>
              </a:lnSpc>
            </a:pPr>
            <a:r>
              <a:rPr lang="en-US" sz="2400" smtClean="0"/>
              <a:t>Social Security retirement benefits are based on average earnings in employment subject to Social Security taxes </a:t>
            </a:r>
          </a:p>
          <a:p>
            <a:pPr eaLnBrk="1" hangingPunct="1">
              <a:lnSpc>
                <a:spcPct val="90000"/>
              </a:lnSpc>
            </a:pPr>
            <a:r>
              <a:rPr lang="en-US" sz="2400" smtClean="0"/>
              <a:t>The period for computing average earnings begins with the year 1950 (or the year in which an individual reaches age 22, if later) and it ends in the year before the individual’s attaining age 62 </a:t>
            </a:r>
          </a:p>
          <a:p>
            <a:pPr lvl="1" eaLnBrk="1" hangingPunct="1">
              <a:lnSpc>
                <a:spcPct val="90000"/>
              </a:lnSpc>
            </a:pPr>
            <a:r>
              <a:rPr lang="en-US" sz="2000" smtClean="0"/>
              <a:t>The actual earnings during this period are adjusted for changes and average wage levels </a:t>
            </a:r>
          </a:p>
          <a:p>
            <a:pPr lvl="1" eaLnBrk="1" hangingPunct="1">
              <a:lnSpc>
                <a:spcPct val="90000"/>
              </a:lnSpc>
            </a:pPr>
            <a:r>
              <a:rPr lang="en-US" sz="2000" smtClean="0"/>
              <a:t>The resulting figure is called the average indexed monthly earnings (AIME)</a:t>
            </a:r>
          </a:p>
          <a:p>
            <a:pPr lvl="2" eaLnBrk="1" hangingPunct="1">
              <a:lnSpc>
                <a:spcPct val="90000"/>
              </a:lnSpc>
            </a:pPr>
            <a:r>
              <a:rPr lang="en-US" sz="1800" smtClean="0"/>
              <a:t>From this number is calculated the primary insurance amount (PIA) on which all retirement benefits are based </a:t>
            </a:r>
          </a:p>
          <a:p>
            <a:pPr lvl="3" eaLnBrk="1" hangingPunct="1">
              <a:lnSpc>
                <a:spcPct val="90000"/>
              </a:lnSpc>
            </a:pPr>
            <a:r>
              <a:rPr lang="en-US" sz="1600" smtClean="0"/>
              <a:t>The formula for transforming the AIME into the PIA is intentionally designed to weight lower earnings more than higher earnings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0CA3D2B-761D-406C-A2A0-8B795D631A3B}" type="slidenum">
              <a:rPr lang="en-US"/>
              <a:pPr/>
              <a:t>31</a:t>
            </a:fld>
            <a:endParaRPr lang="en-US"/>
          </a:p>
        </p:txBody>
      </p:sp>
      <p:sp>
        <p:nvSpPr>
          <p:cNvPr id="83971" name="Rectangle 2"/>
          <p:cNvSpPr>
            <a:spLocks noGrp="1" noChangeArrowheads="1"/>
          </p:cNvSpPr>
          <p:nvPr>
            <p:ph type="title"/>
          </p:nvPr>
        </p:nvSpPr>
        <p:spPr/>
        <p:txBody>
          <a:bodyPr/>
          <a:lstStyle/>
          <a:p>
            <a:pPr eaLnBrk="1" hangingPunct="1"/>
            <a:r>
              <a:rPr lang="en-US" sz="4000" smtClean="0"/>
              <a:t>Benefits Payable to Retired Workers </a:t>
            </a:r>
          </a:p>
        </p:txBody>
      </p:sp>
      <p:sp>
        <p:nvSpPr>
          <p:cNvPr id="83972" name="Rectangle 3"/>
          <p:cNvSpPr>
            <a:spLocks noGrp="1" noChangeArrowheads="1"/>
          </p:cNvSpPr>
          <p:nvPr>
            <p:ph type="body" idx="1"/>
          </p:nvPr>
        </p:nvSpPr>
        <p:spPr>
          <a:xfrm>
            <a:off x="304800" y="1295400"/>
            <a:ext cx="8294688" cy="4572000"/>
          </a:xfrm>
        </p:spPr>
        <p:txBody>
          <a:bodyPr/>
          <a:lstStyle/>
          <a:p>
            <a:pPr eaLnBrk="1" hangingPunct="1">
              <a:lnSpc>
                <a:spcPct val="80000"/>
              </a:lnSpc>
            </a:pPr>
            <a:r>
              <a:rPr lang="en-US" sz="2400" smtClean="0"/>
              <a:t>The initial monthly Social Security benefits for a retired worker equal that person’s PIA if he or she begins receiving benefits at the Social Security normal retirement age </a:t>
            </a:r>
          </a:p>
          <a:p>
            <a:pPr eaLnBrk="1" hangingPunct="1">
              <a:lnSpc>
                <a:spcPct val="80000"/>
              </a:lnSpc>
            </a:pPr>
            <a:r>
              <a:rPr lang="en-US" sz="2400" smtClean="0"/>
              <a:t>Many retirees elect to begin collecting benefits before that age </a:t>
            </a:r>
          </a:p>
          <a:p>
            <a:pPr lvl="1" eaLnBrk="1" hangingPunct="1">
              <a:lnSpc>
                <a:spcPct val="80000"/>
              </a:lnSpc>
            </a:pPr>
            <a:r>
              <a:rPr lang="en-US" sz="2000" smtClean="0"/>
              <a:t>However, age 62 is the earliest age at which benefits may begin </a:t>
            </a:r>
          </a:p>
          <a:p>
            <a:pPr eaLnBrk="1" hangingPunct="1">
              <a:lnSpc>
                <a:spcPct val="80000"/>
              </a:lnSpc>
            </a:pPr>
            <a:r>
              <a:rPr lang="en-US" sz="2400" smtClean="0"/>
              <a:t>An actuarial reduction of 0.555% occurs in each of the first 36 months that a worker retires “early” </a:t>
            </a:r>
          </a:p>
          <a:p>
            <a:pPr lvl="1" eaLnBrk="1" hangingPunct="1">
              <a:lnSpc>
                <a:spcPct val="80000"/>
              </a:lnSpc>
            </a:pPr>
            <a:r>
              <a:rPr lang="en-US" sz="2000" smtClean="0"/>
              <a:t>Plus an additional 0.4167% for each additional month early </a:t>
            </a:r>
          </a:p>
          <a:p>
            <a:pPr lvl="1" eaLnBrk="1" hangingPunct="1">
              <a:lnSpc>
                <a:spcPct val="80000"/>
              </a:lnSpc>
            </a:pPr>
            <a:r>
              <a:rPr lang="en-US" sz="2000" smtClean="0"/>
              <a:t>This reduced benefit will continue to be payable even after an early retiree reaches the normal retirement age </a:t>
            </a:r>
          </a:p>
          <a:p>
            <a:pPr eaLnBrk="1" hangingPunct="1">
              <a:lnSpc>
                <a:spcPct val="80000"/>
              </a:lnSpc>
            </a:pPr>
            <a:r>
              <a:rPr lang="en-US" sz="2400" smtClean="0"/>
              <a:t>Benefits for workers who delay benefits until after the normal retirement age are also adjusted</a:t>
            </a:r>
          </a:p>
          <a:p>
            <a:pPr lvl="1" eaLnBrk="1" hangingPunct="1">
              <a:lnSpc>
                <a:spcPct val="80000"/>
              </a:lnSpc>
            </a:pPr>
            <a:r>
              <a:rPr lang="en-US" sz="2000" smtClean="0"/>
              <a:t>Through increases for each month “late”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9D1229E-0B85-4F57-AD60-23769C68211F}" type="slidenum">
              <a:rPr lang="en-US"/>
              <a:pPr/>
              <a:t>32</a:t>
            </a:fld>
            <a:endParaRPr lang="en-US"/>
          </a:p>
        </p:txBody>
      </p:sp>
      <p:sp>
        <p:nvSpPr>
          <p:cNvPr id="84995" name="Rectangle 2"/>
          <p:cNvSpPr>
            <a:spLocks noGrp="1" noChangeArrowheads="1"/>
          </p:cNvSpPr>
          <p:nvPr>
            <p:ph type="title"/>
          </p:nvPr>
        </p:nvSpPr>
        <p:spPr>
          <a:xfrm>
            <a:off x="228600" y="503238"/>
            <a:ext cx="8610600" cy="992187"/>
          </a:xfrm>
        </p:spPr>
        <p:txBody>
          <a:bodyPr/>
          <a:lstStyle/>
          <a:p>
            <a:pPr eaLnBrk="1" hangingPunct="1"/>
            <a:r>
              <a:rPr lang="en-US" sz="4000" smtClean="0"/>
              <a:t>Benefits Payable to Retired Workers</a:t>
            </a:r>
          </a:p>
        </p:txBody>
      </p:sp>
      <p:sp>
        <p:nvSpPr>
          <p:cNvPr id="84996" name="Rectangle 3"/>
          <p:cNvSpPr>
            <a:spLocks noGrp="1" noChangeArrowheads="1"/>
          </p:cNvSpPr>
          <p:nvPr>
            <p:ph type="body" idx="1"/>
          </p:nvPr>
        </p:nvSpPr>
        <p:spPr>
          <a:xfrm>
            <a:off x="152400" y="1600200"/>
            <a:ext cx="8447088" cy="4572000"/>
          </a:xfrm>
        </p:spPr>
        <p:txBody>
          <a:bodyPr/>
          <a:lstStyle/>
          <a:p>
            <a:pPr eaLnBrk="1" hangingPunct="1">
              <a:lnSpc>
                <a:spcPct val="90000"/>
              </a:lnSpc>
            </a:pPr>
            <a:r>
              <a:rPr lang="en-US" sz="2400" smtClean="0"/>
              <a:t>It is also possible to receive Social Security retirement benefits without totally exiting the workforce </a:t>
            </a:r>
          </a:p>
          <a:p>
            <a:pPr lvl="1" eaLnBrk="1" hangingPunct="1">
              <a:lnSpc>
                <a:spcPct val="90000"/>
              </a:lnSpc>
            </a:pPr>
            <a:r>
              <a:rPr lang="en-US" sz="2000" smtClean="0"/>
              <a:t>But limits are placed on how much younger retirees [those under the Social Security normal retirement age] may earn before a reduction in Social Security benefits is triggered </a:t>
            </a:r>
          </a:p>
          <a:p>
            <a:pPr lvl="2" eaLnBrk="1" hangingPunct="1">
              <a:lnSpc>
                <a:spcPct val="90000"/>
              </a:lnSpc>
            </a:pPr>
            <a:r>
              <a:rPr lang="en-US" sz="1800" smtClean="0"/>
              <a:t>Can earn up to $11,640 per year without penalty </a:t>
            </a:r>
          </a:p>
          <a:p>
            <a:pPr lvl="2" eaLnBrk="1" hangingPunct="1">
              <a:lnSpc>
                <a:spcPct val="90000"/>
              </a:lnSpc>
            </a:pPr>
            <a:r>
              <a:rPr lang="en-US" sz="1800" smtClean="0"/>
              <a:t>For earnings exceeding this limit, the worker’s Social Security benefit is reduced by $1 for every $2 in wages </a:t>
            </a:r>
          </a:p>
          <a:p>
            <a:pPr lvl="1" eaLnBrk="1" hangingPunct="1">
              <a:lnSpc>
                <a:spcPct val="90000"/>
              </a:lnSpc>
            </a:pPr>
            <a:r>
              <a:rPr lang="en-US" sz="2000" smtClean="0"/>
              <a:t>Once retirees reach their Social Security normal retirement age, they may earn an unlimited amount of income and still collect Social Security benefits to which they’re entitled </a:t>
            </a:r>
          </a:p>
          <a:p>
            <a:pPr eaLnBrk="1" hangingPunct="1">
              <a:lnSpc>
                <a:spcPct val="90000"/>
              </a:lnSpc>
            </a:pPr>
            <a:r>
              <a:rPr lang="en-US" sz="2400" smtClean="0"/>
              <a:t>Only earned income is counted </a:t>
            </a:r>
          </a:p>
          <a:p>
            <a:pPr lvl="1" eaLnBrk="1" hangingPunct="1">
              <a:lnSpc>
                <a:spcPct val="90000"/>
              </a:lnSpc>
            </a:pPr>
            <a:r>
              <a:rPr lang="en-US" sz="2000" smtClean="0"/>
              <a:t>Funds received from investments, pensions, annuities, and interest are not considered in applying the retirement test </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328545A-ED26-4BDA-A4C0-6D1673C2E58C}" type="slidenum">
              <a:rPr lang="en-US"/>
              <a:pPr/>
              <a:t>33</a:t>
            </a:fld>
            <a:endParaRPr lang="en-US"/>
          </a:p>
        </p:txBody>
      </p:sp>
      <p:sp>
        <p:nvSpPr>
          <p:cNvPr id="86019" name="Rectangle 2"/>
          <p:cNvSpPr>
            <a:spLocks noGrp="1" noChangeArrowheads="1"/>
          </p:cNvSpPr>
          <p:nvPr>
            <p:ph type="title"/>
          </p:nvPr>
        </p:nvSpPr>
        <p:spPr>
          <a:xfrm>
            <a:off x="304800" y="503238"/>
            <a:ext cx="8610600" cy="992187"/>
          </a:xfrm>
        </p:spPr>
        <p:txBody>
          <a:bodyPr/>
          <a:lstStyle/>
          <a:p>
            <a:pPr eaLnBrk="1" hangingPunct="1"/>
            <a:r>
              <a:rPr lang="en-US" sz="4000" smtClean="0"/>
              <a:t>Benefits Payable to Retired Workers</a:t>
            </a:r>
          </a:p>
        </p:txBody>
      </p:sp>
      <p:sp>
        <p:nvSpPr>
          <p:cNvPr id="86020" name="Rectangle 3"/>
          <p:cNvSpPr>
            <a:spLocks noGrp="1" noChangeArrowheads="1"/>
          </p:cNvSpPr>
          <p:nvPr>
            <p:ph type="body" idx="1"/>
          </p:nvPr>
        </p:nvSpPr>
        <p:spPr/>
        <p:txBody>
          <a:bodyPr/>
          <a:lstStyle/>
          <a:p>
            <a:pPr eaLnBrk="1" hangingPunct="1"/>
            <a:r>
              <a:rPr lang="en-US" smtClean="0"/>
              <a:t>After an individual begins receiving retirement benefits, those benefits are automatically increased annually for changes in the cost of living </a:t>
            </a:r>
          </a:p>
          <a:p>
            <a:pPr lvl="1" eaLnBrk="1" hangingPunct="1"/>
            <a:r>
              <a:rPr lang="en-US" smtClean="0"/>
              <a:t>Measured by the Consumer Price Index for All Urban Wage Earners and Clerical Workers </a:t>
            </a:r>
          </a:p>
          <a:p>
            <a:pPr lvl="1" eaLnBrk="1" hangingPunct="1"/>
            <a:r>
              <a:rPr lang="en-US" smtClean="0"/>
              <a:t>As published by the U.S. Department of Labor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204FA7E-595E-43F4-82C7-B59A5114F02E}" type="slidenum">
              <a:rPr lang="en-US"/>
              <a:pPr/>
              <a:t>34</a:t>
            </a:fld>
            <a:endParaRPr lang="en-US"/>
          </a:p>
        </p:txBody>
      </p:sp>
      <p:sp>
        <p:nvSpPr>
          <p:cNvPr id="87043" name="Rectangle 2"/>
          <p:cNvSpPr>
            <a:spLocks noGrp="1" noChangeArrowheads="1"/>
          </p:cNvSpPr>
          <p:nvPr>
            <p:ph type="title"/>
          </p:nvPr>
        </p:nvSpPr>
        <p:spPr>
          <a:xfrm>
            <a:off x="274638" y="503238"/>
            <a:ext cx="8610600" cy="992187"/>
          </a:xfrm>
        </p:spPr>
        <p:txBody>
          <a:bodyPr/>
          <a:lstStyle/>
          <a:p>
            <a:pPr eaLnBrk="1" hangingPunct="1"/>
            <a:r>
              <a:rPr lang="en-US" sz="4000" smtClean="0"/>
              <a:t>Benefits Payable to Spouses and Children </a:t>
            </a:r>
          </a:p>
        </p:txBody>
      </p:sp>
      <p:sp>
        <p:nvSpPr>
          <p:cNvPr id="87044" name="Rectangle 3"/>
          <p:cNvSpPr>
            <a:spLocks noGrp="1" noChangeArrowheads="1"/>
          </p:cNvSpPr>
          <p:nvPr>
            <p:ph type="body" idx="1"/>
          </p:nvPr>
        </p:nvSpPr>
        <p:spPr>
          <a:xfrm>
            <a:off x="311150" y="1495425"/>
            <a:ext cx="8294688" cy="4572000"/>
          </a:xfrm>
        </p:spPr>
        <p:txBody>
          <a:bodyPr/>
          <a:lstStyle/>
          <a:p>
            <a:pPr eaLnBrk="1" hangingPunct="1">
              <a:lnSpc>
                <a:spcPct val="90000"/>
              </a:lnSpc>
            </a:pPr>
            <a:r>
              <a:rPr lang="en-US" sz="2400" smtClean="0"/>
              <a:t>A retired worker’s spouse and dependent children may be entitled to Social Security benefits based on the worker’s earnings </a:t>
            </a:r>
          </a:p>
          <a:p>
            <a:pPr eaLnBrk="1" hangingPunct="1">
              <a:lnSpc>
                <a:spcPct val="90000"/>
              </a:lnSpc>
            </a:pPr>
            <a:r>
              <a:rPr lang="en-US" sz="2400" smtClean="0"/>
              <a:t>The benefit amount for a spouse who has attained the normal retirement age is 50 percent of the worker’s PIA</a:t>
            </a:r>
          </a:p>
          <a:p>
            <a:pPr eaLnBrk="1" hangingPunct="1">
              <a:lnSpc>
                <a:spcPct val="90000"/>
              </a:lnSpc>
            </a:pPr>
            <a:r>
              <a:rPr lang="en-US" sz="2400" smtClean="0"/>
              <a:t>However, spouses can elect to collect as early as age 62 </a:t>
            </a:r>
          </a:p>
          <a:p>
            <a:pPr lvl="1" eaLnBrk="1" hangingPunct="1">
              <a:lnSpc>
                <a:spcPct val="90000"/>
              </a:lnSpc>
            </a:pPr>
            <a:r>
              <a:rPr lang="en-US" sz="2000" smtClean="0"/>
              <a:t>At an actuarially reduced level or at any age if they’re caring for children under age 16 </a:t>
            </a:r>
          </a:p>
          <a:p>
            <a:pPr eaLnBrk="1" hangingPunct="1">
              <a:lnSpc>
                <a:spcPct val="90000"/>
              </a:lnSpc>
            </a:pPr>
            <a:r>
              <a:rPr lang="en-US" sz="2400" smtClean="0"/>
              <a:t>The spouse is not required to be financially dependent on the retired worker in order to collect the benefit</a:t>
            </a:r>
          </a:p>
          <a:p>
            <a:pPr lvl="1" eaLnBrk="1" hangingPunct="1">
              <a:lnSpc>
                <a:spcPct val="90000"/>
              </a:lnSpc>
            </a:pPr>
            <a:r>
              <a:rPr lang="en-US" sz="2000" smtClean="0"/>
              <a:t>But spouses who have earned income are impacted by the retirement test in the same manner as for retirees </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524E7A1-792B-4923-98C7-86FE1B41FEE4}" type="slidenum">
              <a:rPr lang="en-US"/>
              <a:pPr/>
              <a:t>35</a:t>
            </a:fld>
            <a:endParaRPr lang="en-US"/>
          </a:p>
        </p:txBody>
      </p:sp>
      <p:sp>
        <p:nvSpPr>
          <p:cNvPr id="88067" name="Rectangle 2"/>
          <p:cNvSpPr>
            <a:spLocks noGrp="1" noChangeArrowheads="1"/>
          </p:cNvSpPr>
          <p:nvPr>
            <p:ph type="title"/>
          </p:nvPr>
        </p:nvSpPr>
        <p:spPr>
          <a:xfrm>
            <a:off x="304800" y="503238"/>
            <a:ext cx="8610600" cy="992187"/>
          </a:xfrm>
        </p:spPr>
        <p:txBody>
          <a:bodyPr/>
          <a:lstStyle/>
          <a:p>
            <a:pPr eaLnBrk="1" hangingPunct="1"/>
            <a:r>
              <a:rPr lang="en-US" sz="4000" smtClean="0"/>
              <a:t>Benefits Payable to Spouses and Children</a:t>
            </a:r>
          </a:p>
        </p:txBody>
      </p:sp>
      <p:sp>
        <p:nvSpPr>
          <p:cNvPr id="88068" name="Rectangle 3"/>
          <p:cNvSpPr>
            <a:spLocks noGrp="1" noChangeArrowheads="1"/>
          </p:cNvSpPr>
          <p:nvPr>
            <p:ph type="body" idx="1"/>
          </p:nvPr>
        </p:nvSpPr>
        <p:spPr/>
        <p:txBody>
          <a:bodyPr/>
          <a:lstStyle/>
          <a:p>
            <a:pPr eaLnBrk="1" hangingPunct="1"/>
            <a:r>
              <a:rPr lang="en-US" smtClean="0"/>
              <a:t>An increasingly common situation is for both husband and wife to be entitled to Social Security retirement benefits on the basis of their own earnings history </a:t>
            </a:r>
          </a:p>
          <a:p>
            <a:pPr lvl="1" eaLnBrk="1" hangingPunct="1"/>
            <a:r>
              <a:rPr lang="en-US" smtClean="0"/>
              <a:t>The question arises as to whether such people are still entitled to receive spouse’s benefits from Social Security </a:t>
            </a:r>
          </a:p>
          <a:p>
            <a:pPr lvl="1" eaLnBrk="1" hangingPunct="1"/>
            <a:r>
              <a:rPr lang="en-US" smtClean="0"/>
              <a:t>The basic rule governing these cases </a:t>
            </a:r>
          </a:p>
          <a:p>
            <a:pPr lvl="2" eaLnBrk="1" hangingPunct="1"/>
            <a:r>
              <a:rPr lang="en-US" smtClean="0"/>
              <a:t>An individual is entitled to receive only the one Social Security benefit that will pay the greatest monthly income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7AAD3B4-4C40-467D-89FC-5E16A27FBB50}" type="slidenum">
              <a:rPr lang="en-US"/>
              <a:pPr/>
              <a:t>36</a:t>
            </a:fld>
            <a:endParaRPr lang="en-US"/>
          </a:p>
        </p:txBody>
      </p:sp>
      <p:sp>
        <p:nvSpPr>
          <p:cNvPr id="89091" name="Rectangle 2"/>
          <p:cNvSpPr>
            <a:spLocks noGrp="1" noChangeArrowheads="1"/>
          </p:cNvSpPr>
          <p:nvPr>
            <p:ph type="title"/>
          </p:nvPr>
        </p:nvSpPr>
        <p:spPr>
          <a:xfrm>
            <a:off x="304800" y="503238"/>
            <a:ext cx="8610600" cy="992187"/>
          </a:xfrm>
        </p:spPr>
        <p:txBody>
          <a:bodyPr/>
          <a:lstStyle/>
          <a:p>
            <a:pPr eaLnBrk="1" hangingPunct="1"/>
            <a:r>
              <a:rPr lang="en-US" sz="4000" smtClean="0"/>
              <a:t>Benefits Payable to Spouses and Children</a:t>
            </a:r>
          </a:p>
        </p:txBody>
      </p:sp>
      <p:sp>
        <p:nvSpPr>
          <p:cNvPr id="89092" name="Rectangle 3"/>
          <p:cNvSpPr>
            <a:spLocks noGrp="1" noChangeArrowheads="1"/>
          </p:cNvSpPr>
          <p:nvPr>
            <p:ph type="body" idx="1"/>
          </p:nvPr>
        </p:nvSpPr>
        <p:spPr/>
        <p:txBody>
          <a:bodyPr/>
          <a:lstStyle/>
          <a:p>
            <a:pPr eaLnBrk="1" hangingPunct="1">
              <a:lnSpc>
                <a:spcPct val="90000"/>
              </a:lnSpc>
            </a:pPr>
            <a:r>
              <a:rPr lang="en-US" smtClean="0"/>
              <a:t>In some cases, children of retired workers are young enough to be entitled to Social Security benefits </a:t>
            </a:r>
          </a:p>
          <a:p>
            <a:pPr lvl="1" eaLnBrk="1" hangingPunct="1">
              <a:lnSpc>
                <a:spcPct val="90000"/>
              </a:lnSpc>
            </a:pPr>
            <a:r>
              <a:rPr lang="en-US" smtClean="0"/>
              <a:t>The child’s benefit is 50% of the worker’s PIA</a:t>
            </a:r>
          </a:p>
          <a:p>
            <a:pPr lvl="1" eaLnBrk="1" hangingPunct="1">
              <a:lnSpc>
                <a:spcPct val="90000"/>
              </a:lnSpc>
            </a:pPr>
            <a:r>
              <a:rPr lang="en-US" smtClean="0"/>
              <a:t>Eligibility is generally limited to unmarried children under the age of 18 </a:t>
            </a:r>
          </a:p>
          <a:p>
            <a:pPr lvl="2" eaLnBrk="1" hangingPunct="1">
              <a:lnSpc>
                <a:spcPct val="90000"/>
              </a:lnSpc>
            </a:pPr>
            <a:r>
              <a:rPr lang="en-US" smtClean="0"/>
              <a:t>Extended to 19 if a child is a full-time student in elementary or high school </a:t>
            </a:r>
          </a:p>
          <a:p>
            <a:pPr lvl="2" eaLnBrk="1" hangingPunct="1">
              <a:lnSpc>
                <a:spcPct val="90000"/>
              </a:lnSpc>
            </a:pPr>
            <a:r>
              <a:rPr lang="en-US" smtClean="0"/>
              <a:t>Age limit is removed entirely for unmarried children who become severely disabled before age 22 and who continue in that condition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5A31945-1237-4D04-AFE3-D790D94650D2}" type="slidenum">
              <a:rPr lang="en-US"/>
              <a:pPr/>
              <a:t>37</a:t>
            </a:fld>
            <a:endParaRPr lang="en-US"/>
          </a:p>
        </p:txBody>
      </p:sp>
      <p:sp>
        <p:nvSpPr>
          <p:cNvPr id="90115" name="Rectangle 2"/>
          <p:cNvSpPr>
            <a:spLocks noGrp="1" noChangeArrowheads="1"/>
          </p:cNvSpPr>
          <p:nvPr>
            <p:ph type="title"/>
          </p:nvPr>
        </p:nvSpPr>
        <p:spPr/>
        <p:txBody>
          <a:bodyPr/>
          <a:lstStyle/>
          <a:p>
            <a:pPr eaLnBrk="1" hangingPunct="1"/>
            <a:r>
              <a:rPr lang="en-US" smtClean="0"/>
              <a:t>Taxation of Benefits </a:t>
            </a:r>
          </a:p>
        </p:txBody>
      </p:sp>
      <p:sp>
        <p:nvSpPr>
          <p:cNvPr id="90116" name="Rectangle 3"/>
          <p:cNvSpPr>
            <a:spLocks noGrp="1" noChangeArrowheads="1"/>
          </p:cNvSpPr>
          <p:nvPr>
            <p:ph type="body" idx="1"/>
          </p:nvPr>
        </p:nvSpPr>
        <p:spPr/>
        <p:txBody>
          <a:bodyPr/>
          <a:lstStyle/>
          <a:p>
            <a:pPr eaLnBrk="1" hangingPunct="1"/>
            <a:r>
              <a:rPr lang="en-US" smtClean="0"/>
              <a:t>Social Security retirement benefits are not subject to federal income tax unless one’s adjusted gross income exceeds certain limits </a:t>
            </a:r>
          </a:p>
          <a:p>
            <a:pPr lvl="1" eaLnBrk="1" hangingPunct="1"/>
            <a:r>
              <a:rPr lang="en-US" smtClean="0"/>
              <a:t>For example, if half of an individual’s Social Security benefit + investment income exceeds $25,000 </a:t>
            </a:r>
          </a:p>
          <a:p>
            <a:pPr lvl="2" eaLnBrk="1" hangingPunct="1"/>
            <a:r>
              <a:rPr lang="en-US" smtClean="0"/>
              <a:t>Then 1/2 of the Social Security benefit is taxable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29</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title" idx="4294967295"/>
          </p:nvPr>
        </p:nvSpPr>
        <p:spPr>
          <a:xfrm>
            <a:off x="304800" y="303213"/>
            <a:ext cx="8229600" cy="992187"/>
          </a:xfrm>
        </p:spPr>
        <p:txBody>
          <a:bodyPr anchor="ctr"/>
          <a:lstStyle/>
          <a:p>
            <a:pPr eaLnBrk="1" hangingPunct="1"/>
            <a:r>
              <a:rPr lang="en-US" sz="2800" smtClean="0"/>
              <a:t>Exhibit 17.1</a:t>
            </a:r>
            <a:r>
              <a:rPr lang="en-US" sz="2800" b="0" smtClean="0"/>
              <a:t>  The Benefits of Starting Early in a Tax-Deferred Retirement Plan</a:t>
            </a:r>
            <a:endParaRPr lang="en-US" smtClean="0"/>
          </a:p>
        </p:txBody>
      </p:sp>
      <p:pic>
        <p:nvPicPr>
          <p:cNvPr id="20483" name="Picture 6" descr="ex17_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05000" y="1371600"/>
            <a:ext cx="5181600" cy="4913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22531" name="Rectangle 3"/>
          <p:cNvSpPr>
            <a:spLocks noGrp="1" noChangeArrowheads="1"/>
          </p:cNvSpPr>
          <p:nvPr>
            <p:ph type="body" idx="4294967295"/>
          </p:nvPr>
        </p:nvSpPr>
        <p:spPr>
          <a:xfrm>
            <a:off x="228600" y="1752600"/>
            <a:ext cx="8686800" cy="4800600"/>
          </a:xfrm>
        </p:spPr>
        <p:txBody>
          <a:bodyPr rIns="91440"/>
          <a:lstStyle/>
          <a:p>
            <a:pPr eaLnBrk="1" hangingPunct="1">
              <a:lnSpc>
                <a:spcPct val="80000"/>
              </a:lnSpc>
            </a:pPr>
            <a:r>
              <a:rPr lang="en-US" sz="2000" smtClean="0"/>
              <a:t>A qualified plan must benefit workers in general and not only </a:t>
            </a:r>
            <a:r>
              <a:rPr lang="en-US" sz="2000" u="sng" smtClean="0"/>
              <a:t>highly compensated employees</a:t>
            </a:r>
            <a:r>
              <a:rPr lang="en-US" sz="2000" smtClean="0"/>
              <a:t>, so certain </a:t>
            </a:r>
            <a:r>
              <a:rPr lang="en-US" sz="2000" u="sng" smtClean="0"/>
              <a:t>minimum coverage requirements</a:t>
            </a:r>
            <a:r>
              <a:rPr lang="en-US" sz="2000" smtClean="0"/>
              <a:t> must be satisfied</a:t>
            </a:r>
          </a:p>
          <a:p>
            <a:pPr lvl="1" eaLnBrk="1" hangingPunct="1">
              <a:lnSpc>
                <a:spcPct val="80000"/>
              </a:lnSpc>
            </a:pPr>
            <a:r>
              <a:rPr lang="en-US" sz="1800" smtClean="0"/>
              <a:t>Under the </a:t>
            </a:r>
            <a:r>
              <a:rPr lang="en-US" sz="1800" u="sng" smtClean="0"/>
              <a:t>ratio-percentage test</a:t>
            </a:r>
            <a:r>
              <a:rPr lang="en-US" sz="1800" smtClean="0"/>
              <a:t>, the percentage of non-highly compensated employees covered under the plan must be at least 70% of the percentage of highly compensated employees who are covered</a:t>
            </a:r>
          </a:p>
          <a:p>
            <a:pPr lvl="1" eaLnBrk="1" hangingPunct="1">
              <a:lnSpc>
                <a:spcPct val="80000"/>
              </a:lnSpc>
            </a:pPr>
            <a:r>
              <a:rPr lang="en-US" sz="1800" smtClean="0"/>
              <a:t>Under the </a:t>
            </a:r>
            <a:r>
              <a:rPr lang="en-US" sz="1800" u="sng" smtClean="0"/>
              <a:t>average benefits test</a:t>
            </a:r>
            <a:r>
              <a:rPr lang="en-US" sz="1800" smtClean="0"/>
              <a:t>:</a:t>
            </a:r>
          </a:p>
          <a:p>
            <a:pPr lvl="2" eaLnBrk="1" hangingPunct="1">
              <a:lnSpc>
                <a:spcPct val="80000"/>
              </a:lnSpc>
            </a:pPr>
            <a:r>
              <a:rPr lang="en-US" sz="1600" smtClean="0"/>
              <a:t>The plan must benefit a reasonable classification of employees and not discriminate in favor of highly compensated employees </a:t>
            </a:r>
          </a:p>
          <a:p>
            <a:pPr lvl="2" eaLnBrk="1" hangingPunct="1">
              <a:lnSpc>
                <a:spcPct val="80000"/>
              </a:lnSpc>
            </a:pPr>
            <a:r>
              <a:rPr lang="en-US" sz="1600" smtClean="0"/>
              <a:t>The average benefit for the non-highly compensated employees must be at least 70% of the average benefit provided to all highly compensated employees</a:t>
            </a:r>
          </a:p>
          <a:p>
            <a:pPr lvl="1" eaLnBrk="1" hangingPunct="1">
              <a:lnSpc>
                <a:spcPct val="80000"/>
              </a:lnSpc>
            </a:pPr>
            <a:endParaRPr lang="en-US" sz="1800" smtClean="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24579" name="Rectangle 3"/>
          <p:cNvSpPr>
            <a:spLocks noGrp="1" noChangeArrowheads="1"/>
          </p:cNvSpPr>
          <p:nvPr>
            <p:ph type="body" idx="4294967295"/>
          </p:nvPr>
        </p:nvSpPr>
        <p:spPr>
          <a:xfrm>
            <a:off x="304800" y="1752600"/>
            <a:ext cx="8610600" cy="4572000"/>
          </a:xfrm>
        </p:spPr>
        <p:txBody>
          <a:bodyPr rIns="91440"/>
          <a:lstStyle/>
          <a:p>
            <a:pPr eaLnBrk="1" hangingPunct="1">
              <a:lnSpc>
                <a:spcPct val="90000"/>
              </a:lnSpc>
            </a:pPr>
            <a:r>
              <a:rPr lang="en-US" sz="2400" smtClean="0"/>
              <a:t>Most plans have a </a:t>
            </a:r>
            <a:r>
              <a:rPr lang="en-US" sz="2400" u="sng" smtClean="0"/>
              <a:t>minimum age and service requirement</a:t>
            </a:r>
            <a:r>
              <a:rPr lang="en-US" sz="2400" smtClean="0"/>
              <a:t> that must be met</a:t>
            </a:r>
          </a:p>
          <a:p>
            <a:pPr lvl="1" eaLnBrk="1" hangingPunct="1">
              <a:lnSpc>
                <a:spcPct val="90000"/>
              </a:lnSpc>
            </a:pPr>
            <a:r>
              <a:rPr lang="en-US" sz="2000" smtClean="0"/>
              <a:t>Under current law, all eligible employees who have attained age 21 and have completed one year of service must be allowed to participate in the plan</a:t>
            </a:r>
          </a:p>
          <a:p>
            <a:pPr lvl="1" eaLnBrk="1" hangingPunct="1">
              <a:lnSpc>
                <a:spcPct val="90000"/>
              </a:lnSpc>
            </a:pPr>
            <a:r>
              <a:rPr lang="en-US" sz="2000" u="sng" smtClean="0"/>
              <a:t>Normal retirement age</a:t>
            </a:r>
            <a:r>
              <a:rPr lang="en-US" sz="2000" smtClean="0"/>
              <a:t> is the age that a worker can retire and receive a full, unreduced pension benefit</a:t>
            </a:r>
          </a:p>
          <a:p>
            <a:pPr lvl="2" eaLnBrk="1" hangingPunct="1">
              <a:lnSpc>
                <a:spcPct val="90000"/>
              </a:lnSpc>
            </a:pPr>
            <a:r>
              <a:rPr lang="en-US" sz="1800" smtClean="0"/>
              <a:t>Age 65 in most plans</a:t>
            </a:r>
          </a:p>
          <a:p>
            <a:pPr lvl="1" eaLnBrk="1" hangingPunct="1">
              <a:lnSpc>
                <a:spcPct val="90000"/>
              </a:lnSpc>
            </a:pPr>
            <a:r>
              <a:rPr lang="en-US" sz="2000" smtClean="0"/>
              <a:t>An </a:t>
            </a:r>
            <a:r>
              <a:rPr lang="en-US" sz="2000" u="sng" smtClean="0"/>
              <a:t>early retirement age</a:t>
            </a:r>
            <a:r>
              <a:rPr lang="en-US" sz="2000" smtClean="0"/>
              <a:t> is the earliest age that workers can retire and receive a retirement benefit</a:t>
            </a:r>
          </a:p>
          <a:p>
            <a:pPr lvl="1" eaLnBrk="1" hangingPunct="1">
              <a:lnSpc>
                <a:spcPct val="90000"/>
              </a:lnSpc>
            </a:pPr>
            <a:r>
              <a:rPr lang="en-US" sz="2000" smtClean="0"/>
              <a:t>The </a:t>
            </a:r>
            <a:r>
              <a:rPr lang="en-US" sz="2000" u="sng" smtClean="0"/>
              <a:t>deferred retirement age</a:t>
            </a:r>
            <a:r>
              <a:rPr lang="en-US" sz="2000" smtClean="0"/>
              <a:t> is any age beyond the normal retirement age </a:t>
            </a:r>
          </a:p>
          <a:p>
            <a:pPr lvl="2" eaLnBrk="1" hangingPunct="1">
              <a:lnSpc>
                <a:spcPct val="90000"/>
              </a:lnSpc>
            </a:pPr>
            <a:r>
              <a:rPr lang="en-US" sz="1800" smtClean="0"/>
              <a:t>Employees working beyond age 65 continue to accrue benefits under the plan</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26627" name="Rectangle 3"/>
          <p:cNvSpPr>
            <a:spLocks noGrp="1" noChangeArrowheads="1"/>
          </p:cNvSpPr>
          <p:nvPr>
            <p:ph type="body" idx="4294967295"/>
          </p:nvPr>
        </p:nvSpPr>
        <p:spPr>
          <a:xfrm>
            <a:off x="228600" y="1752600"/>
            <a:ext cx="8686800" cy="4648200"/>
          </a:xfrm>
        </p:spPr>
        <p:txBody>
          <a:bodyPr rIns="91440"/>
          <a:lstStyle/>
          <a:p>
            <a:pPr eaLnBrk="1" hangingPunct="1">
              <a:lnSpc>
                <a:spcPct val="80000"/>
              </a:lnSpc>
            </a:pPr>
            <a:r>
              <a:rPr lang="en-US" sz="1800" smtClean="0"/>
              <a:t>A benefit formula is used to determine contributions or benefits</a:t>
            </a:r>
          </a:p>
          <a:p>
            <a:pPr eaLnBrk="1" hangingPunct="1">
              <a:lnSpc>
                <a:spcPct val="80000"/>
              </a:lnSpc>
            </a:pPr>
            <a:r>
              <a:rPr lang="en-US" sz="1800" smtClean="0"/>
              <a:t>In a </a:t>
            </a:r>
            <a:r>
              <a:rPr lang="en-US" sz="1800" u="sng" smtClean="0"/>
              <a:t>defined-contribution formula</a:t>
            </a:r>
            <a:r>
              <a:rPr lang="en-US" sz="1800" smtClean="0"/>
              <a:t>, the contribution rate is fixed, but the retirement benefit is variable</a:t>
            </a:r>
          </a:p>
          <a:p>
            <a:pPr eaLnBrk="1" hangingPunct="1">
              <a:lnSpc>
                <a:spcPct val="80000"/>
              </a:lnSpc>
            </a:pPr>
            <a:r>
              <a:rPr lang="en-US" sz="1800" smtClean="0"/>
              <a:t>In a </a:t>
            </a:r>
            <a:r>
              <a:rPr lang="en-US" sz="1800" u="sng" smtClean="0"/>
              <a:t>defined-benefit plan</a:t>
            </a:r>
            <a:r>
              <a:rPr lang="en-US" sz="1800" smtClean="0"/>
              <a:t>, the retirement benefit is known, but the contributions will vary depending on the amount needed to fund the desired benefit</a:t>
            </a:r>
          </a:p>
          <a:p>
            <a:pPr lvl="1" eaLnBrk="1" hangingPunct="1">
              <a:lnSpc>
                <a:spcPct val="80000"/>
              </a:lnSpc>
            </a:pPr>
            <a:r>
              <a:rPr lang="en-US" sz="1600" smtClean="0"/>
              <a:t>The amount can be based on </a:t>
            </a:r>
            <a:r>
              <a:rPr lang="en-US" sz="1600" u="sng" smtClean="0"/>
              <a:t>career-average earnings</a:t>
            </a:r>
            <a:r>
              <a:rPr lang="en-US" sz="1600" smtClean="0"/>
              <a:t> or on a </a:t>
            </a:r>
            <a:r>
              <a:rPr lang="en-US" sz="1600" u="sng" smtClean="0"/>
              <a:t>final average pay</a:t>
            </a:r>
            <a:r>
              <a:rPr lang="en-US" sz="1600" smtClean="0"/>
              <a:t>, which generally is an average of the last 3-5 years earnings</a:t>
            </a:r>
          </a:p>
          <a:p>
            <a:pPr lvl="1" eaLnBrk="1" hangingPunct="1">
              <a:lnSpc>
                <a:spcPct val="80000"/>
              </a:lnSpc>
            </a:pPr>
            <a:r>
              <a:rPr lang="en-US" sz="1600" smtClean="0"/>
              <a:t>Under a unit-benefit formula, both earnings and years of service are considered</a:t>
            </a:r>
          </a:p>
          <a:p>
            <a:pPr lvl="1" eaLnBrk="1" hangingPunct="1">
              <a:lnSpc>
                <a:spcPct val="80000"/>
              </a:lnSpc>
            </a:pPr>
            <a:r>
              <a:rPr lang="en-US" sz="1600" smtClean="0"/>
              <a:t>Some plans pay a flat percentage of annual earnings, while some pay a flat amount for each year of service</a:t>
            </a:r>
          </a:p>
          <a:p>
            <a:pPr lvl="1" eaLnBrk="1" hangingPunct="1">
              <a:lnSpc>
                <a:spcPct val="80000"/>
              </a:lnSpc>
            </a:pPr>
            <a:r>
              <a:rPr lang="en-US" sz="1600" smtClean="0"/>
              <a:t>Some plans pay a flat amount for each employee, regardless of earnings or years of service</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28675" name="Rectangle 3"/>
          <p:cNvSpPr>
            <a:spLocks noGrp="1" noChangeArrowheads="1"/>
          </p:cNvSpPr>
          <p:nvPr>
            <p:ph type="body" idx="4294967295"/>
          </p:nvPr>
        </p:nvSpPr>
        <p:spPr>
          <a:xfrm>
            <a:off x="228600" y="1752600"/>
            <a:ext cx="8686800" cy="4572000"/>
          </a:xfrm>
        </p:spPr>
        <p:txBody>
          <a:bodyPr rIns="91440"/>
          <a:lstStyle/>
          <a:p>
            <a:pPr eaLnBrk="1" hangingPunct="1">
              <a:lnSpc>
                <a:spcPct val="80000"/>
              </a:lnSpc>
            </a:pPr>
            <a:r>
              <a:rPr lang="en-US" sz="2000" u="sng" smtClean="0"/>
              <a:t>Vesting</a:t>
            </a:r>
            <a:r>
              <a:rPr lang="en-US" sz="2000" smtClean="0"/>
              <a:t> refers to the employee’s right to the employer’s contributions or benefits attributable to the contributions if employment terminates prior to retirement</a:t>
            </a:r>
          </a:p>
          <a:p>
            <a:pPr lvl="1" eaLnBrk="1" hangingPunct="1">
              <a:lnSpc>
                <a:spcPct val="80000"/>
              </a:lnSpc>
            </a:pPr>
            <a:r>
              <a:rPr lang="en-US" sz="1800" smtClean="0"/>
              <a:t>A qualified defined-benefit plan must meet a minimum vesting standard:</a:t>
            </a:r>
          </a:p>
          <a:p>
            <a:pPr lvl="2" eaLnBrk="1" hangingPunct="1">
              <a:lnSpc>
                <a:spcPct val="80000"/>
              </a:lnSpc>
            </a:pPr>
            <a:r>
              <a:rPr lang="en-US" sz="1600" smtClean="0"/>
              <a:t>Under cliff vesting, the worker must be 100% vested after 5 years of service</a:t>
            </a:r>
          </a:p>
          <a:p>
            <a:pPr lvl="2" eaLnBrk="1" hangingPunct="1">
              <a:lnSpc>
                <a:spcPct val="80000"/>
              </a:lnSpc>
            </a:pPr>
            <a:r>
              <a:rPr lang="en-US" sz="1600" smtClean="0"/>
              <a:t>Under graded vesting, the worker must be 20% vested by the 3</a:t>
            </a:r>
            <a:r>
              <a:rPr lang="en-US" sz="1600" baseline="30000" smtClean="0"/>
              <a:t>rd</a:t>
            </a:r>
            <a:r>
              <a:rPr lang="en-US" sz="1600" smtClean="0"/>
              <a:t> year of service, and the minimum vesting increases another 20% for each year until the worker is 100% vested at year 7</a:t>
            </a:r>
          </a:p>
          <a:p>
            <a:pPr lvl="1" eaLnBrk="1" hangingPunct="1">
              <a:lnSpc>
                <a:spcPct val="80000"/>
              </a:lnSpc>
            </a:pPr>
            <a:r>
              <a:rPr lang="en-US" sz="1800" smtClean="0"/>
              <a:t>Faster vesting is required for qualified defined-contribution plans to encourage greater employee participation</a:t>
            </a:r>
          </a:p>
          <a:p>
            <a:pPr lvl="2" eaLnBrk="1" hangingPunct="1">
              <a:lnSpc>
                <a:spcPct val="80000"/>
              </a:lnSpc>
            </a:pPr>
            <a:r>
              <a:rPr lang="en-US" sz="1600" smtClean="0"/>
              <a:t>Employer contributions must be 100% vested after 3 years</a:t>
            </a:r>
          </a:p>
          <a:p>
            <a:pPr lvl="2" eaLnBrk="1" hangingPunct="1">
              <a:lnSpc>
                <a:spcPct val="80000"/>
              </a:lnSpc>
            </a:pPr>
            <a:r>
              <a:rPr lang="en-US" sz="1600" smtClean="0"/>
              <a:t>The worker must be 20% vested by the 2</a:t>
            </a:r>
            <a:r>
              <a:rPr lang="en-US" sz="1600" baseline="30000" smtClean="0"/>
              <a:t>rd</a:t>
            </a:r>
            <a:r>
              <a:rPr lang="en-US" sz="1600" smtClean="0"/>
              <a:t> year of service, and the minimum vesting increases another 20% for each year until the worker is 100% vested at year 6</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nchor="ctr"/>
          <a:lstStyle/>
          <a:p>
            <a:pPr eaLnBrk="1" hangingPunct="1"/>
            <a:r>
              <a:rPr lang="en-US" sz="2800" smtClean="0"/>
              <a:t>Fundamentals of Private Retirement Plans</a:t>
            </a:r>
          </a:p>
        </p:txBody>
      </p:sp>
      <p:sp>
        <p:nvSpPr>
          <p:cNvPr id="30723" name="Rectangle 3"/>
          <p:cNvSpPr>
            <a:spLocks noGrp="1" noChangeArrowheads="1"/>
          </p:cNvSpPr>
          <p:nvPr>
            <p:ph type="body" idx="4294967295"/>
          </p:nvPr>
        </p:nvSpPr>
        <p:spPr>
          <a:xfrm>
            <a:off x="152400" y="1752600"/>
            <a:ext cx="8763000" cy="4800600"/>
          </a:xfrm>
        </p:spPr>
        <p:txBody>
          <a:bodyPr rIns="91440"/>
          <a:lstStyle/>
          <a:p>
            <a:pPr eaLnBrk="1" hangingPunct="1">
              <a:lnSpc>
                <a:spcPct val="80000"/>
              </a:lnSpc>
            </a:pPr>
            <a:r>
              <a:rPr lang="en-US" sz="2000" smtClean="0"/>
              <a:t>Funds withdrawn from a qualified plan before age 59½ are subject to a 10% </a:t>
            </a:r>
            <a:r>
              <a:rPr lang="en-US" sz="2000" u="sng" smtClean="0"/>
              <a:t>early distribution penalty</a:t>
            </a:r>
          </a:p>
          <a:p>
            <a:pPr lvl="1" eaLnBrk="1" hangingPunct="1"/>
            <a:r>
              <a:rPr lang="en-US" sz="1800" smtClean="0"/>
              <a:t>There are some exceptions to this rule, for example if the distribution is:</a:t>
            </a:r>
          </a:p>
          <a:p>
            <a:pPr lvl="2" eaLnBrk="1" hangingPunct="1"/>
            <a:r>
              <a:rPr lang="en-US" sz="1400" smtClean="0"/>
              <a:t>Made  because the employee has a qualifying disability</a:t>
            </a:r>
          </a:p>
          <a:p>
            <a:pPr lvl="2" eaLnBrk="1" hangingPunct="1"/>
            <a:r>
              <a:rPr lang="en-US" sz="1400" smtClean="0"/>
              <a:t>Made to an employee for medical care up to the amount allowable as a medical expense deduction</a:t>
            </a:r>
          </a:p>
          <a:p>
            <a:pPr eaLnBrk="1" hangingPunct="1">
              <a:lnSpc>
                <a:spcPct val="80000"/>
              </a:lnSpc>
            </a:pPr>
            <a:r>
              <a:rPr lang="en-US" sz="2000" smtClean="0"/>
              <a:t>Pension contributions cannot remain in the plan indefinitely</a:t>
            </a:r>
          </a:p>
          <a:p>
            <a:pPr lvl="1" eaLnBrk="1" hangingPunct="1">
              <a:lnSpc>
                <a:spcPct val="80000"/>
              </a:lnSpc>
            </a:pPr>
            <a:r>
              <a:rPr lang="en-US" sz="1800" smtClean="0"/>
              <a:t>Distributions must start no later than April 1</a:t>
            </a:r>
            <a:r>
              <a:rPr lang="en-US" sz="1800" baseline="30000" smtClean="0"/>
              <a:t>st</a:t>
            </a:r>
            <a:r>
              <a:rPr lang="en-US" sz="1800" smtClean="0"/>
              <a:t> of the calendar year following the year in which the individual attains age 70½</a:t>
            </a:r>
          </a:p>
          <a:p>
            <a:pPr lvl="2" eaLnBrk="1" hangingPunct="1">
              <a:lnSpc>
                <a:spcPct val="80000"/>
              </a:lnSpc>
            </a:pPr>
            <a:r>
              <a:rPr lang="en-US" sz="1600" smtClean="0"/>
              <a:t>If the participant is still working, the distributions can be delayed</a:t>
            </a:r>
          </a:p>
          <a:p>
            <a:pPr lvl="2" eaLnBrk="1" hangingPunct="1">
              <a:lnSpc>
                <a:spcPct val="80000"/>
              </a:lnSpc>
            </a:pPr>
            <a:r>
              <a:rPr lang="en-US" sz="1600" smtClean="0"/>
              <a:t>The rule does not apply to IRAs and Roth IRAs</a:t>
            </a:r>
          </a:p>
          <a:p>
            <a:pPr eaLnBrk="1" hangingPunct="1">
              <a:lnSpc>
                <a:spcPct val="80000"/>
              </a:lnSpc>
            </a:pPr>
            <a:r>
              <a:rPr lang="en-US" sz="2200" smtClean="0"/>
              <a:t>For 2009, the minimum distribution rules are temporarily waived.</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1121</TotalTime>
  <Words>3222</Words>
  <Application>Microsoft Office PowerPoint</Application>
  <PresentationFormat>On-screen Show (4:3)</PresentationFormat>
  <Paragraphs>276</Paragraphs>
  <Slides>38</Slides>
  <Notes>27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M00_REJDA_6117643_11_RMI_C00</vt:lpstr>
      <vt:lpstr>Slide 1</vt:lpstr>
      <vt:lpstr>Objectives</vt:lpstr>
      <vt:lpstr>Fundamentals of Private Retirement Plans</vt:lpstr>
      <vt:lpstr>Exhibit 17.1  The Benefits of Starting Early in a Tax-Deferred Retirement Plan</vt:lpstr>
      <vt:lpstr>Fundamentals of Private Retirement Plans</vt:lpstr>
      <vt:lpstr>Fundamentals of Private Retirement Plans</vt:lpstr>
      <vt:lpstr>Fundamentals of Private Retirement Plans</vt:lpstr>
      <vt:lpstr>Fundamentals of Private Retirement Plans</vt:lpstr>
      <vt:lpstr>Fundamentals of Private Retirement Plans</vt:lpstr>
      <vt:lpstr>Fundamentals of Private Retirement Plans</vt:lpstr>
      <vt:lpstr>Types of Qualified Retirement Plans</vt:lpstr>
      <vt:lpstr>Defined Benefit Plans</vt:lpstr>
      <vt:lpstr>Defined Benefit Plans</vt:lpstr>
      <vt:lpstr>Defined Benefit Plans</vt:lpstr>
      <vt:lpstr>Defined Benefit Plans</vt:lpstr>
      <vt:lpstr>Defined Benefit Plans</vt:lpstr>
      <vt:lpstr>Defined Contribution Plans</vt:lpstr>
      <vt:lpstr>Defined Contribution Plans</vt:lpstr>
      <vt:lpstr>Profit-Sharing Plans</vt:lpstr>
      <vt:lpstr>Retirement Plans for the Self-Employed</vt:lpstr>
      <vt:lpstr>Retirement Plans for the Self-Employed</vt:lpstr>
      <vt:lpstr>Simplified Employee Pension </vt:lpstr>
      <vt:lpstr>SIMPLE Retirement Plans</vt:lpstr>
      <vt:lpstr>Funding Agency and Funding Instruments</vt:lpstr>
      <vt:lpstr>Funding Agency and Funding Instruments</vt:lpstr>
      <vt:lpstr>Funding Agency and Funding Instruments</vt:lpstr>
      <vt:lpstr>Social Security Retirement Benefits </vt:lpstr>
      <vt:lpstr>Future Social Security Normal Retirement Ages </vt:lpstr>
      <vt:lpstr>Social Security Retirement Benefits </vt:lpstr>
      <vt:lpstr>Relationship of Work History to Benefit Amount </vt:lpstr>
      <vt:lpstr>Benefits Payable to Retired Workers </vt:lpstr>
      <vt:lpstr>Benefits Payable to Retired Workers</vt:lpstr>
      <vt:lpstr>Benefits Payable to Retired Workers</vt:lpstr>
      <vt:lpstr>Benefits Payable to Spouses and Children </vt:lpstr>
      <vt:lpstr>Benefits Payable to Spouses and Children</vt:lpstr>
      <vt:lpstr>Benefits Payable to Spouses and Children</vt:lpstr>
      <vt:lpstr>Taxation of Benefits </vt:lpstr>
      <vt:lpstr>Slide 38</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Employee Benefits: Retirement Plans</dc:subject>
  <dc:creator>George E. Rejda</dc:creator>
  <cp:keywords/>
  <dc:description/>
  <cp:lastModifiedBy>Administrator</cp:lastModifiedBy>
  <cp:revision>108</cp:revision>
  <dcterms:created xsi:type="dcterms:W3CDTF">2004-08-04T08:00:35Z</dcterms:created>
  <dcterms:modified xsi:type="dcterms:W3CDTF">2014-06-22T08:13:58Z</dcterms:modified>
  <cp:category/>
</cp:coreProperties>
</file>