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0" r:id="rId1"/>
  </p:sldMasterIdLst>
  <p:notesMasterIdLst>
    <p:notesMasterId r:id="rId24"/>
  </p:notesMasterIdLst>
  <p:sldIdLst>
    <p:sldId id="466" r:id="rId2"/>
    <p:sldId id="421" r:id="rId3"/>
    <p:sldId id="420" r:id="rId4"/>
    <p:sldId id="418" r:id="rId5"/>
    <p:sldId id="440" r:id="rId6"/>
    <p:sldId id="439" r:id="rId7"/>
    <p:sldId id="419" r:id="rId8"/>
    <p:sldId id="422" r:id="rId9"/>
    <p:sldId id="435" r:id="rId10"/>
    <p:sldId id="430" r:id="rId11"/>
    <p:sldId id="424" r:id="rId12"/>
    <p:sldId id="423" r:id="rId13"/>
    <p:sldId id="425" r:id="rId14"/>
    <p:sldId id="426" r:id="rId15"/>
    <p:sldId id="427" r:id="rId16"/>
    <p:sldId id="436" r:id="rId17"/>
    <p:sldId id="437" r:id="rId18"/>
    <p:sldId id="431" r:id="rId19"/>
    <p:sldId id="438" r:id="rId20"/>
    <p:sldId id="428" r:id="rId21"/>
    <p:sldId id="429" r:id="rId22"/>
    <p:sldId id="46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6" autoAdjust="0"/>
    <p:restoredTop sz="90929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3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4ED642-EDAA-49F0-A527-92EFA07B6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67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767B923-40B1-4224-A13A-67FAFA96473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50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5E3BF3F-E7C7-4A26-8FC6-02EDC68685A6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437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61E238B-0842-401E-BA60-C98CEC501067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321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D7A33B8-A60A-4661-8F01-AC68091B06F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93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1D27636-0F90-4F9D-B0A9-27884CA4B33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3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CBDFAFD-0C3A-4566-912B-445BB8959318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785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9A1AB2-528A-40BF-A509-17232415600A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228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79E1291-47A7-4C78-9632-5E8EE8000391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368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1157FEC-3790-4770-BFF4-F4134B27ABC2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881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6669B49-07E6-4232-BA75-25630971EA69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51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5AF0F0D-953F-4A0C-B75E-6D58C7DB57BE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1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DEEFE58-8456-40FF-82F7-08098451EC1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8345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31BEB9F-FECD-4E4B-8259-926677C5010D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13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CEA1030-64E1-49BE-AE52-5305307558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51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74C0D7E-106D-4079-839C-FA58D4C985C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2150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151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59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3BE9942-A6DE-4287-81FA-B43D2DC979C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2560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569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8B1801C-260A-4390-9D07-4CB68EF8FB6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7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A19C270-5A34-40D0-9ABF-90313CC43D8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77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E6FBB59-72D3-4536-A356-F9E34D2CBBD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490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4C4F61-420B-4A84-A884-E65F92F89BA8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6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42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0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0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69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272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28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93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5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010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6513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693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2-</a:t>
            </a:r>
            <a:fld id="{2392F3E4-CB96-47D1-9ADE-5F6886D6A1AF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Insurance and Risk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3</a:t>
            </a:r>
            <a:r>
              <a:rPr lang="en-US" sz="2400" b="1" i="1" u="sng" dirty="0" smtClean="0">
                <a:latin typeface="Times" panose="02020603050405020304" pitchFamily="18" charset="0"/>
              </a:rPr>
              <a:t>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106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Exhibit 2.1  </a:t>
            </a:r>
            <a:r>
              <a:rPr lang="en-US" sz="2800" b="0" smtClean="0"/>
              <a:t>Risk of Fire as an Insurable Risk</a:t>
            </a:r>
            <a:endParaRPr lang="en-US" smtClean="0"/>
          </a:p>
        </p:txBody>
      </p:sp>
      <p:pic>
        <p:nvPicPr>
          <p:cNvPr id="30723" name="Picture 10" descr="ex02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229600" cy="336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106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Exhibit 2.2  </a:t>
            </a:r>
            <a:r>
              <a:rPr lang="en-US" sz="2800" b="0" smtClean="0"/>
              <a:t>Risk of Unemployment as an Insurable Risk</a:t>
            </a:r>
            <a:endParaRPr lang="en-US" smtClean="0"/>
          </a:p>
        </p:txBody>
      </p:sp>
      <p:pic>
        <p:nvPicPr>
          <p:cNvPr id="32771" name="Picture 5" descr="ex02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8898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Adverse Selection and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u="sng" smtClean="0"/>
              <a:t>Adverse selection</a:t>
            </a:r>
            <a:r>
              <a:rPr lang="en-US" sz="2400" smtClean="0"/>
              <a:t> is the tendency of persons with a higher-than-average chance of loss to seek insurance at standard rates</a:t>
            </a:r>
          </a:p>
          <a:p>
            <a:pPr eaLnBrk="1" hangingPunct="1"/>
            <a:r>
              <a:rPr lang="en-US" sz="2400" smtClean="0"/>
              <a:t>If not controlled, adverse selection result in higher-than-expected loss levels</a:t>
            </a:r>
          </a:p>
          <a:p>
            <a:pPr eaLnBrk="1" hangingPunct="1"/>
            <a:r>
              <a:rPr lang="en-US" sz="2400" smtClean="0"/>
              <a:t>Adverse selection can be controlled by:</a:t>
            </a:r>
          </a:p>
          <a:p>
            <a:pPr lvl="1" eaLnBrk="1" hangingPunct="1"/>
            <a:r>
              <a:rPr lang="en-US" sz="2000" smtClean="0"/>
              <a:t>careful </a:t>
            </a:r>
            <a:r>
              <a:rPr lang="en-US" sz="2000" u="sng" smtClean="0"/>
              <a:t>underwriting</a:t>
            </a:r>
            <a:r>
              <a:rPr lang="en-US" sz="2000" smtClean="0"/>
              <a:t> (selection and classification of applicants for insurance)</a:t>
            </a:r>
          </a:p>
          <a:p>
            <a:pPr lvl="1" eaLnBrk="1" hangingPunct="1"/>
            <a:r>
              <a:rPr lang="en-US" sz="2000" smtClean="0"/>
              <a:t>policy provisions (e.g., suicide clause in life insurance)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US" smtClean="0"/>
              <a:t>Insurance vs. Gambling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64000" cy="4572000"/>
          </a:xfrm>
        </p:spPr>
        <p:txBody>
          <a:bodyPr rIns="91440"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Insurance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Insurance is a technique for handing an already existing pure risk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Insurance is socially productive: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both parties have a common interest in the prevention of a loss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35488" y="1600200"/>
            <a:ext cx="3813175" cy="4572000"/>
          </a:xfrm>
        </p:spPr>
        <p:txBody>
          <a:bodyPr rIns="91440"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Gambling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Gambling creates a new speculative risk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Gambling is not socially productive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winner’s gain comes at the expense of the loser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US" smtClean="0"/>
              <a:t>Insurance vs. Hedging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64000" cy="4572000"/>
          </a:xfrm>
        </p:spPr>
        <p:txBody>
          <a:bodyPr rIns="91440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/>
              <a:t>Insurance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Risk is transferred by a contract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Insurance involves the transfer of insurable risks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Insurance can reduce the objective risk of an insurer through the Law of Large Numbers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35488" y="1600200"/>
            <a:ext cx="4064000" cy="4572000"/>
          </a:xfrm>
        </p:spPr>
        <p:txBody>
          <a:bodyPr rIns="91440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Hedging</a:t>
            </a:r>
          </a:p>
          <a:p>
            <a:pPr eaLnBrk="1" hangingPunct="1">
              <a:lnSpc>
                <a:spcPct val="90000"/>
              </a:lnSpc>
            </a:pPr>
            <a:endParaRPr lang="en-US" sz="2000" b="1" u="sng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Risk is transferred by a contract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Hedging involves  risks that are typically uninsurable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Hedging does not result in reduced risk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Types of Insurance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Private Insurance</a:t>
            </a:r>
          </a:p>
          <a:p>
            <a:pPr lvl="1" eaLnBrk="1" hangingPunct="1"/>
            <a:r>
              <a:rPr lang="en-US" smtClean="0"/>
              <a:t>Life and Health</a:t>
            </a:r>
          </a:p>
          <a:p>
            <a:pPr lvl="1" eaLnBrk="1" hangingPunct="1"/>
            <a:r>
              <a:rPr lang="en-US" smtClean="0"/>
              <a:t>Property and Liability</a:t>
            </a:r>
          </a:p>
          <a:p>
            <a:pPr eaLnBrk="1" hangingPunct="1"/>
            <a:r>
              <a:rPr lang="en-US" smtClean="0"/>
              <a:t>Government Insurance</a:t>
            </a:r>
          </a:p>
          <a:p>
            <a:pPr lvl="1" eaLnBrk="1" hangingPunct="1"/>
            <a:r>
              <a:rPr lang="en-US" smtClean="0"/>
              <a:t>Social Insurance</a:t>
            </a:r>
          </a:p>
          <a:p>
            <a:pPr lvl="1" eaLnBrk="1" hangingPunct="1"/>
            <a:r>
              <a:rPr lang="en-US" smtClean="0"/>
              <a:t>Other Government Insurance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Private Insurance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7543800" cy="4800600"/>
          </a:xfrm>
        </p:spPr>
        <p:txBody>
          <a:bodyPr rIns="91440"/>
          <a:lstStyle/>
          <a:p>
            <a:pPr eaLnBrk="1" hangingPunct="1"/>
            <a:r>
              <a:rPr lang="en-US" sz="2000" smtClean="0"/>
              <a:t>Life and Health</a:t>
            </a:r>
          </a:p>
          <a:p>
            <a:pPr lvl="1" eaLnBrk="1" hangingPunct="1"/>
            <a:r>
              <a:rPr lang="en-US" sz="1800" u="sng" smtClean="0"/>
              <a:t>Life insurance</a:t>
            </a:r>
            <a:r>
              <a:rPr lang="en-US" sz="1800" smtClean="0"/>
              <a:t> pays death benefits to beneficiaries when the insured dies</a:t>
            </a:r>
          </a:p>
          <a:p>
            <a:pPr lvl="1" eaLnBrk="1" hangingPunct="1"/>
            <a:r>
              <a:rPr lang="en-US" sz="1800" u="sng" smtClean="0"/>
              <a:t>Health insurance</a:t>
            </a:r>
            <a:r>
              <a:rPr lang="en-US" sz="1800" smtClean="0"/>
              <a:t> covers medical expenses because of sickness or injury</a:t>
            </a:r>
          </a:p>
          <a:p>
            <a:pPr lvl="1" eaLnBrk="1" hangingPunct="1"/>
            <a:r>
              <a:rPr lang="en-US" sz="1800" u="sng" smtClean="0"/>
              <a:t>Disability plans</a:t>
            </a:r>
            <a:r>
              <a:rPr lang="en-US" sz="1800" smtClean="0"/>
              <a:t> pay income benefits</a:t>
            </a:r>
          </a:p>
          <a:p>
            <a:pPr eaLnBrk="1" hangingPunct="1"/>
            <a:r>
              <a:rPr lang="en-US" sz="2000" smtClean="0"/>
              <a:t>Property and Liability</a:t>
            </a:r>
          </a:p>
          <a:p>
            <a:pPr lvl="1" eaLnBrk="1" hangingPunct="1"/>
            <a:r>
              <a:rPr lang="en-US" sz="1800" u="sng" smtClean="0"/>
              <a:t>Property insurance</a:t>
            </a:r>
            <a:r>
              <a:rPr lang="en-US" sz="1800" smtClean="0"/>
              <a:t> indemnifies property owners against the loss or damage of real or personal property</a:t>
            </a:r>
          </a:p>
          <a:p>
            <a:pPr lvl="1" eaLnBrk="1" hangingPunct="1"/>
            <a:r>
              <a:rPr lang="en-US" sz="1800" u="sng" smtClean="0"/>
              <a:t>Liability insurance</a:t>
            </a:r>
            <a:r>
              <a:rPr lang="en-US" sz="1800" smtClean="0"/>
              <a:t> covers the insured’s legal liability arising out of property damage or bodily injury to others</a:t>
            </a:r>
          </a:p>
          <a:p>
            <a:pPr lvl="1" eaLnBrk="1" hangingPunct="1"/>
            <a:r>
              <a:rPr lang="en-US" sz="1800" u="sng" smtClean="0"/>
              <a:t>Casualty insurance</a:t>
            </a:r>
            <a:r>
              <a:rPr lang="en-US" sz="1800" smtClean="0"/>
              <a:t> refers to insurance that covers whatever is not covered by fire, marine, and life insurance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Private Insurance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Private insurance coverages can be grouped into two major categories</a:t>
            </a:r>
          </a:p>
          <a:p>
            <a:pPr lvl="1" eaLnBrk="1" hangingPunct="1"/>
            <a:r>
              <a:rPr lang="en-US" smtClean="0"/>
              <a:t>Personal lines</a:t>
            </a:r>
          </a:p>
          <a:p>
            <a:pPr lvl="2" eaLnBrk="1" hangingPunct="1"/>
            <a:r>
              <a:rPr lang="en-US" smtClean="0"/>
              <a:t>coverages that insure the real estate and personal property of individuals and families or provide protection against legal liability</a:t>
            </a:r>
          </a:p>
          <a:p>
            <a:pPr lvl="1" eaLnBrk="1" hangingPunct="1"/>
            <a:r>
              <a:rPr lang="en-US" smtClean="0"/>
              <a:t>Commercial lines</a:t>
            </a:r>
          </a:p>
          <a:p>
            <a:pPr lvl="2" eaLnBrk="1" hangingPunct="1"/>
            <a:r>
              <a:rPr lang="en-US" smtClean="0"/>
              <a:t>coverages for business firms, nonprofit organizations, and government agencies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Exhibit 2.3</a:t>
            </a:r>
            <a:r>
              <a:rPr lang="en-US" sz="2800" b="0" smtClean="0"/>
              <a:t>  Property and Casualty Insurance Coverages</a:t>
            </a:r>
            <a:endParaRPr lang="en-US" smtClean="0"/>
          </a:p>
        </p:txBody>
      </p:sp>
      <p:pic>
        <p:nvPicPr>
          <p:cNvPr id="47107" name="Picture 5" descr="ex02_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2576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Government Insurance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458200" cy="46482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Social Insurance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Financed entirely or in large part by contributions from employers and/or employees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Benefits are heavily weighted in favor of low-income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Eligibility and benefits are prescribed by statute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Examples: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Social Security, Unemployment, Workers Comp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Other Government Insurance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Found at both the federal and state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Federal flood insurance, state health insurance pools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7772400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Definition and Basic Characteristics of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Characteristics of An Ideally Insurable Risk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Adverse Selection and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Insurance vs. Gambling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Insurance vs. Hedging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Types of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Benefits and Costs of Insurance to Society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Social Benefits of Insurance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382000" cy="4572000"/>
          </a:xfrm>
        </p:spPr>
        <p:txBody>
          <a:bodyPr rIns="91440"/>
          <a:lstStyle/>
          <a:p>
            <a:pPr eaLnBrk="1" hangingPunct="1"/>
            <a:r>
              <a:rPr lang="en-US" sz="2000" smtClean="0"/>
              <a:t>Indemnification for Loss</a:t>
            </a:r>
          </a:p>
          <a:p>
            <a:pPr lvl="1" eaLnBrk="1" hangingPunct="1"/>
            <a:r>
              <a:rPr lang="en-US" sz="1800" smtClean="0"/>
              <a:t>Contributes to family and business stability</a:t>
            </a:r>
          </a:p>
          <a:p>
            <a:pPr eaLnBrk="1" hangingPunct="1"/>
            <a:r>
              <a:rPr lang="en-US" sz="2000" smtClean="0"/>
              <a:t>Reduction of Worry and Fear</a:t>
            </a:r>
          </a:p>
          <a:p>
            <a:pPr lvl="1" eaLnBrk="1" hangingPunct="1"/>
            <a:r>
              <a:rPr lang="en-US" sz="1800" smtClean="0"/>
              <a:t>Insureds are less worried about losses</a:t>
            </a:r>
          </a:p>
          <a:p>
            <a:pPr eaLnBrk="1" hangingPunct="1"/>
            <a:r>
              <a:rPr lang="en-US" sz="2000" smtClean="0"/>
              <a:t>Source of Investment Funds</a:t>
            </a:r>
          </a:p>
          <a:p>
            <a:pPr lvl="1" eaLnBrk="1" hangingPunct="1"/>
            <a:r>
              <a:rPr lang="en-US" sz="1800" smtClean="0"/>
              <a:t>Premiums may be invested, promoting economic growth</a:t>
            </a:r>
          </a:p>
          <a:p>
            <a:pPr eaLnBrk="1" hangingPunct="1"/>
            <a:r>
              <a:rPr lang="en-US" sz="2000" smtClean="0"/>
              <a:t>Loss Prevention</a:t>
            </a:r>
          </a:p>
          <a:p>
            <a:pPr lvl="1" eaLnBrk="1" hangingPunct="1"/>
            <a:r>
              <a:rPr lang="en-US" sz="1800" smtClean="0"/>
              <a:t>Insurers support loss-prevention activities that reduce direct and indirect losses	</a:t>
            </a:r>
          </a:p>
          <a:p>
            <a:pPr eaLnBrk="1" hangingPunct="1"/>
            <a:r>
              <a:rPr lang="en-US" sz="2000" smtClean="0"/>
              <a:t>Enhancement of Credit</a:t>
            </a:r>
          </a:p>
          <a:p>
            <a:pPr lvl="1" eaLnBrk="1" hangingPunct="1"/>
            <a:r>
              <a:rPr lang="en-US" sz="1800" smtClean="0"/>
              <a:t>Insured individuals are better credit risks than individuals without insurance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Social Costs of Insurance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382000" cy="46482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Cost of Doing Business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Insurers consume resources in providing insurance to society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 </a:t>
            </a:r>
            <a:r>
              <a:rPr lang="en-US" sz="2000" u="sng" smtClean="0"/>
              <a:t>expense loading</a:t>
            </a:r>
            <a:r>
              <a:rPr lang="en-US" sz="2000" smtClean="0"/>
              <a:t> is the amount needed to pay all expenses, including commissions, general administrative expenses, state premium taxes, acquisition expenses, and an allowance for contingencies and profit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Cost of Fraudulent and Inflated Claims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Payment of fraudulent or inflated claims results in higher premiums to all insureds, thus reducing disposable income and consumption of other goods and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</a:t>
            </a:r>
            <a:r>
              <a:rPr lang="en-US" b="1" dirty="0">
                <a:latin typeface="Arial" panose="020B0604020202020204" pitchFamily="34" charset="0"/>
              </a:rPr>
              <a:t>3</a:t>
            </a:r>
            <a:endParaRPr lang="en-US" b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Definition of Insurance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u="sng" smtClean="0"/>
              <a:t>Insurance</a:t>
            </a:r>
            <a:r>
              <a:rPr lang="en-US" smtClean="0"/>
              <a:t> is the </a:t>
            </a:r>
            <a:r>
              <a:rPr lang="en-US" u="sng" smtClean="0"/>
              <a:t>pooling</a:t>
            </a:r>
            <a:r>
              <a:rPr lang="en-US" smtClean="0"/>
              <a:t> of </a:t>
            </a:r>
            <a:r>
              <a:rPr lang="en-US" u="sng" smtClean="0"/>
              <a:t>fortuitous losses</a:t>
            </a:r>
            <a:r>
              <a:rPr lang="en-US" smtClean="0"/>
              <a:t> by transfer of such risks to insurers, who agree to </a:t>
            </a:r>
            <a:r>
              <a:rPr lang="en-US" u="sng" smtClean="0"/>
              <a:t>indemnify</a:t>
            </a:r>
            <a:r>
              <a:rPr lang="en-US" smtClean="0"/>
              <a:t> insureds for such losses, to provide other pecuniary benefits on their occurrence, or to render services connected with the risk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Basic Characteristics of Insurance</a:t>
            </a:r>
            <a:endParaRPr lang="en-US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Pooling of losses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Spreading losses incurred by the few over the entire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Risk reduction based on the </a:t>
            </a:r>
            <a:r>
              <a:rPr lang="en-US" sz="1800" u="sng" smtClean="0"/>
              <a:t>Law of Large Numbers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Two business owners own identical buildings valued at $50,000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There is a 10 percent chance each building will be destroyed by a peril in any year; loss to either building is an independent 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Expected value and standard deviation of the loss for each owner is: 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1238250" y="4800600"/>
          <a:ext cx="6742113" cy="439738"/>
        </p:xfrm>
        <a:graphic>
          <a:graphicData uri="http://schemas.openxmlformats.org/presentationml/2006/ole">
            <p:oleObj spid="_x0000_s20486" name="Equation" r:id="rId4" imgW="3111500" imgH="203200" progId="Equation.3">
              <p:embed/>
            </p:oleObj>
          </a:graphicData>
        </a:graphic>
      </p:graphicFrame>
      <p:graphicFrame>
        <p:nvGraphicFramePr>
          <p:cNvPr id="20485" name="Object 8"/>
          <p:cNvGraphicFramePr>
            <a:graphicFrameLocks noChangeAspect="1"/>
          </p:cNvGraphicFramePr>
          <p:nvPr/>
        </p:nvGraphicFramePr>
        <p:xfrm>
          <a:off x="762000" y="5410200"/>
          <a:ext cx="7391400" cy="909638"/>
        </p:xfrm>
        <a:graphic>
          <a:graphicData uri="http://schemas.openxmlformats.org/presentationml/2006/ole">
            <p:oleObj spid="_x0000_s20487" name="Equation" r:id="rId5" imgW="4127500" imgH="5080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Basic Characteristics of Insurance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smtClean="0"/>
              <a:t>Example, continued:</a:t>
            </a:r>
          </a:p>
          <a:p>
            <a:pPr lvl="1" eaLnBrk="1" hangingPunct="1"/>
            <a:r>
              <a:rPr lang="en-US" sz="1800" smtClean="0"/>
              <a:t>If the owners instead pool (combine) their loss exposures, and each agrees to pay an equal share of any loss that might occur:</a:t>
            </a:r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r>
              <a:rPr lang="en-US" sz="1800" smtClean="0"/>
              <a:t>As additional individuals are added to the pooling arrangement, the standard deviation continues to decline while the expected value of the loss remains unchanged</a:t>
            </a:r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457200" y="3276600"/>
          <a:ext cx="7983538" cy="762000"/>
        </p:xfrm>
        <a:graphic>
          <a:graphicData uri="http://schemas.openxmlformats.org/presentationml/2006/ole">
            <p:oleObj spid="_x0000_s22534" name="Equation" r:id="rId3" imgW="4521200" imgH="431800" progId="Equation.3">
              <p:embed/>
            </p:oleObj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228600" y="4114800"/>
          <a:ext cx="8534400" cy="723900"/>
        </p:xfrm>
        <a:graphic>
          <a:graphicData uri="http://schemas.openxmlformats.org/presentationml/2006/ole">
            <p:oleObj spid="_x0000_s22535" name="Equation" r:id="rId4" imgW="5994400" imgH="5080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Basic Characteristics of Insurance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Payment of fortuitous losses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Insurance pays for losses that are unforeseen, unexpected, and occur as a result of chance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Risk transfer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pure risk is transferred from the insured to the insurer, who typically is in a stronger financial position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Indemnification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insured is restored to his or her approximate financial position prior to the occurrence of the loss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Characteristics of an Ideally Insurable Risk</a:t>
            </a:r>
            <a:endParaRPr lang="en-US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7543800" cy="4800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Large number of exposure units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predict average loss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Accidental and unintentional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control moral hazard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assure randomness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Determinable and measurable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facilitate loss adjustment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insurer must be able to determine if the loss is covered and if so, how much should be paid.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Requirements of an Insurable Risk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7543800" cy="44958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No catastrophic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allow the pooling technique to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exposures to catastrophic loss can be managed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dispersing coverage over a large geographic area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using reinsurance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catastrophe bonds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Calculable chance of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establish an adequate premium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Requirements of an Insurable Risk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7543800" cy="4495800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sz="2400" smtClean="0"/>
              <a:t>Economically feasible premium</a:t>
            </a:r>
          </a:p>
          <a:p>
            <a:pPr lvl="1" eaLnBrk="1" hangingPunct="1"/>
            <a:r>
              <a:rPr lang="en-US" sz="2000" smtClean="0"/>
              <a:t>so people can afford to buy</a:t>
            </a:r>
          </a:p>
          <a:p>
            <a:pPr lvl="1" eaLnBrk="1" hangingPunct="1"/>
            <a:r>
              <a:rPr lang="en-US" sz="2000" smtClean="0"/>
              <a:t>Premium must be substantially less than the face value of the policy</a:t>
            </a:r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400" smtClean="0"/>
              <a:t>Based on these requirements:</a:t>
            </a:r>
          </a:p>
          <a:p>
            <a:pPr lvl="1" eaLnBrk="1" hangingPunct="1"/>
            <a:r>
              <a:rPr lang="en-US" sz="2000" smtClean="0"/>
              <a:t>Most personal, property and liability risks can be insured</a:t>
            </a:r>
          </a:p>
          <a:p>
            <a:pPr lvl="1" eaLnBrk="1" hangingPunct="1"/>
            <a:r>
              <a:rPr lang="en-US" sz="2000" smtClean="0"/>
              <a:t>Market risks, financial risks, production risks and political risks are difficult to insure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1112</TotalTime>
  <Words>999</Words>
  <Application>Microsoft Office PowerPoint</Application>
  <PresentationFormat>On-screen Show (4:3)</PresentationFormat>
  <Paragraphs>172</Paragraphs>
  <Slides>22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M00_REJDA_6117643_11_RMI_C00</vt:lpstr>
      <vt:lpstr>Equation</vt:lpstr>
      <vt:lpstr>Slide 1</vt:lpstr>
      <vt:lpstr>Objectives</vt:lpstr>
      <vt:lpstr>Definition of Insurance</vt:lpstr>
      <vt:lpstr>Basic Characteristics of Insurance</vt:lpstr>
      <vt:lpstr>Basic Characteristics of Insurance</vt:lpstr>
      <vt:lpstr>Basic Characteristics of Insurance</vt:lpstr>
      <vt:lpstr>Characteristics of an Ideally Insurable Risk</vt:lpstr>
      <vt:lpstr>Requirements of an Insurable Risk</vt:lpstr>
      <vt:lpstr>Requirements of an Insurable Risk</vt:lpstr>
      <vt:lpstr>Exhibit 2.1  Risk of Fire as an Insurable Risk</vt:lpstr>
      <vt:lpstr>Exhibit 2.2  Risk of Unemployment as an Insurable Risk</vt:lpstr>
      <vt:lpstr>Adverse Selection and Insurance</vt:lpstr>
      <vt:lpstr>Insurance vs. Gambling</vt:lpstr>
      <vt:lpstr>Insurance vs. Hedging</vt:lpstr>
      <vt:lpstr>Types of Insurance</vt:lpstr>
      <vt:lpstr>Private Insurance</vt:lpstr>
      <vt:lpstr>Private Insurance</vt:lpstr>
      <vt:lpstr>Exhibit 2.3  Property and Casualty Insurance Coverages</vt:lpstr>
      <vt:lpstr>Government Insurance</vt:lpstr>
      <vt:lpstr>Social Benefits of Insurance</vt:lpstr>
      <vt:lpstr>Social Costs of Insurance</vt:lpstr>
      <vt:lpstr>Slide 22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Insurance and Risk</dc:subject>
  <dc:creator>George E. Rejda</dc:creator>
  <cp:keywords/>
  <dc:description/>
  <cp:lastModifiedBy>Administrator</cp:lastModifiedBy>
  <cp:revision>104</cp:revision>
  <dcterms:created xsi:type="dcterms:W3CDTF">2004-08-04T08:00:35Z</dcterms:created>
  <dcterms:modified xsi:type="dcterms:W3CDTF">2014-06-16T12:24:56Z</dcterms:modified>
  <cp:category/>
</cp:coreProperties>
</file>