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0" r:id="rId1"/>
  </p:sldMasterIdLst>
  <p:notesMasterIdLst>
    <p:notesMasterId r:id="rId51"/>
  </p:notesMasterIdLst>
  <p:sldIdLst>
    <p:sldId id="519" r:id="rId2"/>
    <p:sldId id="465" r:id="rId3"/>
    <p:sldId id="466" r:id="rId4"/>
    <p:sldId id="467" r:id="rId5"/>
    <p:sldId id="468" r:id="rId6"/>
    <p:sldId id="469" r:id="rId7"/>
    <p:sldId id="470" r:id="rId8"/>
    <p:sldId id="471" r:id="rId9"/>
    <p:sldId id="472" r:id="rId10"/>
    <p:sldId id="473" r:id="rId11"/>
    <p:sldId id="474" r:id="rId12"/>
    <p:sldId id="475" r:id="rId13"/>
    <p:sldId id="476" r:id="rId14"/>
    <p:sldId id="477" r:id="rId15"/>
    <p:sldId id="478" r:id="rId16"/>
    <p:sldId id="479" r:id="rId17"/>
    <p:sldId id="480" r:id="rId18"/>
    <p:sldId id="481" r:id="rId19"/>
    <p:sldId id="482" r:id="rId20"/>
    <p:sldId id="483" r:id="rId21"/>
    <p:sldId id="484" r:id="rId22"/>
    <p:sldId id="485" r:id="rId23"/>
    <p:sldId id="486" r:id="rId24"/>
    <p:sldId id="487" r:id="rId25"/>
    <p:sldId id="488" r:id="rId26"/>
    <p:sldId id="489" r:id="rId27"/>
    <p:sldId id="490" r:id="rId28"/>
    <p:sldId id="491" r:id="rId29"/>
    <p:sldId id="492" r:id="rId30"/>
    <p:sldId id="493" r:id="rId31"/>
    <p:sldId id="494" r:id="rId32"/>
    <p:sldId id="495" r:id="rId33"/>
    <p:sldId id="496" r:id="rId34"/>
    <p:sldId id="497" r:id="rId35"/>
    <p:sldId id="498" r:id="rId36"/>
    <p:sldId id="499" r:id="rId37"/>
    <p:sldId id="500" r:id="rId38"/>
    <p:sldId id="501" r:id="rId39"/>
    <p:sldId id="502" r:id="rId40"/>
    <p:sldId id="503" r:id="rId41"/>
    <p:sldId id="504" r:id="rId42"/>
    <p:sldId id="505" r:id="rId43"/>
    <p:sldId id="509" r:id="rId44"/>
    <p:sldId id="510" r:id="rId45"/>
    <p:sldId id="512" r:id="rId46"/>
    <p:sldId id="514" r:id="rId47"/>
    <p:sldId id="515" r:id="rId48"/>
    <p:sldId id="516" r:id="rId49"/>
    <p:sldId id="520" r:id="rId5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6DAA5"/>
    <a:srgbClr val="780F24"/>
    <a:srgbClr val="FAF199"/>
    <a:srgbClr val="0099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47" autoAdjust="0"/>
    <p:restoredTop sz="90929"/>
  </p:normalViewPr>
  <p:slideViewPr>
    <p:cSldViewPr>
      <p:cViewPr varScale="1">
        <p:scale>
          <a:sx n="63" d="100"/>
          <a:sy n="63" d="100"/>
        </p:scale>
        <p:origin x="-142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BA3D438-C9F8-4E5B-82C6-9FFA660AB891}" type="slidenum">
              <a:rPr lang="en-US"/>
              <a:pPr>
                <a:defRPr/>
              </a:pPr>
              <a:t>‹#›</a:t>
            </a:fld>
            <a:endParaRPr lang="en-US"/>
          </a:p>
        </p:txBody>
      </p:sp>
    </p:spTree>
    <p:extLst>
      <p:ext uri="{BB962C8B-B14F-4D97-AF65-F5344CB8AC3E}">
        <p14:creationId xmlns:p14="http://schemas.microsoft.com/office/powerpoint/2010/main" xmlns="" val="8557243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04974C6-94CD-476F-9F43-41DCAA63EA1B}" type="slidenum">
              <a:rPr lang="en-US" sz="1200"/>
              <a:pPr/>
              <a:t>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953514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8F4A473-FDFD-4F6C-A394-D8EDF2EDE177}" type="slidenum">
              <a:rPr lang="en-US" sz="1200"/>
              <a:pPr/>
              <a:t>49</a:t>
            </a:fld>
            <a:endParaRPr lang="en-US" sz="120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9807251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6240463"/>
            <a:ext cx="5638800" cy="457200"/>
          </a:xfrm>
          <a:prstGeom prst="rect">
            <a:avLst/>
          </a:prstGeom>
          <a:noFill/>
          <a:ln w="9525">
            <a:noFill/>
            <a:miter lim="800000"/>
            <a:headEnd/>
            <a:tailEnd/>
          </a:ln>
          <a:effec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defRPr/>
            </a:pPr>
            <a:r>
              <a:rPr lang="en-US" sz="800" smtClean="0">
                <a:latin typeface="Arial" panose="020B0604020202020204" pitchFamily="34" charset="0"/>
              </a:rPr>
              <a:t>Copyright © 2011 Pearson Prentice Hall. All rights reserved.</a:t>
            </a:r>
          </a:p>
        </p:txBody>
      </p:sp>
      <p:pic>
        <p:nvPicPr>
          <p:cNvPr id="3" name="Picture 9" descr="pearson_brand_logo_aug2008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62663"/>
            <a:ext cx="823913" cy="582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028" descr="Rejda-01361170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533400"/>
            <a:ext cx="4479925"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7125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53174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48763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12826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236874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550" y="1600200"/>
            <a:ext cx="4071938"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7631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50697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42256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1440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1869122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175704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3213"/>
            <a:ext cx="8610600" cy="99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600200"/>
            <a:ext cx="8294688"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11"/>
          <p:cNvSpPr>
            <a:spLocks noChangeArrowheads="1"/>
          </p:cNvSpPr>
          <p:nvPr/>
        </p:nvSpPr>
        <p:spPr bwMode="auto">
          <a:xfrm flipH="1">
            <a:off x="8229600" y="6172200"/>
            <a:ext cx="914400" cy="685800"/>
          </a:xfrm>
          <a:prstGeom prst="rect">
            <a:avLst/>
          </a:prstGeom>
          <a:solidFill>
            <a:srgbClr val="FFF5B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atin typeface="Tahoma" panose="020B0604030504040204" pitchFamily="34" charset="0"/>
            </a:endParaRPr>
          </a:p>
        </p:txBody>
      </p:sp>
      <p:sp>
        <p:nvSpPr>
          <p:cNvPr id="1029" name="Rectangle 5"/>
          <p:cNvSpPr>
            <a:spLocks noChangeArrowheads="1"/>
          </p:cNvSpPr>
          <p:nvPr/>
        </p:nvSpPr>
        <p:spPr bwMode="auto">
          <a:xfrm>
            <a:off x="0" y="0"/>
            <a:ext cx="9144000" cy="228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030" name="Rectangle 6"/>
          <p:cNvSpPr>
            <a:spLocks noChangeArrowheads="1"/>
          </p:cNvSpPr>
          <p:nvPr/>
        </p:nvSpPr>
        <p:spPr bwMode="auto">
          <a:xfrm>
            <a:off x="8991600" y="0"/>
            <a:ext cx="152400" cy="6705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2" name="Rectangle 11"/>
          <p:cNvSpPr/>
          <p:nvPr/>
        </p:nvSpPr>
        <p:spPr>
          <a:xfrm>
            <a:off x="303213" y="6459538"/>
            <a:ext cx="4572000" cy="244475"/>
          </a:xfrm>
          <a:prstGeom prst="rect">
            <a:avLst/>
          </a:prstGeom>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defRPr/>
            </a:pPr>
            <a:r>
              <a:rPr lang="en-US" sz="1000" smtClean="0">
                <a:solidFill>
                  <a:srgbClr val="1C1C1C"/>
                </a:solidFill>
                <a:latin typeface="Arial" panose="020B0604020202020204" pitchFamily="34" charset="0"/>
              </a:rPr>
              <a:t>Copyright © 2011 Pearson Prentice Hall. All rights reserved.</a:t>
            </a:r>
          </a:p>
        </p:txBody>
      </p:sp>
      <p:sp>
        <p:nvSpPr>
          <p:cNvPr id="1032" name="Text Box 8"/>
          <p:cNvSpPr txBox="1">
            <a:spLocks noChangeArrowheads="1"/>
          </p:cNvSpPr>
          <p:nvPr/>
        </p:nvSpPr>
        <p:spPr bwMode="auto">
          <a:xfrm>
            <a:off x="8305800" y="6324600"/>
            <a:ext cx="8382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400" b="1">
                <a:latin typeface="Tahoma" panose="020B0604030504040204" pitchFamily="34" charset="0"/>
              </a:rPr>
              <a:t>17-</a:t>
            </a:r>
            <a:fld id="{DFDF8627-86B4-4AF8-A8F0-8190789A266B}" type="slidenum">
              <a:rPr lang="en-US" sz="1400" b="1">
                <a:latin typeface="Tahoma" panose="020B0604030504040204" pitchFamily="34" charset="0"/>
              </a:rPr>
              <a:pPr eaLnBrk="1" hangingPunct="1"/>
              <a:t>‹#›</a:t>
            </a:fld>
            <a:endParaRPr lang="en-US" sz="180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0" fontAlgn="base" hangingPunct="0">
        <a:spcBef>
          <a:spcPct val="0"/>
        </a:spcBef>
        <a:spcAft>
          <a:spcPct val="0"/>
        </a:spcAft>
        <a:defRPr sz="3200" b="1" kern="1200">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anose="020B0604030504040204" pitchFamily="34" charset="0"/>
        </a:defRPr>
      </a:lvl2pPr>
      <a:lvl3pPr algn="l" rtl="0" eaLnBrk="0" fontAlgn="base" hangingPunct="0">
        <a:spcBef>
          <a:spcPct val="0"/>
        </a:spcBef>
        <a:spcAft>
          <a:spcPct val="0"/>
        </a:spcAft>
        <a:defRPr sz="3200" b="1">
          <a:solidFill>
            <a:schemeClr val="tx1"/>
          </a:solidFill>
          <a:latin typeface="Verdana" panose="020B0604030504040204" pitchFamily="34" charset="0"/>
        </a:defRPr>
      </a:lvl3pPr>
      <a:lvl4pPr algn="l" rtl="0" eaLnBrk="0" fontAlgn="base" hangingPunct="0">
        <a:spcBef>
          <a:spcPct val="0"/>
        </a:spcBef>
        <a:spcAft>
          <a:spcPct val="0"/>
        </a:spcAft>
        <a:defRPr sz="3200" b="1">
          <a:solidFill>
            <a:schemeClr val="tx1"/>
          </a:solidFill>
          <a:latin typeface="Verdana" panose="020B0604030504040204" pitchFamily="34" charset="0"/>
        </a:defRPr>
      </a:lvl4pPr>
      <a:lvl5pPr algn="l" rtl="0" eaLnBrk="0" fontAlgn="base" hangingPunct="0">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8.v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1.v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2.v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3.v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4.v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5.v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6.v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7.v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8.v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9.v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0.v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1.v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2.v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3.v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4.v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5.v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6.v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7.v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smtClean="0"/>
              <a:t>Employee Benefits: Retirement Plans</a:t>
            </a:r>
          </a:p>
        </p:txBody>
      </p:sp>
      <p:sp>
        <p:nvSpPr>
          <p:cNvPr id="14339" name="TextBox 1"/>
          <p:cNvSpPr txBox="1">
            <a:spLocks noChangeArrowheads="1"/>
          </p:cNvSpPr>
          <p:nvPr/>
        </p:nvSpPr>
        <p:spPr bwMode="auto">
          <a:xfrm>
            <a:off x="914400" y="2209800"/>
            <a:ext cx="2209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a:spcBef>
                <a:spcPct val="0"/>
              </a:spcBef>
              <a:buFontTx/>
              <a:buNone/>
            </a:pPr>
            <a:r>
              <a:rPr lang="en-US" sz="2400" b="1" i="1" u="sng" dirty="0">
                <a:latin typeface="Times" panose="02020603050405020304" pitchFamily="18" charset="0"/>
              </a:rPr>
              <a:t>Lecture No. </a:t>
            </a:r>
            <a:r>
              <a:rPr lang="en-US" sz="2400" b="1" i="1" u="sng" dirty="0" smtClean="0">
                <a:latin typeface="Times" panose="02020603050405020304" pitchFamily="18" charset="0"/>
              </a:rPr>
              <a:t>30  </a:t>
            </a:r>
            <a:endParaRPr lang="en-US" sz="2400" b="1" i="1" u="sng" dirty="0">
              <a:latin typeface="Times" panose="02020603050405020304" pitchFamily="18" charset="0"/>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E98D7ED-0C71-48FF-969B-38C092AB32F8}" type="slidenum">
              <a:rPr lang="en-US"/>
              <a:pPr/>
              <a:t>10</a:t>
            </a:fld>
            <a:endParaRPr lang="en-US"/>
          </a:p>
        </p:txBody>
      </p:sp>
      <p:sp>
        <p:nvSpPr>
          <p:cNvPr id="101379" name="Rectangle 2"/>
          <p:cNvSpPr>
            <a:spLocks noGrp="1" noChangeArrowheads="1"/>
          </p:cNvSpPr>
          <p:nvPr>
            <p:ph type="title"/>
          </p:nvPr>
        </p:nvSpPr>
        <p:spPr/>
        <p:txBody>
          <a:bodyPr/>
          <a:lstStyle/>
          <a:p>
            <a:pPr eaLnBrk="1" hangingPunct="1"/>
            <a:r>
              <a:rPr lang="en-US" smtClean="0"/>
              <a:t>Plan Qualification</a:t>
            </a:r>
          </a:p>
        </p:txBody>
      </p:sp>
      <p:sp>
        <p:nvSpPr>
          <p:cNvPr id="101380" name="Rectangle 3"/>
          <p:cNvSpPr>
            <a:spLocks noGrp="1" noChangeArrowheads="1"/>
          </p:cNvSpPr>
          <p:nvPr>
            <p:ph type="body" idx="1"/>
          </p:nvPr>
        </p:nvSpPr>
        <p:spPr/>
        <p:txBody>
          <a:bodyPr/>
          <a:lstStyle/>
          <a:p>
            <a:pPr eaLnBrk="1" hangingPunct="1">
              <a:lnSpc>
                <a:spcPct val="90000"/>
              </a:lnSpc>
            </a:pPr>
            <a:r>
              <a:rPr lang="en-US" smtClean="0"/>
              <a:t>The qualification rules for pension plans were established in 1974 by the landmark Employee Retirement Income Security Act (ERISA)</a:t>
            </a:r>
          </a:p>
          <a:p>
            <a:pPr lvl="1" eaLnBrk="1" hangingPunct="1">
              <a:lnSpc>
                <a:spcPct val="90000"/>
              </a:lnSpc>
            </a:pPr>
            <a:r>
              <a:rPr lang="en-US" smtClean="0"/>
              <a:t>Many changes have occurred since the original passage, with each new tax law making several adjustments in the qualification rules </a:t>
            </a:r>
          </a:p>
          <a:p>
            <a:pPr lvl="1" eaLnBrk="1" hangingPunct="1">
              <a:lnSpc>
                <a:spcPct val="90000"/>
              </a:lnSpc>
            </a:pPr>
            <a:r>
              <a:rPr lang="en-US" smtClean="0"/>
              <a:t>Generally, the rules for pension plans are more extensive than for other benefits due to </a:t>
            </a:r>
          </a:p>
          <a:p>
            <a:pPr lvl="2" eaLnBrk="1" hangingPunct="1">
              <a:lnSpc>
                <a:spcPct val="90000"/>
              </a:lnSpc>
            </a:pPr>
            <a:r>
              <a:rPr lang="en-US" smtClean="0"/>
              <a:t>The sizable dollar amounts involved </a:t>
            </a:r>
          </a:p>
          <a:p>
            <a:pPr lvl="2" eaLnBrk="1" hangingPunct="1">
              <a:lnSpc>
                <a:spcPct val="90000"/>
              </a:lnSpc>
            </a:pPr>
            <a:r>
              <a:rPr lang="en-US" smtClean="0"/>
              <a:t>The magnitude of the tax advantages granted </a:t>
            </a:r>
          </a:p>
          <a:p>
            <a:pPr lvl="2" eaLnBrk="1" hangingPunct="1">
              <a:lnSpc>
                <a:spcPct val="90000"/>
              </a:lnSpc>
            </a:pPr>
            <a:r>
              <a:rPr lang="en-US" smtClean="0"/>
              <a:t>The overall importance of pensions to individual risk management plans </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B48AFC4-481D-4E95-90B3-AD7C985AF6E8}" type="slidenum">
              <a:rPr lang="en-US"/>
              <a:pPr/>
              <a:t>11</a:t>
            </a:fld>
            <a:endParaRPr lang="en-US"/>
          </a:p>
        </p:txBody>
      </p:sp>
      <p:sp>
        <p:nvSpPr>
          <p:cNvPr id="102403" name="Rectangle 2"/>
          <p:cNvSpPr>
            <a:spLocks noGrp="1" noChangeArrowheads="1"/>
          </p:cNvSpPr>
          <p:nvPr>
            <p:ph type="title"/>
          </p:nvPr>
        </p:nvSpPr>
        <p:spPr/>
        <p:txBody>
          <a:bodyPr/>
          <a:lstStyle/>
          <a:p>
            <a:pPr eaLnBrk="1" hangingPunct="1"/>
            <a:r>
              <a:rPr lang="en-US" smtClean="0"/>
              <a:t>Eligibility </a:t>
            </a:r>
          </a:p>
        </p:txBody>
      </p:sp>
      <p:sp>
        <p:nvSpPr>
          <p:cNvPr id="102404" name="Rectangle 3"/>
          <p:cNvSpPr>
            <a:spLocks noGrp="1" noChangeArrowheads="1"/>
          </p:cNvSpPr>
          <p:nvPr>
            <p:ph type="body" idx="1"/>
          </p:nvPr>
        </p:nvSpPr>
        <p:spPr/>
        <p:txBody>
          <a:bodyPr/>
          <a:lstStyle/>
          <a:p>
            <a:pPr eaLnBrk="1" hangingPunct="1"/>
            <a:r>
              <a:rPr lang="en-US" smtClean="0"/>
              <a:t>Employers must establish eligibility standards for participation in pension plans </a:t>
            </a:r>
          </a:p>
          <a:p>
            <a:pPr eaLnBrk="1" hangingPunct="1"/>
            <a:r>
              <a:rPr lang="en-US" smtClean="0"/>
              <a:t>Employers do not have to use the same eligibility rules as used for other benefit programs </a:t>
            </a:r>
          </a:p>
          <a:p>
            <a:pPr lvl="1" eaLnBrk="1" hangingPunct="1"/>
            <a:r>
              <a:rPr lang="en-US" smtClean="0"/>
              <a:t>Many employers have stricter eligibility requirements for pension plan participation </a:t>
            </a:r>
          </a:p>
          <a:p>
            <a:pPr lvl="2" eaLnBrk="1" hangingPunct="1"/>
            <a:r>
              <a:rPr lang="en-US" smtClean="0"/>
              <a:t>It is not unusual to exclude part-time personnel and those working in specified job classifications </a:t>
            </a:r>
          </a:p>
          <a:p>
            <a:pPr lvl="2" eaLnBrk="1" hangingPunct="1"/>
            <a:r>
              <a:rPr lang="en-US" smtClean="0"/>
              <a:t>Many employers also use both minimum age and minimum service requirements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3E782A0-5121-4697-946A-9E8F17F9D65A}" type="slidenum">
              <a:rPr lang="en-US"/>
              <a:pPr/>
              <a:t>12</a:t>
            </a:fld>
            <a:endParaRPr lang="en-US"/>
          </a:p>
        </p:txBody>
      </p:sp>
      <p:sp>
        <p:nvSpPr>
          <p:cNvPr id="103427" name="Rectangle 2"/>
          <p:cNvSpPr>
            <a:spLocks noGrp="1" noChangeArrowheads="1"/>
          </p:cNvSpPr>
          <p:nvPr>
            <p:ph type="title"/>
          </p:nvPr>
        </p:nvSpPr>
        <p:spPr/>
        <p:txBody>
          <a:bodyPr/>
          <a:lstStyle/>
          <a:p>
            <a:pPr eaLnBrk="1" hangingPunct="1"/>
            <a:r>
              <a:rPr lang="en-US" smtClean="0"/>
              <a:t>Eligibility</a:t>
            </a:r>
          </a:p>
        </p:txBody>
      </p:sp>
      <p:sp>
        <p:nvSpPr>
          <p:cNvPr id="103428" name="Rectangle 3"/>
          <p:cNvSpPr>
            <a:spLocks noGrp="1" noChangeArrowheads="1"/>
          </p:cNvSpPr>
          <p:nvPr>
            <p:ph type="body" idx="1"/>
          </p:nvPr>
        </p:nvSpPr>
        <p:spPr/>
        <p:txBody>
          <a:bodyPr/>
          <a:lstStyle/>
          <a:p>
            <a:pPr eaLnBrk="1" hangingPunct="1"/>
            <a:r>
              <a:rPr lang="en-US" smtClean="0"/>
              <a:t>Although employers are relatively free with other benefits to establish whatever logical eligibility requirements may be desired </a:t>
            </a:r>
          </a:p>
          <a:p>
            <a:pPr lvl="1" eaLnBrk="1" hangingPunct="1"/>
            <a:r>
              <a:rPr lang="en-US" smtClean="0"/>
              <a:t>Their choices with respect to pensions are more limited </a:t>
            </a:r>
          </a:p>
          <a:p>
            <a:pPr lvl="1" eaLnBrk="1" hangingPunct="1"/>
            <a:r>
              <a:rPr lang="en-US" smtClean="0"/>
              <a:t>For example, the qualification rules prohibit use of a minimum age requirement exceeding age 21 or a minimum service requirement of more than a year </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F33BA30-4F98-4D1B-93CA-9288E1BDE955}" type="slidenum">
              <a:rPr lang="en-US"/>
              <a:pPr/>
              <a:t>13</a:t>
            </a:fld>
            <a:endParaRPr lang="en-US"/>
          </a:p>
        </p:txBody>
      </p:sp>
      <p:sp>
        <p:nvSpPr>
          <p:cNvPr id="104451" name="Rectangle 2"/>
          <p:cNvSpPr>
            <a:spLocks noGrp="1" noChangeArrowheads="1"/>
          </p:cNvSpPr>
          <p:nvPr>
            <p:ph type="title"/>
          </p:nvPr>
        </p:nvSpPr>
        <p:spPr/>
        <p:txBody>
          <a:bodyPr/>
          <a:lstStyle/>
          <a:p>
            <a:pPr eaLnBrk="1" hangingPunct="1"/>
            <a:r>
              <a:rPr lang="en-US" smtClean="0"/>
              <a:t>Eligibility</a:t>
            </a:r>
          </a:p>
        </p:txBody>
      </p:sp>
      <p:sp>
        <p:nvSpPr>
          <p:cNvPr id="104452" name="Rectangle 3"/>
          <p:cNvSpPr>
            <a:spLocks noGrp="1" noChangeArrowheads="1"/>
          </p:cNvSpPr>
          <p:nvPr>
            <p:ph type="body" idx="1"/>
          </p:nvPr>
        </p:nvSpPr>
        <p:spPr/>
        <p:txBody>
          <a:bodyPr/>
          <a:lstStyle/>
          <a:p>
            <a:pPr eaLnBrk="1" hangingPunct="1"/>
            <a:r>
              <a:rPr lang="en-US" smtClean="0"/>
              <a:t>In establishing pension eligibility rules, employers are particularly constrained by qualification rules designed to eliminate the favoring of very highly paid employees </a:t>
            </a:r>
          </a:p>
          <a:p>
            <a:pPr lvl="1" eaLnBrk="1" hangingPunct="1"/>
            <a:r>
              <a:rPr lang="en-US" smtClean="0"/>
              <a:t>Generally they establish two categories of workers </a:t>
            </a:r>
          </a:p>
          <a:p>
            <a:pPr lvl="2" eaLnBrk="1" hangingPunct="1"/>
            <a:r>
              <a:rPr lang="en-US" smtClean="0"/>
              <a:t>Highly compensated </a:t>
            </a:r>
          </a:p>
          <a:p>
            <a:pPr lvl="2" eaLnBrk="1" hangingPunct="1"/>
            <a:r>
              <a:rPr lang="en-US" smtClean="0"/>
              <a:t>Nonhighly compensated </a:t>
            </a:r>
          </a:p>
          <a:p>
            <a:pPr lvl="3" eaLnBrk="1" hangingPunct="1"/>
            <a:r>
              <a:rPr lang="en-US" smtClean="0"/>
              <a:t>If participation is not sufficient in this group then the pension plan may lose its qualified status </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9D84B9F-A20D-4E58-B423-3A8604032ACB}" type="slidenum">
              <a:rPr lang="en-US"/>
              <a:pPr/>
              <a:t>14</a:t>
            </a:fld>
            <a:endParaRPr lang="en-US"/>
          </a:p>
        </p:txBody>
      </p:sp>
      <p:sp>
        <p:nvSpPr>
          <p:cNvPr id="105475" name="Rectangle 2"/>
          <p:cNvSpPr>
            <a:spLocks noGrp="1" noChangeArrowheads="1"/>
          </p:cNvSpPr>
          <p:nvPr>
            <p:ph type="title"/>
          </p:nvPr>
        </p:nvSpPr>
        <p:spPr/>
        <p:txBody>
          <a:bodyPr/>
          <a:lstStyle/>
          <a:p>
            <a:pPr eaLnBrk="1" hangingPunct="1"/>
            <a:r>
              <a:rPr lang="en-US" smtClean="0"/>
              <a:t>Retirement Ages </a:t>
            </a:r>
          </a:p>
        </p:txBody>
      </p:sp>
      <p:sp>
        <p:nvSpPr>
          <p:cNvPr id="105476" name="Rectangle 3"/>
          <p:cNvSpPr>
            <a:spLocks noGrp="1" noChangeArrowheads="1"/>
          </p:cNvSpPr>
          <p:nvPr>
            <p:ph type="body" idx="1"/>
          </p:nvPr>
        </p:nvSpPr>
        <p:spPr/>
        <p:txBody>
          <a:bodyPr/>
          <a:lstStyle/>
          <a:p>
            <a:pPr eaLnBrk="1" hangingPunct="1">
              <a:lnSpc>
                <a:spcPct val="80000"/>
              </a:lnSpc>
            </a:pPr>
            <a:r>
              <a:rPr lang="en-US" sz="2400" smtClean="0"/>
              <a:t>All qualified pension plans specify a normal retirement age </a:t>
            </a:r>
          </a:p>
          <a:p>
            <a:pPr lvl="1" eaLnBrk="1" hangingPunct="1">
              <a:lnSpc>
                <a:spcPct val="80000"/>
              </a:lnSpc>
            </a:pPr>
            <a:r>
              <a:rPr lang="en-US" sz="2000" smtClean="0"/>
              <a:t>The earliest age at which employees can retire and receive full pension benefits </a:t>
            </a:r>
          </a:p>
          <a:p>
            <a:pPr eaLnBrk="1" hangingPunct="1">
              <a:lnSpc>
                <a:spcPct val="80000"/>
              </a:lnSpc>
            </a:pPr>
            <a:r>
              <a:rPr lang="en-US" sz="2400" smtClean="0"/>
              <a:t>Often, the normal retirement age is specified to be a particular age </a:t>
            </a:r>
          </a:p>
          <a:p>
            <a:pPr lvl="1" eaLnBrk="1" hangingPunct="1">
              <a:lnSpc>
                <a:spcPct val="80000"/>
              </a:lnSpc>
            </a:pPr>
            <a:r>
              <a:rPr lang="en-US" sz="2000" smtClean="0"/>
              <a:t>Other times the normal retirement age is whatever age an employee is when he or she completes a specified number of years of service </a:t>
            </a:r>
          </a:p>
          <a:p>
            <a:pPr eaLnBrk="1" hangingPunct="1">
              <a:lnSpc>
                <a:spcPct val="80000"/>
              </a:lnSpc>
            </a:pPr>
            <a:r>
              <a:rPr lang="en-US" sz="2400" smtClean="0"/>
              <a:t>Many pension plans provide special early retirement options </a:t>
            </a:r>
          </a:p>
          <a:p>
            <a:pPr lvl="1" eaLnBrk="1" hangingPunct="1">
              <a:lnSpc>
                <a:spcPct val="80000"/>
              </a:lnSpc>
            </a:pPr>
            <a:r>
              <a:rPr lang="en-US" sz="2000" smtClean="0"/>
              <a:t>Various age and service requirements usually exist before early retirement benefits are payable </a:t>
            </a:r>
          </a:p>
          <a:p>
            <a:pPr lvl="1" eaLnBrk="1" hangingPunct="1">
              <a:lnSpc>
                <a:spcPct val="80000"/>
              </a:lnSpc>
            </a:pPr>
            <a:r>
              <a:rPr lang="en-US" sz="2000" smtClean="0"/>
              <a:t>The early pension benefit is usually at a reduced level to reflect the increased cost to the plan of early retirement </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3593553-9A07-4218-8E50-CC54906BC751}" type="slidenum">
              <a:rPr lang="en-US"/>
              <a:pPr/>
              <a:t>15</a:t>
            </a:fld>
            <a:endParaRPr lang="en-US"/>
          </a:p>
        </p:txBody>
      </p:sp>
      <p:sp>
        <p:nvSpPr>
          <p:cNvPr id="106499" name="Rectangle 2"/>
          <p:cNvSpPr>
            <a:spLocks noGrp="1" noChangeArrowheads="1"/>
          </p:cNvSpPr>
          <p:nvPr>
            <p:ph type="title"/>
          </p:nvPr>
        </p:nvSpPr>
        <p:spPr/>
        <p:txBody>
          <a:bodyPr/>
          <a:lstStyle/>
          <a:p>
            <a:pPr eaLnBrk="1" hangingPunct="1"/>
            <a:r>
              <a:rPr lang="en-US" smtClean="0"/>
              <a:t>Retirement Ages</a:t>
            </a:r>
          </a:p>
        </p:txBody>
      </p:sp>
      <p:sp>
        <p:nvSpPr>
          <p:cNvPr id="106500" name="Rectangle 3"/>
          <p:cNvSpPr>
            <a:spLocks noGrp="1" noChangeArrowheads="1"/>
          </p:cNvSpPr>
          <p:nvPr>
            <p:ph type="body" idx="1"/>
          </p:nvPr>
        </p:nvSpPr>
        <p:spPr/>
        <p:txBody>
          <a:bodyPr/>
          <a:lstStyle/>
          <a:p>
            <a:pPr eaLnBrk="1" hangingPunct="1">
              <a:lnSpc>
                <a:spcPct val="90000"/>
              </a:lnSpc>
            </a:pPr>
            <a:r>
              <a:rPr lang="en-US" smtClean="0"/>
              <a:t>Unless the early retirement benefit is reduced to its full actuarial equivalent </a:t>
            </a:r>
          </a:p>
          <a:p>
            <a:pPr lvl="1" eaLnBrk="1" hangingPunct="1">
              <a:lnSpc>
                <a:spcPct val="90000"/>
              </a:lnSpc>
            </a:pPr>
            <a:r>
              <a:rPr lang="en-US" smtClean="0"/>
              <a:t>A company will have to pay additional money into the plan to pay for the increased costs associated with early retirement </a:t>
            </a:r>
          </a:p>
          <a:p>
            <a:pPr lvl="1" eaLnBrk="1" hangingPunct="1">
              <a:lnSpc>
                <a:spcPct val="90000"/>
              </a:lnSpc>
            </a:pPr>
            <a:r>
              <a:rPr lang="en-US" smtClean="0"/>
              <a:t>By making appropriate assumptions about interest and mortality rates </a:t>
            </a:r>
          </a:p>
          <a:p>
            <a:pPr lvl="2" eaLnBrk="1" hangingPunct="1">
              <a:lnSpc>
                <a:spcPct val="90000"/>
              </a:lnSpc>
            </a:pPr>
            <a:r>
              <a:rPr lang="en-US" smtClean="0"/>
              <a:t>Actuaries can compute the reduced early retirement benefit that is mathematically equivalent to the benefit payable at the plan’s normal retirement age </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86572C1-A70C-4DB9-993B-0DED6520AFEF}" type="slidenum">
              <a:rPr lang="en-US"/>
              <a:pPr/>
              <a:t>16</a:t>
            </a:fld>
            <a:endParaRPr lang="en-US"/>
          </a:p>
        </p:txBody>
      </p:sp>
      <p:sp>
        <p:nvSpPr>
          <p:cNvPr id="107523" name="Rectangle 2"/>
          <p:cNvSpPr>
            <a:spLocks noGrp="1" noChangeArrowheads="1"/>
          </p:cNvSpPr>
          <p:nvPr>
            <p:ph type="title"/>
          </p:nvPr>
        </p:nvSpPr>
        <p:spPr/>
        <p:txBody>
          <a:bodyPr/>
          <a:lstStyle/>
          <a:p>
            <a:pPr eaLnBrk="1" hangingPunct="1"/>
            <a:r>
              <a:rPr lang="en-US" smtClean="0"/>
              <a:t>Retirement Ages</a:t>
            </a:r>
          </a:p>
        </p:txBody>
      </p:sp>
      <p:sp>
        <p:nvSpPr>
          <p:cNvPr id="107524" name="Rectangle 3"/>
          <p:cNvSpPr>
            <a:spLocks noGrp="1" noChangeArrowheads="1"/>
          </p:cNvSpPr>
          <p:nvPr>
            <p:ph type="body" idx="1"/>
          </p:nvPr>
        </p:nvSpPr>
        <p:spPr/>
        <p:txBody>
          <a:bodyPr/>
          <a:lstStyle/>
          <a:p>
            <a:pPr eaLnBrk="1" hangingPunct="1">
              <a:lnSpc>
                <a:spcPct val="90000"/>
              </a:lnSpc>
            </a:pPr>
            <a:r>
              <a:rPr lang="en-US" smtClean="0"/>
              <a:t>Retirement after the normal retirement age is classified as late retirement </a:t>
            </a:r>
          </a:p>
          <a:p>
            <a:pPr lvl="1" eaLnBrk="1" hangingPunct="1">
              <a:lnSpc>
                <a:spcPct val="90000"/>
              </a:lnSpc>
            </a:pPr>
            <a:r>
              <a:rPr lang="en-US" smtClean="0"/>
              <a:t>Before 1986 many employers were able to specify a mandatory retirement age of 70 years (or higher) </a:t>
            </a:r>
          </a:p>
          <a:p>
            <a:pPr lvl="2" eaLnBrk="1" hangingPunct="1">
              <a:lnSpc>
                <a:spcPct val="90000"/>
              </a:lnSpc>
            </a:pPr>
            <a:r>
              <a:rPr lang="en-US" smtClean="0"/>
              <a:t>All workers could be forced to retire if they had not already done so </a:t>
            </a:r>
          </a:p>
          <a:p>
            <a:pPr lvl="1" eaLnBrk="1" hangingPunct="1">
              <a:lnSpc>
                <a:spcPct val="90000"/>
              </a:lnSpc>
            </a:pPr>
            <a:r>
              <a:rPr lang="en-US" smtClean="0"/>
              <a:t>However, a mandatory retirement age is now prohibited for most jobs </a:t>
            </a:r>
          </a:p>
          <a:p>
            <a:pPr lvl="2" eaLnBrk="1" hangingPunct="1">
              <a:lnSpc>
                <a:spcPct val="90000"/>
              </a:lnSpc>
            </a:pPr>
            <a:r>
              <a:rPr lang="en-US" smtClean="0"/>
              <a:t>Thus, many pension plans experience instances in which workers do not retire at the normal age specified for the plan </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F0BADAF-84C4-4A5D-9A66-E2C2B96B95C0}" type="slidenum">
              <a:rPr lang="en-US"/>
              <a:pPr/>
              <a:t>17</a:t>
            </a:fld>
            <a:endParaRPr lang="en-US"/>
          </a:p>
        </p:txBody>
      </p:sp>
      <p:sp>
        <p:nvSpPr>
          <p:cNvPr id="108547" name="Rectangle 2"/>
          <p:cNvSpPr>
            <a:spLocks noGrp="1" noChangeArrowheads="1"/>
          </p:cNvSpPr>
          <p:nvPr>
            <p:ph type="title"/>
          </p:nvPr>
        </p:nvSpPr>
        <p:spPr/>
        <p:txBody>
          <a:bodyPr/>
          <a:lstStyle/>
          <a:p>
            <a:pPr eaLnBrk="1" hangingPunct="1"/>
            <a:r>
              <a:rPr lang="en-US" smtClean="0"/>
              <a:t>Retirement Ages</a:t>
            </a:r>
          </a:p>
        </p:txBody>
      </p:sp>
      <p:sp>
        <p:nvSpPr>
          <p:cNvPr id="108548" name="Rectangle 3"/>
          <p:cNvSpPr>
            <a:spLocks noGrp="1" noChangeArrowheads="1"/>
          </p:cNvSpPr>
          <p:nvPr>
            <p:ph type="body" idx="1"/>
          </p:nvPr>
        </p:nvSpPr>
        <p:spPr/>
        <p:txBody>
          <a:bodyPr/>
          <a:lstStyle/>
          <a:p>
            <a:pPr eaLnBrk="1" hangingPunct="1">
              <a:lnSpc>
                <a:spcPct val="90000"/>
              </a:lnSpc>
            </a:pPr>
            <a:r>
              <a:rPr lang="en-US" smtClean="0"/>
              <a:t>When a worker does not retire by the normal retirement age </a:t>
            </a:r>
          </a:p>
          <a:p>
            <a:pPr lvl="1" eaLnBrk="1" hangingPunct="1">
              <a:lnSpc>
                <a:spcPct val="90000"/>
              </a:lnSpc>
            </a:pPr>
            <a:r>
              <a:rPr lang="en-US" smtClean="0"/>
              <a:t>A logical argument can be made for actuarial increases for late retirement benefits </a:t>
            </a:r>
          </a:p>
          <a:p>
            <a:pPr lvl="1" eaLnBrk="1" hangingPunct="1">
              <a:lnSpc>
                <a:spcPct val="90000"/>
              </a:lnSpc>
            </a:pPr>
            <a:r>
              <a:rPr lang="en-US" smtClean="0"/>
              <a:t>Such increases are not required by law </a:t>
            </a:r>
          </a:p>
          <a:p>
            <a:pPr lvl="2" eaLnBrk="1" hangingPunct="1">
              <a:lnSpc>
                <a:spcPct val="90000"/>
              </a:lnSpc>
            </a:pPr>
            <a:r>
              <a:rPr lang="en-US" smtClean="0"/>
              <a:t>Hence, they are rarely granted by employers </a:t>
            </a:r>
          </a:p>
          <a:p>
            <a:pPr lvl="2" eaLnBrk="1" hangingPunct="1">
              <a:lnSpc>
                <a:spcPct val="90000"/>
              </a:lnSpc>
            </a:pPr>
            <a:r>
              <a:rPr lang="en-US" smtClean="0"/>
              <a:t>Benefit increases associated with late retirement are primarily found in plans sponsored by employers seeking to provide additional incentives to encourage employees to continue working past normal retirement age </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BCE1D12-16A9-4DED-A9AD-2A6DBE985A3B}" type="slidenum">
              <a:rPr lang="en-US"/>
              <a:pPr/>
              <a:t>18</a:t>
            </a:fld>
            <a:endParaRPr lang="en-US"/>
          </a:p>
        </p:txBody>
      </p:sp>
      <p:sp>
        <p:nvSpPr>
          <p:cNvPr id="109571" name="Rectangle 2"/>
          <p:cNvSpPr>
            <a:spLocks noGrp="1" noChangeArrowheads="1"/>
          </p:cNvSpPr>
          <p:nvPr>
            <p:ph type="title"/>
          </p:nvPr>
        </p:nvSpPr>
        <p:spPr/>
        <p:txBody>
          <a:bodyPr/>
          <a:lstStyle/>
          <a:p>
            <a:pPr eaLnBrk="1" hangingPunct="1"/>
            <a:r>
              <a:rPr lang="en-US" smtClean="0"/>
              <a:t>Form of Payment </a:t>
            </a:r>
          </a:p>
        </p:txBody>
      </p:sp>
      <p:sp>
        <p:nvSpPr>
          <p:cNvPr id="109572" name="Rectangle 3"/>
          <p:cNvSpPr>
            <a:spLocks noGrp="1" noChangeArrowheads="1"/>
          </p:cNvSpPr>
          <p:nvPr>
            <p:ph type="body" idx="1"/>
          </p:nvPr>
        </p:nvSpPr>
        <p:spPr/>
        <p:txBody>
          <a:bodyPr/>
          <a:lstStyle/>
          <a:p>
            <a:pPr eaLnBrk="1" hangingPunct="1">
              <a:lnSpc>
                <a:spcPct val="90000"/>
              </a:lnSpc>
            </a:pPr>
            <a:r>
              <a:rPr lang="en-US" smtClean="0"/>
              <a:t>Pensions are usually paid in some form of annuity </a:t>
            </a:r>
          </a:p>
          <a:p>
            <a:pPr eaLnBrk="1" hangingPunct="1">
              <a:lnSpc>
                <a:spcPct val="90000"/>
              </a:lnSpc>
            </a:pPr>
            <a:r>
              <a:rPr lang="en-US" smtClean="0"/>
              <a:t>If an employee is married when pension benefits begin </a:t>
            </a:r>
          </a:p>
          <a:p>
            <a:pPr lvl="1" eaLnBrk="1" hangingPunct="1">
              <a:lnSpc>
                <a:spcPct val="90000"/>
              </a:lnSpc>
            </a:pPr>
            <a:r>
              <a:rPr lang="en-US" smtClean="0"/>
              <a:t>The qualification rules specify that the benefit will be a joint and survivor annuity in which the survivor’s portion is at least 50% of the joint portion </a:t>
            </a:r>
          </a:p>
          <a:p>
            <a:pPr lvl="2" eaLnBrk="1" hangingPunct="1">
              <a:lnSpc>
                <a:spcPct val="90000"/>
              </a:lnSpc>
            </a:pPr>
            <a:r>
              <a:rPr lang="en-US" smtClean="0"/>
              <a:t>However, employees can select a different form of payment under various circumstances </a:t>
            </a:r>
          </a:p>
          <a:p>
            <a:pPr lvl="3" eaLnBrk="1" hangingPunct="1">
              <a:lnSpc>
                <a:spcPct val="90000"/>
              </a:lnSpc>
            </a:pPr>
            <a:r>
              <a:rPr lang="en-US" smtClean="0"/>
              <a:t>For example, if the employee’s spouse agrees in writing, the joint and survivor pension can be waived in favor of a single life annuity paying a greater monthly benefit </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B3F9DF2-45F9-467A-8F01-B9160750E375}" type="slidenum">
              <a:rPr lang="en-US"/>
              <a:pPr/>
              <a:t>19</a:t>
            </a:fld>
            <a:endParaRPr lang="en-US"/>
          </a:p>
        </p:txBody>
      </p:sp>
      <p:sp>
        <p:nvSpPr>
          <p:cNvPr id="110595" name="Rectangle 2"/>
          <p:cNvSpPr>
            <a:spLocks noGrp="1" noChangeArrowheads="1"/>
          </p:cNvSpPr>
          <p:nvPr>
            <p:ph type="title"/>
          </p:nvPr>
        </p:nvSpPr>
        <p:spPr/>
        <p:txBody>
          <a:bodyPr/>
          <a:lstStyle/>
          <a:p>
            <a:pPr eaLnBrk="1" hangingPunct="1"/>
            <a:r>
              <a:rPr lang="en-US" smtClean="0"/>
              <a:t>Form of Payment</a:t>
            </a:r>
          </a:p>
        </p:txBody>
      </p:sp>
      <p:sp>
        <p:nvSpPr>
          <p:cNvPr id="110596" name="Rectangle 3"/>
          <p:cNvSpPr>
            <a:spLocks noGrp="1" noChangeArrowheads="1"/>
          </p:cNvSpPr>
          <p:nvPr>
            <p:ph type="body" idx="1"/>
          </p:nvPr>
        </p:nvSpPr>
        <p:spPr/>
        <p:txBody>
          <a:bodyPr/>
          <a:lstStyle/>
          <a:p>
            <a:pPr eaLnBrk="1" hangingPunct="1"/>
            <a:r>
              <a:rPr lang="en-US" smtClean="0"/>
              <a:t>Sometimes employers offer an additional option </a:t>
            </a:r>
          </a:p>
          <a:p>
            <a:pPr lvl="1" eaLnBrk="1" hangingPunct="1"/>
            <a:r>
              <a:rPr lang="en-US" smtClean="0"/>
              <a:t>An employee reaching retirement age can elect to receive some or all of the promised pension immediately </a:t>
            </a:r>
          </a:p>
          <a:p>
            <a:pPr lvl="2" eaLnBrk="1" hangingPunct="1"/>
            <a:r>
              <a:rPr lang="en-US" smtClean="0"/>
              <a:t>Known as a lump-sum distribution option </a:t>
            </a:r>
          </a:p>
          <a:p>
            <a:pPr lvl="2" eaLnBrk="1" hangingPunct="1"/>
            <a:r>
              <a:rPr lang="en-US" smtClean="0"/>
              <a:t>Most commonly provided in defined contribution pensions </a:t>
            </a:r>
          </a:p>
          <a:p>
            <a:pPr lvl="3" eaLnBrk="1" hangingPunct="1"/>
            <a:r>
              <a:rPr lang="en-US" smtClean="0"/>
              <a:t>Because the dollar value of the employee’s pension account is easily determinable at the time of retirement </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09EB3CF-B5B7-448E-A8F9-E34C356FA832}" type="slidenum">
              <a:rPr lang="en-US"/>
              <a:pPr/>
              <a:t>2</a:t>
            </a:fld>
            <a:endParaRPr lang="en-US"/>
          </a:p>
        </p:txBody>
      </p:sp>
      <p:sp>
        <p:nvSpPr>
          <p:cNvPr id="93187" name="Rectangle 2"/>
          <p:cNvSpPr>
            <a:spLocks noGrp="1" noChangeArrowheads="1"/>
          </p:cNvSpPr>
          <p:nvPr>
            <p:ph type="title"/>
          </p:nvPr>
        </p:nvSpPr>
        <p:spPr/>
        <p:txBody>
          <a:bodyPr/>
          <a:lstStyle/>
          <a:p>
            <a:pPr eaLnBrk="1" hangingPunct="1"/>
            <a:r>
              <a:rPr lang="en-US" smtClean="0"/>
              <a:t>Pension Plans </a:t>
            </a:r>
          </a:p>
        </p:txBody>
      </p:sp>
      <p:sp>
        <p:nvSpPr>
          <p:cNvPr id="93188" name="Rectangle 3"/>
          <p:cNvSpPr>
            <a:spLocks noGrp="1" noChangeArrowheads="1"/>
          </p:cNvSpPr>
          <p:nvPr>
            <p:ph type="body" idx="1"/>
          </p:nvPr>
        </p:nvSpPr>
        <p:spPr/>
        <p:txBody>
          <a:bodyPr/>
          <a:lstStyle/>
          <a:p>
            <a:pPr eaLnBrk="1" hangingPunct="1"/>
            <a:r>
              <a:rPr lang="en-US" smtClean="0"/>
              <a:t>An employer-sponsored arrangement </a:t>
            </a:r>
          </a:p>
          <a:p>
            <a:pPr eaLnBrk="1" hangingPunct="1"/>
            <a:r>
              <a:rPr lang="en-US" smtClean="0"/>
              <a:t>Established with the primary goal of systematically providing retirement income for employees </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5177217-4D3B-4CE9-9993-BB22FAF9EA1A}" type="slidenum">
              <a:rPr lang="en-US"/>
              <a:pPr/>
              <a:t>20</a:t>
            </a:fld>
            <a:endParaRPr lang="en-US"/>
          </a:p>
        </p:txBody>
      </p:sp>
      <p:sp>
        <p:nvSpPr>
          <p:cNvPr id="111619" name="Rectangle 2"/>
          <p:cNvSpPr>
            <a:spLocks noGrp="1" noChangeArrowheads="1"/>
          </p:cNvSpPr>
          <p:nvPr>
            <p:ph type="title"/>
          </p:nvPr>
        </p:nvSpPr>
        <p:spPr/>
        <p:txBody>
          <a:bodyPr/>
          <a:lstStyle/>
          <a:p>
            <a:pPr eaLnBrk="1" hangingPunct="1"/>
            <a:r>
              <a:rPr lang="en-US" smtClean="0"/>
              <a:t>Form of Payment</a:t>
            </a:r>
          </a:p>
        </p:txBody>
      </p:sp>
      <p:sp>
        <p:nvSpPr>
          <p:cNvPr id="111620" name="Rectangle 3"/>
          <p:cNvSpPr>
            <a:spLocks noGrp="1" noChangeArrowheads="1"/>
          </p:cNvSpPr>
          <p:nvPr>
            <p:ph type="body" idx="1"/>
          </p:nvPr>
        </p:nvSpPr>
        <p:spPr/>
        <p:txBody>
          <a:bodyPr/>
          <a:lstStyle/>
          <a:p>
            <a:pPr eaLnBrk="1" hangingPunct="1"/>
            <a:r>
              <a:rPr lang="en-US" smtClean="0"/>
              <a:t>Employees who are offered the lump-sum distribution options should carefully analyze several factors before accepting </a:t>
            </a:r>
          </a:p>
          <a:p>
            <a:pPr lvl="1" eaLnBrk="1" hangingPunct="1"/>
            <a:r>
              <a:rPr lang="en-US" smtClean="0"/>
              <a:t>The possibility exists that you may outlive your income if you take the lump sum </a:t>
            </a:r>
          </a:p>
          <a:p>
            <a:pPr lvl="1" eaLnBrk="1" hangingPunct="1"/>
            <a:r>
              <a:rPr lang="en-US" smtClean="0"/>
              <a:t>Income taxes </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EDDA93B-4113-4569-8D93-A8709604DF74}" type="slidenum">
              <a:rPr lang="en-US"/>
              <a:pPr/>
              <a:t>21</a:t>
            </a:fld>
            <a:endParaRPr lang="en-US"/>
          </a:p>
        </p:txBody>
      </p:sp>
      <p:sp>
        <p:nvSpPr>
          <p:cNvPr id="112643" name="Rectangle 2"/>
          <p:cNvSpPr>
            <a:spLocks noGrp="1" noChangeArrowheads="1"/>
          </p:cNvSpPr>
          <p:nvPr>
            <p:ph type="title"/>
          </p:nvPr>
        </p:nvSpPr>
        <p:spPr/>
        <p:txBody>
          <a:bodyPr/>
          <a:lstStyle/>
          <a:p>
            <a:pPr eaLnBrk="1" hangingPunct="1"/>
            <a:r>
              <a:rPr lang="en-US" smtClean="0"/>
              <a:t>Benefit and Contribution Limits </a:t>
            </a:r>
          </a:p>
        </p:txBody>
      </p:sp>
      <p:sp>
        <p:nvSpPr>
          <p:cNvPr id="112644" name="Rectangle 3"/>
          <p:cNvSpPr>
            <a:spLocks noGrp="1" noChangeArrowheads="1"/>
          </p:cNvSpPr>
          <p:nvPr>
            <p:ph type="body" idx="1"/>
          </p:nvPr>
        </p:nvSpPr>
        <p:spPr>
          <a:xfrm>
            <a:off x="457200" y="1600200"/>
            <a:ext cx="8513763" cy="4525963"/>
          </a:xfrm>
        </p:spPr>
        <p:txBody>
          <a:bodyPr/>
          <a:lstStyle/>
          <a:p>
            <a:pPr eaLnBrk="1" hangingPunct="1">
              <a:lnSpc>
                <a:spcPct val="90000"/>
              </a:lnSpc>
            </a:pPr>
            <a:r>
              <a:rPr lang="en-US" sz="2400" smtClean="0"/>
              <a:t>By law, the annual defined benefit pension for newly retiring individuals is limited to a specified dollar amount that is adjusted each year as average wages increase </a:t>
            </a:r>
          </a:p>
          <a:p>
            <a:pPr eaLnBrk="1" hangingPunct="1">
              <a:lnSpc>
                <a:spcPct val="90000"/>
              </a:lnSpc>
            </a:pPr>
            <a:r>
              <a:rPr lang="en-US" sz="2400" smtClean="0"/>
              <a:t>For defined contribution plans, the yearly contribution to the plan is limited, not the annual pension </a:t>
            </a:r>
          </a:p>
          <a:p>
            <a:pPr lvl="1" eaLnBrk="1" hangingPunct="1">
              <a:lnSpc>
                <a:spcPct val="90000"/>
              </a:lnSpc>
            </a:pPr>
            <a:r>
              <a:rPr lang="en-US" sz="2000" smtClean="0"/>
              <a:t>Currently, annual contributions are limited to the lesser of 100% of that person’s salary or $41,000</a:t>
            </a:r>
          </a:p>
          <a:p>
            <a:pPr eaLnBrk="1" hangingPunct="1">
              <a:lnSpc>
                <a:spcPct val="90000"/>
              </a:lnSpc>
            </a:pPr>
            <a:r>
              <a:rPr lang="en-US" sz="2400" smtClean="0"/>
              <a:t>Also, only the first $205,000 in earnings can be considered in either the benefit or contribution formula </a:t>
            </a:r>
          </a:p>
          <a:p>
            <a:pPr lvl="1" eaLnBrk="1" hangingPunct="1">
              <a:lnSpc>
                <a:spcPct val="90000"/>
              </a:lnSpc>
            </a:pPr>
            <a:r>
              <a:rPr lang="en-US" sz="2000" smtClean="0"/>
              <a:t>The significance of these limits is primarily important for highly paid employees </a:t>
            </a: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54555EB-4462-47A7-B0F8-9B8C7594112E}" type="slidenum">
              <a:rPr lang="en-US"/>
              <a:pPr/>
              <a:t>22</a:t>
            </a:fld>
            <a:endParaRPr lang="en-US"/>
          </a:p>
        </p:txBody>
      </p:sp>
      <p:sp>
        <p:nvSpPr>
          <p:cNvPr id="113667" name="Rectangle 2"/>
          <p:cNvSpPr>
            <a:spLocks noGrp="1" noChangeArrowheads="1"/>
          </p:cNvSpPr>
          <p:nvPr>
            <p:ph type="title"/>
          </p:nvPr>
        </p:nvSpPr>
        <p:spPr/>
        <p:txBody>
          <a:bodyPr/>
          <a:lstStyle/>
          <a:p>
            <a:pPr eaLnBrk="1" hangingPunct="1"/>
            <a:r>
              <a:rPr lang="en-US" smtClean="0"/>
              <a:t>Inflation Protection </a:t>
            </a:r>
          </a:p>
        </p:txBody>
      </p:sp>
      <p:sp>
        <p:nvSpPr>
          <p:cNvPr id="113668" name="Rectangle 3"/>
          <p:cNvSpPr>
            <a:spLocks noGrp="1" noChangeArrowheads="1"/>
          </p:cNvSpPr>
          <p:nvPr>
            <p:ph type="body" idx="1"/>
          </p:nvPr>
        </p:nvSpPr>
        <p:spPr/>
        <p:txBody>
          <a:bodyPr/>
          <a:lstStyle/>
          <a:p>
            <a:pPr eaLnBrk="1" hangingPunct="1">
              <a:lnSpc>
                <a:spcPct val="80000"/>
              </a:lnSpc>
            </a:pPr>
            <a:r>
              <a:rPr lang="en-US" sz="2000" smtClean="0"/>
              <a:t>When pension benefits or contributions are a function of salary, some inflation protection before retirement is automatically built into the plan </a:t>
            </a:r>
          </a:p>
          <a:p>
            <a:pPr eaLnBrk="1" hangingPunct="1">
              <a:lnSpc>
                <a:spcPct val="80000"/>
              </a:lnSpc>
            </a:pPr>
            <a:r>
              <a:rPr lang="en-US" sz="2000" smtClean="0"/>
              <a:t>But once a person retires the situation is often different </a:t>
            </a:r>
          </a:p>
          <a:p>
            <a:pPr eaLnBrk="1" hangingPunct="1">
              <a:lnSpc>
                <a:spcPct val="80000"/>
              </a:lnSpc>
            </a:pPr>
            <a:r>
              <a:rPr lang="en-US" sz="2000" smtClean="0"/>
              <a:t>The Social Security portion of a worker’s retirement income is subject to annual adjustments for inflation </a:t>
            </a:r>
          </a:p>
          <a:p>
            <a:pPr eaLnBrk="1" hangingPunct="1">
              <a:lnSpc>
                <a:spcPct val="80000"/>
              </a:lnSpc>
            </a:pPr>
            <a:r>
              <a:rPr lang="en-US" sz="2000" smtClean="0"/>
              <a:t>But most employer sponsored plans are not protected from inflation once the pension payments have begun </a:t>
            </a:r>
          </a:p>
          <a:p>
            <a:pPr lvl="1" eaLnBrk="1" hangingPunct="1">
              <a:lnSpc>
                <a:spcPct val="80000"/>
              </a:lnSpc>
            </a:pPr>
            <a:r>
              <a:rPr lang="en-US" sz="1800" smtClean="0"/>
              <a:t>Resulting in severe erosion of the retiree’s purchasing power overtime </a:t>
            </a:r>
          </a:p>
          <a:p>
            <a:pPr lvl="2" eaLnBrk="1" hangingPunct="1">
              <a:lnSpc>
                <a:spcPct val="80000"/>
              </a:lnSpc>
            </a:pPr>
            <a:r>
              <a:rPr lang="en-US" sz="1600" smtClean="0"/>
              <a:t>See Table 20-2</a:t>
            </a:r>
          </a:p>
          <a:p>
            <a:pPr eaLnBrk="1" hangingPunct="1">
              <a:lnSpc>
                <a:spcPct val="80000"/>
              </a:lnSpc>
            </a:pPr>
            <a:r>
              <a:rPr lang="en-US" sz="2000" smtClean="0"/>
              <a:t>To counteract inflation impacts, some employers make periodic adjustments in pensions paid </a:t>
            </a:r>
          </a:p>
          <a:p>
            <a:pPr lvl="1" eaLnBrk="1" hangingPunct="1">
              <a:lnSpc>
                <a:spcPct val="80000"/>
              </a:lnSpc>
            </a:pPr>
            <a:r>
              <a:rPr lang="en-US" sz="1800" smtClean="0"/>
              <a:t>So that retirees receive the same or similar increases as awarded to active workers </a:t>
            </a:r>
          </a:p>
          <a:p>
            <a:pPr eaLnBrk="1" hangingPunct="1">
              <a:lnSpc>
                <a:spcPct val="80000"/>
              </a:lnSpc>
            </a:pPr>
            <a:r>
              <a:rPr lang="en-US" sz="2000" smtClean="0"/>
              <a:t>Other employers make annual adjustments to correspond to changes in the cost of living </a:t>
            </a:r>
          </a:p>
          <a:p>
            <a:pPr lvl="1" eaLnBrk="1" hangingPunct="1">
              <a:lnSpc>
                <a:spcPct val="80000"/>
              </a:lnSpc>
            </a:pPr>
            <a:r>
              <a:rPr lang="en-US" sz="1800" smtClean="0"/>
              <a:t>Usually with some annual limit </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EFC06EB-F2D0-4606-A49B-B575C2EB0751}" type="slidenum">
              <a:rPr lang="en-US"/>
              <a:pPr/>
              <a:t>23</a:t>
            </a:fld>
            <a:endParaRPr lang="en-US"/>
          </a:p>
        </p:txBody>
      </p:sp>
      <p:sp>
        <p:nvSpPr>
          <p:cNvPr id="114691" name="Rectangle 2"/>
          <p:cNvSpPr>
            <a:spLocks noGrp="1" noChangeArrowheads="1"/>
          </p:cNvSpPr>
          <p:nvPr>
            <p:ph type="title"/>
          </p:nvPr>
        </p:nvSpPr>
        <p:spPr>
          <a:xfrm>
            <a:off x="223838" y="1371600"/>
            <a:ext cx="8610600" cy="992188"/>
          </a:xfrm>
        </p:spPr>
        <p:txBody>
          <a:bodyPr/>
          <a:lstStyle/>
          <a:p>
            <a:pPr eaLnBrk="1" hangingPunct="1"/>
            <a:r>
              <a:rPr lang="en-US" sz="4000" smtClean="0"/>
              <a:t>Effect of Inflation on Retirement Income</a:t>
            </a:r>
          </a:p>
        </p:txBody>
      </p:sp>
      <p:pic>
        <p:nvPicPr>
          <p:cNvPr id="114692" name="Picture 4"/>
          <p:cNvPicPr>
            <a:picLocks noChangeAspect="1" noChangeArrowheads="1"/>
          </p:cNvPicPr>
          <p:nvPr/>
        </p:nvPicPr>
        <p:blipFill>
          <a:blip r:embed="rId3" cstate="print">
            <a:clrChange>
              <a:clrFrom>
                <a:srgbClr val="E5E5E5"/>
              </a:clrFrom>
              <a:clrTo>
                <a:srgbClr val="E5E5E5">
                  <a:alpha val="0"/>
                </a:srgbClr>
              </a:clrTo>
            </a:clrChange>
            <a:extLst>
              <a:ext uri="{28A0092B-C50C-407E-A947-70E740481C1C}">
                <a14:useLocalDpi xmlns:a14="http://schemas.microsoft.com/office/drawing/2010/main" xmlns="" val="0"/>
              </a:ext>
            </a:extLst>
          </a:blip>
          <a:srcRect/>
          <a:stretch>
            <a:fillRect/>
          </a:stretch>
        </p:blipFill>
        <p:spPr bwMode="auto">
          <a:xfrm>
            <a:off x="620713" y="2611438"/>
            <a:ext cx="8213725" cy="272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F8EA9D6-EECA-44BB-9FC1-3B5C81AA037B}" type="slidenum">
              <a:rPr lang="en-US"/>
              <a:pPr/>
              <a:t>24</a:t>
            </a:fld>
            <a:endParaRPr lang="en-US"/>
          </a:p>
        </p:txBody>
      </p:sp>
      <p:sp>
        <p:nvSpPr>
          <p:cNvPr id="115715" name="Rectangle 2"/>
          <p:cNvSpPr>
            <a:spLocks noGrp="1" noChangeArrowheads="1"/>
          </p:cNvSpPr>
          <p:nvPr>
            <p:ph type="title"/>
          </p:nvPr>
        </p:nvSpPr>
        <p:spPr/>
        <p:txBody>
          <a:bodyPr/>
          <a:lstStyle/>
          <a:p>
            <a:pPr eaLnBrk="1" hangingPunct="1"/>
            <a:r>
              <a:rPr lang="en-US" smtClean="0"/>
              <a:t>Permitted Disparity </a:t>
            </a:r>
          </a:p>
        </p:txBody>
      </p:sp>
      <p:sp>
        <p:nvSpPr>
          <p:cNvPr id="115716" name="Rectangle 3"/>
          <p:cNvSpPr>
            <a:spLocks noGrp="1" noChangeArrowheads="1"/>
          </p:cNvSpPr>
          <p:nvPr>
            <p:ph type="body" idx="1"/>
          </p:nvPr>
        </p:nvSpPr>
        <p:spPr/>
        <p:txBody>
          <a:bodyPr/>
          <a:lstStyle/>
          <a:p>
            <a:pPr eaLnBrk="1" hangingPunct="1">
              <a:lnSpc>
                <a:spcPct val="80000"/>
              </a:lnSpc>
            </a:pPr>
            <a:r>
              <a:rPr lang="en-US" sz="2000" smtClean="0"/>
              <a:t>The benefit or the contribution in a pension plan may be affected by Social Security </a:t>
            </a:r>
          </a:p>
          <a:p>
            <a:pPr eaLnBrk="1" hangingPunct="1">
              <a:lnSpc>
                <a:spcPct val="80000"/>
              </a:lnSpc>
            </a:pPr>
            <a:r>
              <a:rPr lang="en-US" sz="2000" smtClean="0"/>
              <a:t>Once called Social Security integration but now known in federal tax law as permitted disparity </a:t>
            </a:r>
          </a:p>
          <a:p>
            <a:pPr lvl="1" eaLnBrk="1" hangingPunct="1">
              <a:lnSpc>
                <a:spcPct val="80000"/>
              </a:lnSpc>
            </a:pPr>
            <a:r>
              <a:rPr lang="en-US" sz="1800" smtClean="0"/>
              <a:t>This concept can be incorporated into a pension plan to allow the employer to “take credit” for the Social Security taxes paid on behalf of employees </a:t>
            </a:r>
          </a:p>
          <a:p>
            <a:pPr eaLnBrk="1" hangingPunct="1">
              <a:lnSpc>
                <a:spcPct val="80000"/>
              </a:lnSpc>
            </a:pPr>
            <a:r>
              <a:rPr lang="en-US" sz="2000" smtClean="0"/>
              <a:t>Employers pay half of the total Social Security tax for their employees </a:t>
            </a:r>
          </a:p>
          <a:p>
            <a:pPr lvl="1" eaLnBrk="1" hangingPunct="1">
              <a:lnSpc>
                <a:spcPct val="80000"/>
              </a:lnSpc>
            </a:pPr>
            <a:r>
              <a:rPr lang="en-US" sz="1800" smtClean="0"/>
              <a:t>However, no taxes are paid for earnings above an established level </a:t>
            </a:r>
          </a:p>
          <a:p>
            <a:pPr lvl="1" eaLnBrk="1" hangingPunct="1">
              <a:lnSpc>
                <a:spcPct val="80000"/>
              </a:lnSpc>
            </a:pPr>
            <a:r>
              <a:rPr lang="en-US" sz="1800" smtClean="0"/>
              <a:t>Also, at retirement, Social Security benefits restore a larger proportion of the wages of lower-paid workers than of higher-paid workers </a:t>
            </a:r>
          </a:p>
          <a:p>
            <a:pPr lvl="2" eaLnBrk="1" hangingPunct="1">
              <a:lnSpc>
                <a:spcPct val="80000"/>
              </a:lnSpc>
            </a:pPr>
            <a:r>
              <a:rPr lang="en-US" sz="1600" smtClean="0"/>
              <a:t>These factors form the basis for the rationale of allowing pension plans to be more generous to higher-income employees </a:t>
            </a:r>
          </a:p>
          <a:p>
            <a:pPr lvl="2" eaLnBrk="1" hangingPunct="1">
              <a:lnSpc>
                <a:spcPct val="80000"/>
              </a:lnSpc>
            </a:pPr>
            <a:r>
              <a:rPr lang="en-US" sz="1600" smtClean="0"/>
              <a:t>The combined retirement benefit from Social Security and the private pension replaces approximately the same percentage of pre-retirement income for everyone </a:t>
            </a:r>
          </a:p>
          <a:p>
            <a:pPr lvl="3" eaLnBrk="1" hangingPunct="1">
              <a:lnSpc>
                <a:spcPct val="80000"/>
              </a:lnSpc>
            </a:pPr>
            <a:r>
              <a:rPr lang="en-US" sz="1400" smtClean="0"/>
              <a:t>For lower-paid workers, a proportionately greater share of the total will be from Social Security </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92CB0D0-9FEE-4F3E-978E-030BA50B551B}" type="slidenum">
              <a:rPr lang="en-US"/>
              <a:pPr/>
              <a:t>25</a:t>
            </a:fld>
            <a:endParaRPr lang="en-US"/>
          </a:p>
        </p:txBody>
      </p:sp>
      <p:sp>
        <p:nvSpPr>
          <p:cNvPr id="116739" name="Rectangle 2"/>
          <p:cNvSpPr>
            <a:spLocks noGrp="1" noChangeArrowheads="1"/>
          </p:cNvSpPr>
          <p:nvPr>
            <p:ph type="title"/>
          </p:nvPr>
        </p:nvSpPr>
        <p:spPr/>
        <p:txBody>
          <a:bodyPr/>
          <a:lstStyle/>
          <a:p>
            <a:pPr eaLnBrk="1" hangingPunct="1"/>
            <a:r>
              <a:rPr lang="en-US" smtClean="0"/>
              <a:t>Vesting </a:t>
            </a:r>
          </a:p>
        </p:txBody>
      </p:sp>
      <p:sp>
        <p:nvSpPr>
          <p:cNvPr id="116740" name="Rectangle 3"/>
          <p:cNvSpPr>
            <a:spLocks noGrp="1" noChangeArrowheads="1"/>
          </p:cNvSpPr>
          <p:nvPr>
            <p:ph type="body" idx="1"/>
          </p:nvPr>
        </p:nvSpPr>
        <p:spPr/>
        <p:txBody>
          <a:bodyPr/>
          <a:lstStyle/>
          <a:p>
            <a:pPr eaLnBrk="1" hangingPunct="1">
              <a:lnSpc>
                <a:spcPct val="80000"/>
              </a:lnSpc>
            </a:pPr>
            <a:r>
              <a:rPr lang="en-US" sz="2400" smtClean="0"/>
              <a:t>The degree to which a plan participant’s pension rights are nonforfeitable is called vesting </a:t>
            </a:r>
          </a:p>
          <a:p>
            <a:pPr lvl="1" eaLnBrk="1" hangingPunct="1">
              <a:lnSpc>
                <a:spcPct val="80000"/>
              </a:lnSpc>
            </a:pPr>
            <a:r>
              <a:rPr lang="en-US" sz="2000" smtClean="0"/>
              <a:t>Regardless of whether the employee continues working for a particular employer </a:t>
            </a:r>
          </a:p>
          <a:p>
            <a:pPr eaLnBrk="1" hangingPunct="1">
              <a:lnSpc>
                <a:spcPct val="80000"/>
              </a:lnSpc>
            </a:pPr>
            <a:r>
              <a:rPr lang="en-US" sz="2400" smtClean="0"/>
              <a:t>The vesting provisions in a pension plan are relevant only for the contributions or benefits associated with the employer’s contributions </a:t>
            </a:r>
          </a:p>
          <a:p>
            <a:pPr lvl="1" eaLnBrk="1" hangingPunct="1">
              <a:lnSpc>
                <a:spcPct val="80000"/>
              </a:lnSpc>
            </a:pPr>
            <a:r>
              <a:rPr lang="en-US" sz="2000" smtClean="0"/>
              <a:t>The employee’s contributions are always fully refundable with interest when terminating inclement </a:t>
            </a:r>
          </a:p>
          <a:p>
            <a:pPr eaLnBrk="1" hangingPunct="1">
              <a:lnSpc>
                <a:spcPct val="80000"/>
              </a:lnSpc>
            </a:pPr>
            <a:r>
              <a:rPr lang="en-US" sz="2400" smtClean="0"/>
              <a:t>The most common vesting provision is to have full vesting take place after five years </a:t>
            </a:r>
          </a:p>
          <a:p>
            <a:pPr lvl="1" eaLnBrk="1" hangingPunct="1">
              <a:lnSpc>
                <a:spcPct val="80000"/>
              </a:lnSpc>
            </a:pPr>
            <a:r>
              <a:rPr lang="en-US" sz="2000" smtClean="0"/>
              <a:t>Also known as the five-year cliff vesting </a:t>
            </a:r>
          </a:p>
          <a:p>
            <a:pPr lvl="1" eaLnBrk="1" hangingPunct="1">
              <a:lnSpc>
                <a:spcPct val="80000"/>
              </a:lnSpc>
            </a:pPr>
            <a:r>
              <a:rPr lang="en-US" sz="2000" smtClean="0"/>
              <a:t>Prior to that time, workers who terminate employment are not vested at all and have no pension rights under the plan </a:t>
            </a:r>
          </a:p>
          <a:p>
            <a:pPr lvl="1" eaLnBrk="1" hangingPunct="1">
              <a:lnSpc>
                <a:spcPct val="80000"/>
              </a:lnSpc>
            </a:pPr>
            <a:endParaRPr lang="en-US" sz="2000" smtClean="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9C49F04-9CAE-4972-AA9F-443FA58977FD}" type="slidenum">
              <a:rPr lang="en-US"/>
              <a:pPr/>
              <a:t>26</a:t>
            </a:fld>
            <a:endParaRPr lang="en-US"/>
          </a:p>
        </p:txBody>
      </p:sp>
      <p:sp>
        <p:nvSpPr>
          <p:cNvPr id="117763" name="Rectangle 2"/>
          <p:cNvSpPr>
            <a:spLocks noGrp="1" noChangeArrowheads="1"/>
          </p:cNvSpPr>
          <p:nvPr>
            <p:ph type="title"/>
          </p:nvPr>
        </p:nvSpPr>
        <p:spPr/>
        <p:txBody>
          <a:bodyPr/>
          <a:lstStyle/>
          <a:p>
            <a:pPr eaLnBrk="1" hangingPunct="1"/>
            <a:r>
              <a:rPr lang="en-US" smtClean="0"/>
              <a:t>Vesting</a:t>
            </a:r>
          </a:p>
        </p:txBody>
      </p:sp>
      <p:sp>
        <p:nvSpPr>
          <p:cNvPr id="117764" name="Rectangle 3"/>
          <p:cNvSpPr>
            <a:spLocks noGrp="1" noChangeArrowheads="1"/>
          </p:cNvSpPr>
          <p:nvPr>
            <p:ph type="body" idx="1"/>
          </p:nvPr>
        </p:nvSpPr>
        <p:spPr/>
        <p:txBody>
          <a:bodyPr/>
          <a:lstStyle/>
          <a:p>
            <a:pPr eaLnBrk="1" hangingPunct="1"/>
            <a:r>
              <a:rPr lang="en-US" smtClean="0"/>
              <a:t>Overtime, the laws governing vesting have been modified several times </a:t>
            </a:r>
          </a:p>
          <a:p>
            <a:pPr lvl="1" eaLnBrk="1" hangingPunct="1"/>
            <a:r>
              <a:rPr lang="en-US" smtClean="0"/>
              <a:t>Making it possible for more employees to achieve full vested pension rights much more quickly than was often the case in the past </a:t>
            </a:r>
          </a:p>
          <a:p>
            <a:pPr lvl="2" eaLnBrk="1" hangingPunct="1"/>
            <a:r>
              <a:rPr lang="en-US" smtClean="0"/>
              <a:t>This fact, and the probability that many employees will change jobs several times during their working careers </a:t>
            </a:r>
          </a:p>
          <a:p>
            <a:pPr lvl="3" eaLnBrk="1" hangingPunct="1"/>
            <a:r>
              <a:rPr lang="en-US" smtClean="0"/>
              <a:t>Make it likely that many future retirees will collect retirement income from many employers’ plans </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23BD1F8-72C6-4E97-882D-BCF7FFB370B1}" type="slidenum">
              <a:rPr lang="en-US"/>
              <a:pPr/>
              <a:t>27</a:t>
            </a:fld>
            <a:endParaRPr lang="en-US"/>
          </a:p>
        </p:txBody>
      </p:sp>
      <p:sp>
        <p:nvSpPr>
          <p:cNvPr id="118787" name="Rectangle 2"/>
          <p:cNvSpPr>
            <a:spLocks noGrp="1" noChangeArrowheads="1"/>
          </p:cNvSpPr>
          <p:nvPr>
            <p:ph type="title"/>
          </p:nvPr>
        </p:nvSpPr>
        <p:spPr/>
        <p:txBody>
          <a:bodyPr/>
          <a:lstStyle/>
          <a:p>
            <a:pPr eaLnBrk="1" hangingPunct="1"/>
            <a:r>
              <a:rPr lang="en-US" smtClean="0"/>
              <a:t>Disability Provisions </a:t>
            </a:r>
          </a:p>
        </p:txBody>
      </p:sp>
      <p:sp>
        <p:nvSpPr>
          <p:cNvPr id="118788" name="Rectangle 3"/>
          <p:cNvSpPr>
            <a:spLocks noGrp="1" noChangeArrowheads="1"/>
          </p:cNvSpPr>
          <p:nvPr>
            <p:ph type="body" idx="1"/>
          </p:nvPr>
        </p:nvSpPr>
        <p:spPr/>
        <p:txBody>
          <a:bodyPr/>
          <a:lstStyle/>
          <a:p>
            <a:pPr eaLnBrk="1" hangingPunct="1"/>
            <a:r>
              <a:rPr lang="en-US" smtClean="0"/>
              <a:t>Pension plans may provide special benefits if an employee dies or becomes disabled before retirement </a:t>
            </a:r>
          </a:p>
          <a:p>
            <a:pPr eaLnBrk="1" hangingPunct="1"/>
            <a:r>
              <a:rPr lang="en-US" smtClean="0"/>
              <a:t>Employees who have achieved at least some degree of vesting will have death benefits available to a surviving spouse either as a lump sum or as a survivor’s pension </a:t>
            </a:r>
          </a:p>
          <a:p>
            <a:pPr lvl="1" eaLnBrk="1" hangingPunct="1"/>
            <a:r>
              <a:rPr lang="en-US" smtClean="0"/>
              <a:t>If the pension is funded using life insurance, then an extra benefit may be available </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51C2C51-4A72-4D11-9287-B78D164A432B}" type="slidenum">
              <a:rPr lang="en-US"/>
              <a:pPr/>
              <a:t>28</a:t>
            </a:fld>
            <a:endParaRPr lang="en-US"/>
          </a:p>
        </p:txBody>
      </p:sp>
      <p:sp>
        <p:nvSpPr>
          <p:cNvPr id="119811" name="Rectangle 2"/>
          <p:cNvSpPr>
            <a:spLocks noGrp="1" noChangeArrowheads="1"/>
          </p:cNvSpPr>
          <p:nvPr>
            <p:ph type="title"/>
          </p:nvPr>
        </p:nvSpPr>
        <p:spPr>
          <a:xfrm>
            <a:off x="304800" y="22225"/>
            <a:ext cx="8610600" cy="992188"/>
          </a:xfrm>
        </p:spPr>
        <p:txBody>
          <a:bodyPr/>
          <a:lstStyle/>
          <a:p>
            <a:pPr eaLnBrk="1" hangingPunct="1"/>
            <a:r>
              <a:rPr lang="en-US" smtClean="0"/>
              <a:t>Disability Provisions</a:t>
            </a:r>
          </a:p>
        </p:txBody>
      </p:sp>
      <p:sp>
        <p:nvSpPr>
          <p:cNvPr id="119812" name="Rectangle 3"/>
          <p:cNvSpPr>
            <a:spLocks noGrp="1" noChangeArrowheads="1"/>
          </p:cNvSpPr>
          <p:nvPr>
            <p:ph type="body" idx="1"/>
          </p:nvPr>
        </p:nvSpPr>
        <p:spPr>
          <a:xfrm>
            <a:off x="307975" y="1033463"/>
            <a:ext cx="8294688" cy="4572000"/>
          </a:xfrm>
        </p:spPr>
        <p:txBody>
          <a:bodyPr/>
          <a:lstStyle/>
          <a:p>
            <a:pPr eaLnBrk="1" hangingPunct="1">
              <a:lnSpc>
                <a:spcPct val="80000"/>
              </a:lnSpc>
            </a:pPr>
            <a:r>
              <a:rPr lang="en-US" smtClean="0"/>
              <a:t>With respect to disability, some pension plans make no special provisions and treat employment termination due to disability in the same way as any other termination </a:t>
            </a:r>
          </a:p>
          <a:p>
            <a:pPr lvl="1" eaLnBrk="1" hangingPunct="1">
              <a:lnSpc>
                <a:spcPct val="80000"/>
              </a:lnSpc>
            </a:pPr>
            <a:r>
              <a:rPr lang="en-US" smtClean="0"/>
              <a:t>Future pension is payable only if the participant achieved vested pension rights before the termination </a:t>
            </a:r>
          </a:p>
          <a:p>
            <a:pPr eaLnBrk="1" hangingPunct="1">
              <a:lnSpc>
                <a:spcPct val="80000"/>
              </a:lnSpc>
            </a:pPr>
            <a:r>
              <a:rPr lang="en-US" smtClean="0"/>
              <a:t>In other plans the pension may become payable immediately if the employee becomes disabled </a:t>
            </a:r>
          </a:p>
          <a:p>
            <a:pPr eaLnBrk="1" hangingPunct="1">
              <a:lnSpc>
                <a:spcPct val="80000"/>
              </a:lnSpc>
            </a:pPr>
            <a:r>
              <a:rPr lang="en-US" smtClean="0"/>
              <a:t>For those employers electing to provide disability benefits apart from their pension plans</a:t>
            </a:r>
          </a:p>
          <a:p>
            <a:pPr lvl="1" eaLnBrk="1" hangingPunct="1">
              <a:lnSpc>
                <a:spcPct val="80000"/>
              </a:lnSpc>
            </a:pPr>
            <a:r>
              <a:rPr lang="en-US" smtClean="0"/>
              <a:t>A decision must be made regarding the continued accrual of pension rights during disability </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A17A442-3BA4-40C2-81BB-A51917D15454}" type="slidenum">
              <a:rPr lang="en-US"/>
              <a:pPr/>
              <a:t>29</a:t>
            </a:fld>
            <a:endParaRPr lang="en-US"/>
          </a:p>
        </p:txBody>
      </p:sp>
      <p:sp>
        <p:nvSpPr>
          <p:cNvPr id="120835" name="Rectangle 2"/>
          <p:cNvSpPr>
            <a:spLocks noGrp="1" noChangeArrowheads="1"/>
          </p:cNvSpPr>
          <p:nvPr>
            <p:ph type="title"/>
          </p:nvPr>
        </p:nvSpPr>
        <p:spPr/>
        <p:txBody>
          <a:bodyPr/>
          <a:lstStyle/>
          <a:p>
            <a:pPr eaLnBrk="1" hangingPunct="1"/>
            <a:r>
              <a:rPr lang="en-US" smtClean="0"/>
              <a:t>Pension Funding </a:t>
            </a:r>
          </a:p>
        </p:txBody>
      </p:sp>
      <p:sp>
        <p:nvSpPr>
          <p:cNvPr id="120836" name="Rectangle 3"/>
          <p:cNvSpPr>
            <a:spLocks noGrp="1" noChangeArrowheads="1"/>
          </p:cNvSpPr>
          <p:nvPr>
            <p:ph type="body" idx="1"/>
          </p:nvPr>
        </p:nvSpPr>
        <p:spPr/>
        <p:txBody>
          <a:bodyPr/>
          <a:lstStyle/>
          <a:p>
            <a:pPr eaLnBrk="1" hangingPunct="1"/>
            <a:r>
              <a:rPr lang="en-US" smtClean="0"/>
              <a:t>An employer cannot wait until an employee retires before contributing funds to pay his or her pension </a:t>
            </a:r>
          </a:p>
          <a:p>
            <a:pPr lvl="1" eaLnBrk="1" hangingPunct="1"/>
            <a:r>
              <a:rPr lang="en-US" smtClean="0"/>
              <a:t>The funds must be set aside in advance </a:t>
            </a:r>
          </a:p>
          <a:p>
            <a:pPr eaLnBrk="1" hangingPunct="1"/>
            <a:r>
              <a:rPr lang="en-US" smtClean="0"/>
              <a:t>Each qualified pension plan has a funding agency that handles plan contributions </a:t>
            </a:r>
          </a:p>
          <a:p>
            <a:pPr lvl="1" eaLnBrk="1" hangingPunct="1"/>
            <a:r>
              <a:rPr lang="en-US" smtClean="0"/>
              <a:t>Approximately 2/3 of all pension assets are in trust fund plans </a:t>
            </a:r>
          </a:p>
          <a:p>
            <a:pPr lvl="3" eaLnBrk="1" hangingPunct="1"/>
            <a:endParaRPr lang="en-US"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11AA18D-D0E7-4D9B-A9C8-26BA397AC595}" type="slidenum">
              <a:rPr lang="en-US"/>
              <a:pPr/>
              <a:t>3</a:t>
            </a:fld>
            <a:endParaRPr lang="en-US"/>
          </a:p>
        </p:txBody>
      </p:sp>
      <p:sp>
        <p:nvSpPr>
          <p:cNvPr id="94211" name="Rectangle 2"/>
          <p:cNvSpPr>
            <a:spLocks noGrp="1" noChangeArrowheads="1"/>
          </p:cNvSpPr>
          <p:nvPr>
            <p:ph type="title"/>
          </p:nvPr>
        </p:nvSpPr>
        <p:spPr>
          <a:xfrm>
            <a:off x="304800" y="503238"/>
            <a:ext cx="8610600" cy="992187"/>
          </a:xfrm>
        </p:spPr>
        <p:txBody>
          <a:bodyPr/>
          <a:lstStyle/>
          <a:p>
            <a:pPr eaLnBrk="1" hangingPunct="1"/>
            <a:r>
              <a:rPr lang="en-US" sz="4000" smtClean="0"/>
              <a:t>Traditional Defined Benefit Pension </a:t>
            </a:r>
          </a:p>
        </p:txBody>
      </p:sp>
      <p:sp>
        <p:nvSpPr>
          <p:cNvPr id="94212" name="Rectangle 3"/>
          <p:cNvSpPr>
            <a:spLocks noGrp="1" noChangeArrowheads="1"/>
          </p:cNvSpPr>
          <p:nvPr>
            <p:ph type="body" idx="1"/>
          </p:nvPr>
        </p:nvSpPr>
        <p:spPr/>
        <p:txBody>
          <a:bodyPr/>
          <a:lstStyle/>
          <a:p>
            <a:pPr eaLnBrk="1" hangingPunct="1"/>
            <a:r>
              <a:rPr lang="en-US" smtClean="0"/>
              <a:t>A traditional defined benefit plan has a formula for determining the monthly pension payments during retirement </a:t>
            </a:r>
          </a:p>
          <a:p>
            <a:pPr eaLnBrk="1" hangingPunct="1"/>
            <a:r>
              <a:rPr lang="en-US" smtClean="0"/>
              <a:t>Often, an employee’s salary history and number of years of service are inputs for the formula </a:t>
            </a:r>
          </a:p>
          <a:p>
            <a:pPr eaLnBrk="1" hangingPunct="1"/>
            <a:r>
              <a:rPr lang="en-US" smtClean="0"/>
              <a:t>It is up to the employer to make sure that enough money has been set aside to fund the promised pension at the level indicated by the benefit formula</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2813128-8F62-433D-A971-24BE798133B1}" type="slidenum">
              <a:rPr lang="en-US"/>
              <a:pPr/>
              <a:t>30</a:t>
            </a:fld>
            <a:endParaRPr lang="en-US"/>
          </a:p>
        </p:txBody>
      </p:sp>
      <p:sp>
        <p:nvSpPr>
          <p:cNvPr id="121859" name="Rectangle 2"/>
          <p:cNvSpPr>
            <a:spLocks noGrp="1" noChangeArrowheads="1"/>
          </p:cNvSpPr>
          <p:nvPr>
            <p:ph type="title"/>
          </p:nvPr>
        </p:nvSpPr>
        <p:spPr/>
        <p:txBody>
          <a:bodyPr/>
          <a:lstStyle/>
          <a:p>
            <a:pPr eaLnBrk="1" hangingPunct="1"/>
            <a:r>
              <a:rPr lang="en-US" smtClean="0"/>
              <a:t>Pension Funding</a:t>
            </a:r>
          </a:p>
        </p:txBody>
      </p:sp>
      <p:sp>
        <p:nvSpPr>
          <p:cNvPr id="121860" name="Rectangle 3"/>
          <p:cNvSpPr>
            <a:spLocks noGrp="1" noChangeArrowheads="1"/>
          </p:cNvSpPr>
          <p:nvPr>
            <p:ph type="body" idx="1"/>
          </p:nvPr>
        </p:nvSpPr>
        <p:spPr>
          <a:xfrm>
            <a:off x="304800" y="1295400"/>
            <a:ext cx="8294688" cy="4572000"/>
          </a:xfrm>
        </p:spPr>
        <p:txBody>
          <a:bodyPr/>
          <a:lstStyle/>
          <a:p>
            <a:pPr eaLnBrk="1" hangingPunct="1">
              <a:lnSpc>
                <a:spcPct val="80000"/>
              </a:lnSpc>
            </a:pPr>
            <a:r>
              <a:rPr lang="en-US" sz="2400" smtClean="0"/>
              <a:t>Trust fund plans </a:t>
            </a:r>
          </a:p>
          <a:p>
            <a:pPr lvl="1" eaLnBrk="1" hangingPunct="1">
              <a:lnSpc>
                <a:spcPct val="80000"/>
              </a:lnSpc>
            </a:pPr>
            <a:r>
              <a:rPr lang="en-US" sz="2000" smtClean="0"/>
              <a:t>The employer places monies to pay plan benefits with a trustee, which manages and invests the pension assets</a:t>
            </a:r>
          </a:p>
          <a:p>
            <a:pPr lvl="1" eaLnBrk="1" hangingPunct="1">
              <a:lnSpc>
                <a:spcPct val="80000"/>
              </a:lnSpc>
            </a:pPr>
            <a:r>
              <a:rPr lang="en-US" sz="2000" smtClean="0"/>
              <a:t>The trustee pays benefits to retirees or other beneficiaries </a:t>
            </a:r>
          </a:p>
          <a:p>
            <a:pPr lvl="1" eaLnBrk="1" hangingPunct="1">
              <a:lnSpc>
                <a:spcPct val="80000"/>
              </a:lnSpc>
            </a:pPr>
            <a:r>
              <a:rPr lang="en-US" sz="2000" smtClean="0"/>
              <a:t>Assets are not allocated to particular employees but rather are held and managed for the benefit of all employees as a group </a:t>
            </a:r>
          </a:p>
          <a:p>
            <a:pPr lvl="1" eaLnBrk="1" hangingPunct="1">
              <a:lnSpc>
                <a:spcPct val="80000"/>
              </a:lnSpc>
            </a:pPr>
            <a:r>
              <a:rPr lang="en-US" sz="2000" smtClean="0"/>
              <a:t>The main advantage of the trust fund plan is its flexibility </a:t>
            </a:r>
          </a:p>
          <a:p>
            <a:pPr lvl="2" eaLnBrk="1" hangingPunct="1">
              <a:lnSpc>
                <a:spcPct val="80000"/>
              </a:lnSpc>
            </a:pPr>
            <a:r>
              <a:rPr lang="en-US" sz="1800" smtClean="0"/>
              <a:t>The trustee has a wide range of investments in which assets may be placed and they can be given instructions regarding </a:t>
            </a:r>
          </a:p>
          <a:p>
            <a:pPr lvl="3" eaLnBrk="1" hangingPunct="1">
              <a:lnSpc>
                <a:spcPct val="80000"/>
              </a:lnSpc>
            </a:pPr>
            <a:r>
              <a:rPr lang="en-US" sz="1600" smtClean="0"/>
              <a:t>How the investments will be made </a:t>
            </a:r>
          </a:p>
          <a:p>
            <a:pPr lvl="3" eaLnBrk="1" hangingPunct="1">
              <a:lnSpc>
                <a:spcPct val="80000"/>
              </a:lnSpc>
            </a:pPr>
            <a:r>
              <a:rPr lang="en-US" sz="1600" smtClean="0"/>
              <a:t>How the benefits are to be paid </a:t>
            </a:r>
          </a:p>
          <a:p>
            <a:pPr lvl="3" eaLnBrk="1" hangingPunct="1">
              <a:lnSpc>
                <a:spcPct val="80000"/>
              </a:lnSpc>
            </a:pPr>
            <a:r>
              <a:rPr lang="en-US" sz="1600" smtClean="0"/>
              <a:t>How eligibility and other provisions of the plan should be administered </a:t>
            </a:r>
          </a:p>
          <a:p>
            <a:pPr lvl="1" eaLnBrk="1" hangingPunct="1">
              <a:lnSpc>
                <a:spcPct val="80000"/>
              </a:lnSpc>
            </a:pPr>
            <a:r>
              <a:rPr lang="en-US" sz="2000" smtClean="0"/>
              <a:t>The trustee does not guarantee investment results, safety of principal of the assets invested, or mortality rates assumed in making annuity calculations </a:t>
            </a:r>
          </a:p>
          <a:p>
            <a:pPr lvl="2" eaLnBrk="1" hangingPunct="1">
              <a:lnSpc>
                <a:spcPct val="80000"/>
              </a:lnSpc>
            </a:pPr>
            <a:r>
              <a:rPr lang="en-US" sz="1800" smtClean="0"/>
              <a:t>Insured pension plans frequently guarantee minimum interest rates, safety of principal, and mortality costs </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529F567-1D16-4857-9499-5B1BE1067A50}" type="slidenum">
              <a:rPr lang="en-US"/>
              <a:pPr/>
              <a:t>31</a:t>
            </a:fld>
            <a:endParaRPr lang="en-US"/>
          </a:p>
        </p:txBody>
      </p:sp>
      <p:sp>
        <p:nvSpPr>
          <p:cNvPr id="122883" name="Rectangle 2"/>
          <p:cNvSpPr>
            <a:spLocks noGrp="1" noChangeArrowheads="1"/>
          </p:cNvSpPr>
          <p:nvPr>
            <p:ph type="title"/>
          </p:nvPr>
        </p:nvSpPr>
        <p:spPr/>
        <p:txBody>
          <a:bodyPr/>
          <a:lstStyle/>
          <a:p>
            <a:pPr eaLnBrk="1" hangingPunct="1"/>
            <a:r>
              <a:rPr lang="en-US" smtClean="0"/>
              <a:t>Pension Funding</a:t>
            </a:r>
          </a:p>
        </p:txBody>
      </p:sp>
      <p:sp>
        <p:nvSpPr>
          <p:cNvPr id="122884" name="Rectangle 3"/>
          <p:cNvSpPr>
            <a:spLocks noGrp="1" noChangeArrowheads="1"/>
          </p:cNvSpPr>
          <p:nvPr>
            <p:ph type="body" idx="1"/>
          </p:nvPr>
        </p:nvSpPr>
        <p:spPr>
          <a:xfrm>
            <a:off x="457200" y="1600200"/>
            <a:ext cx="8534400" cy="4525963"/>
          </a:xfrm>
        </p:spPr>
        <p:txBody>
          <a:bodyPr/>
          <a:lstStyle/>
          <a:p>
            <a:pPr eaLnBrk="1" hangingPunct="1"/>
            <a:r>
              <a:rPr lang="en-US" smtClean="0"/>
              <a:t>Allocated plans </a:t>
            </a:r>
          </a:p>
          <a:p>
            <a:pPr lvl="1" eaLnBrk="1" hangingPunct="1"/>
            <a:r>
              <a:rPr lang="en-US" smtClean="0"/>
              <a:t>A record is kept of the account of each employee </a:t>
            </a:r>
          </a:p>
          <a:p>
            <a:pPr lvl="1" eaLnBrk="1" hangingPunct="1"/>
            <a:r>
              <a:rPr lang="en-US" smtClean="0"/>
              <a:t>Each dollar the employer contributes is associated with a particular worker </a:t>
            </a:r>
          </a:p>
          <a:p>
            <a:pPr eaLnBrk="1" hangingPunct="1"/>
            <a:r>
              <a:rPr lang="en-US" smtClean="0"/>
              <a:t>Unallocated plans </a:t>
            </a:r>
          </a:p>
          <a:p>
            <a:pPr lvl="1" eaLnBrk="1" hangingPunct="1"/>
            <a:r>
              <a:rPr lang="en-US" smtClean="0"/>
              <a:t>No monies accrue for individually specified employees during their careers </a:t>
            </a:r>
          </a:p>
          <a:p>
            <a:pPr lvl="1" eaLnBrk="1" hangingPunct="1"/>
            <a:r>
              <a:rPr lang="en-US" smtClean="0"/>
              <a:t>The fund is kept in trust for the employees as a group </a:t>
            </a:r>
          </a:p>
          <a:p>
            <a:pPr lvl="2" eaLnBrk="1" hangingPunct="1"/>
            <a:r>
              <a:rPr lang="en-US" smtClean="0"/>
              <a:t>At retirement the pension is paid from the unallocated fund </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6EA14F3-DBA0-4349-972F-1ECFB51B383D}" type="slidenum">
              <a:rPr lang="en-US"/>
              <a:pPr/>
              <a:t>32</a:t>
            </a:fld>
            <a:endParaRPr lang="en-US"/>
          </a:p>
        </p:txBody>
      </p:sp>
      <p:sp>
        <p:nvSpPr>
          <p:cNvPr id="123907" name="Rectangle 2"/>
          <p:cNvSpPr>
            <a:spLocks noGrp="1" noChangeArrowheads="1"/>
          </p:cNvSpPr>
          <p:nvPr>
            <p:ph type="title"/>
          </p:nvPr>
        </p:nvSpPr>
        <p:spPr/>
        <p:txBody>
          <a:bodyPr/>
          <a:lstStyle/>
          <a:p>
            <a:pPr eaLnBrk="1" hangingPunct="1"/>
            <a:r>
              <a:rPr lang="en-US" smtClean="0"/>
              <a:t>Pension Funding</a:t>
            </a:r>
          </a:p>
        </p:txBody>
      </p:sp>
      <p:sp>
        <p:nvSpPr>
          <p:cNvPr id="123908" name="Rectangle 3"/>
          <p:cNvSpPr>
            <a:spLocks noGrp="1" noChangeArrowheads="1"/>
          </p:cNvSpPr>
          <p:nvPr>
            <p:ph type="body" idx="1"/>
          </p:nvPr>
        </p:nvSpPr>
        <p:spPr/>
        <p:txBody>
          <a:bodyPr/>
          <a:lstStyle/>
          <a:p>
            <a:pPr eaLnBrk="1" hangingPunct="1">
              <a:lnSpc>
                <a:spcPct val="90000"/>
              </a:lnSpc>
            </a:pPr>
            <a:r>
              <a:rPr lang="en-US" smtClean="0"/>
              <a:t>Although employees are affected by funding decisions made in connection with the pension plans </a:t>
            </a:r>
          </a:p>
          <a:p>
            <a:pPr lvl="1" eaLnBrk="1" hangingPunct="1">
              <a:lnSpc>
                <a:spcPct val="90000"/>
              </a:lnSpc>
            </a:pPr>
            <a:r>
              <a:rPr lang="en-US" smtClean="0"/>
              <a:t>They frequently have little control over most of these decisions </a:t>
            </a:r>
          </a:p>
          <a:p>
            <a:pPr eaLnBrk="1" hangingPunct="1">
              <a:lnSpc>
                <a:spcPct val="90000"/>
              </a:lnSpc>
            </a:pPr>
            <a:r>
              <a:rPr lang="en-US" smtClean="0"/>
              <a:t>The major consideration with defined contribution plans is the manner in which the plan assets are invested </a:t>
            </a:r>
          </a:p>
          <a:p>
            <a:pPr lvl="1" eaLnBrk="1" hangingPunct="1">
              <a:lnSpc>
                <a:spcPct val="90000"/>
              </a:lnSpc>
            </a:pPr>
            <a:r>
              <a:rPr lang="en-US" smtClean="0"/>
              <a:t>Because the rate of return will greatly influence the size of the eventual pension</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B77CCF8-567C-4B1F-AD04-ABFA2237E4C2}" type="slidenum">
              <a:rPr lang="en-US"/>
              <a:pPr/>
              <a:t>33</a:t>
            </a:fld>
            <a:endParaRPr lang="en-US"/>
          </a:p>
        </p:txBody>
      </p:sp>
      <p:sp>
        <p:nvSpPr>
          <p:cNvPr id="124931" name="Rectangle 2"/>
          <p:cNvSpPr>
            <a:spLocks noGrp="1" noChangeArrowheads="1"/>
          </p:cNvSpPr>
          <p:nvPr>
            <p:ph type="title"/>
          </p:nvPr>
        </p:nvSpPr>
        <p:spPr/>
        <p:txBody>
          <a:bodyPr/>
          <a:lstStyle/>
          <a:p>
            <a:pPr eaLnBrk="1" hangingPunct="1"/>
            <a:r>
              <a:rPr lang="en-US" smtClean="0"/>
              <a:t>Pension Funding</a:t>
            </a:r>
          </a:p>
        </p:txBody>
      </p:sp>
      <p:sp>
        <p:nvSpPr>
          <p:cNvPr id="124932" name="Rectangle 3"/>
          <p:cNvSpPr>
            <a:spLocks noGrp="1" noChangeArrowheads="1"/>
          </p:cNvSpPr>
          <p:nvPr>
            <p:ph type="body" idx="1"/>
          </p:nvPr>
        </p:nvSpPr>
        <p:spPr/>
        <p:txBody>
          <a:bodyPr/>
          <a:lstStyle/>
          <a:p>
            <a:pPr eaLnBrk="1" hangingPunct="1">
              <a:lnSpc>
                <a:spcPct val="80000"/>
              </a:lnSpc>
            </a:pPr>
            <a:r>
              <a:rPr lang="en-US" sz="2000" smtClean="0"/>
              <a:t>With defined benefit plans additional decisions are important </a:t>
            </a:r>
          </a:p>
          <a:p>
            <a:pPr lvl="1" eaLnBrk="1" hangingPunct="1">
              <a:lnSpc>
                <a:spcPct val="80000"/>
              </a:lnSpc>
            </a:pPr>
            <a:r>
              <a:rPr lang="en-US" sz="1800" smtClean="0"/>
              <a:t>For example, actuarial cost methods must be selected for computing how much money must be contributed each year to fund the promised pension </a:t>
            </a:r>
          </a:p>
          <a:p>
            <a:pPr lvl="1" eaLnBrk="1" hangingPunct="1">
              <a:lnSpc>
                <a:spcPct val="80000"/>
              </a:lnSpc>
            </a:pPr>
            <a:r>
              <a:rPr lang="en-US" sz="1800" smtClean="0"/>
              <a:t>Many actuarial cost assumptions must be made about the future including </a:t>
            </a:r>
          </a:p>
          <a:p>
            <a:pPr lvl="2" eaLnBrk="1" hangingPunct="1">
              <a:lnSpc>
                <a:spcPct val="80000"/>
              </a:lnSpc>
            </a:pPr>
            <a:r>
              <a:rPr lang="en-US" sz="1600" smtClean="0"/>
              <a:t>The likely rates of investment earnings</a:t>
            </a:r>
          </a:p>
          <a:p>
            <a:pPr lvl="2" eaLnBrk="1" hangingPunct="1">
              <a:lnSpc>
                <a:spcPct val="80000"/>
              </a:lnSpc>
            </a:pPr>
            <a:r>
              <a:rPr lang="en-US" sz="1600" smtClean="0"/>
              <a:t>The pattern of salary increases if the benefit formula is based on employees’ salaries</a:t>
            </a:r>
          </a:p>
          <a:p>
            <a:pPr lvl="2" eaLnBrk="1" hangingPunct="1">
              <a:lnSpc>
                <a:spcPct val="80000"/>
              </a:lnSpc>
            </a:pPr>
            <a:r>
              <a:rPr lang="en-US" sz="1600" smtClean="0"/>
              <a:t>The expenses likely to be incurred by the plan</a:t>
            </a:r>
          </a:p>
          <a:p>
            <a:pPr lvl="2" eaLnBrk="1" hangingPunct="1">
              <a:lnSpc>
                <a:spcPct val="80000"/>
              </a:lnSpc>
            </a:pPr>
            <a:r>
              <a:rPr lang="en-US" sz="1600" smtClean="0"/>
              <a:t>The distribution of actual ages at which employees will choose to retire in the future</a:t>
            </a:r>
          </a:p>
          <a:p>
            <a:pPr lvl="2" eaLnBrk="1" hangingPunct="1">
              <a:lnSpc>
                <a:spcPct val="80000"/>
              </a:lnSpc>
            </a:pPr>
            <a:r>
              <a:rPr lang="en-US" sz="1600" smtClean="0"/>
              <a:t>The rates of death, disability, and employee turnover </a:t>
            </a:r>
          </a:p>
          <a:p>
            <a:pPr lvl="1" eaLnBrk="1" hangingPunct="1">
              <a:lnSpc>
                <a:spcPct val="80000"/>
              </a:lnSpc>
            </a:pPr>
            <a:r>
              <a:rPr lang="en-US" sz="1800" smtClean="0"/>
              <a:t>If these assumptions are incorrect, then underfunding or overfunding will result </a:t>
            </a:r>
          </a:p>
          <a:p>
            <a:pPr lvl="1" eaLnBrk="1" hangingPunct="1">
              <a:lnSpc>
                <a:spcPct val="80000"/>
              </a:lnSpc>
            </a:pPr>
            <a:r>
              <a:rPr lang="en-US" sz="1800" smtClean="0"/>
              <a:t>Actuaries are required to periodically examine the plan and its assumptions </a:t>
            </a:r>
          </a:p>
          <a:p>
            <a:pPr lvl="2" eaLnBrk="1" hangingPunct="1">
              <a:lnSpc>
                <a:spcPct val="80000"/>
              </a:lnSpc>
            </a:pPr>
            <a:r>
              <a:rPr lang="en-US" sz="1600" smtClean="0"/>
              <a:t>To certify that the assumptions are reasonable and to make recommendations regarding the fund’s adequacy for future pension obligations </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E09945D-235D-4BAE-8DD4-7F62EB2CEE20}" type="slidenum">
              <a:rPr lang="en-US"/>
              <a:pPr/>
              <a:t>34</a:t>
            </a:fld>
            <a:endParaRPr lang="en-US"/>
          </a:p>
        </p:txBody>
      </p:sp>
      <p:sp>
        <p:nvSpPr>
          <p:cNvPr id="125955" name="Rectangle 2"/>
          <p:cNvSpPr>
            <a:spLocks noGrp="1" noChangeArrowheads="1"/>
          </p:cNvSpPr>
          <p:nvPr>
            <p:ph type="title"/>
          </p:nvPr>
        </p:nvSpPr>
        <p:spPr/>
        <p:txBody>
          <a:bodyPr/>
          <a:lstStyle/>
          <a:p>
            <a:pPr eaLnBrk="1" hangingPunct="1"/>
            <a:r>
              <a:rPr lang="en-US" smtClean="0"/>
              <a:t>Plan Termination Insurance </a:t>
            </a:r>
          </a:p>
        </p:txBody>
      </p:sp>
      <p:sp>
        <p:nvSpPr>
          <p:cNvPr id="125956" name="Rectangle 3"/>
          <p:cNvSpPr>
            <a:spLocks noGrp="1" noChangeArrowheads="1"/>
          </p:cNvSpPr>
          <p:nvPr>
            <p:ph type="body" idx="1"/>
          </p:nvPr>
        </p:nvSpPr>
        <p:spPr/>
        <p:txBody>
          <a:bodyPr/>
          <a:lstStyle/>
          <a:p>
            <a:pPr eaLnBrk="1" hangingPunct="1">
              <a:lnSpc>
                <a:spcPct val="80000"/>
              </a:lnSpc>
            </a:pPr>
            <a:r>
              <a:rPr lang="en-US" smtClean="0"/>
              <a:t>Coverage is mandatory for and limited to qualified defined benefit plans </a:t>
            </a:r>
          </a:p>
          <a:p>
            <a:pPr eaLnBrk="1" hangingPunct="1">
              <a:lnSpc>
                <a:spcPct val="80000"/>
              </a:lnSpc>
            </a:pPr>
            <a:r>
              <a:rPr lang="en-US" smtClean="0"/>
              <a:t>A federal agency called the Pension Benefit Guaranty Corporation (PBGC) was established to oversee this insurance </a:t>
            </a:r>
          </a:p>
          <a:p>
            <a:pPr eaLnBrk="1" hangingPunct="1">
              <a:lnSpc>
                <a:spcPct val="80000"/>
              </a:lnSpc>
            </a:pPr>
            <a:r>
              <a:rPr lang="en-US" smtClean="0"/>
              <a:t>Premiums for the coverage are based on the number of participants and the degree of funding for particular plans </a:t>
            </a:r>
          </a:p>
          <a:p>
            <a:pPr eaLnBrk="1" hangingPunct="1">
              <a:lnSpc>
                <a:spcPct val="80000"/>
              </a:lnSpc>
            </a:pPr>
            <a:r>
              <a:rPr lang="en-US" smtClean="0"/>
              <a:t>If planned funds are insufficient to cover promised benefits to employees </a:t>
            </a:r>
          </a:p>
          <a:p>
            <a:pPr lvl="1" eaLnBrk="1" hangingPunct="1">
              <a:lnSpc>
                <a:spcPct val="80000"/>
              </a:lnSpc>
            </a:pPr>
            <a:r>
              <a:rPr lang="en-US" smtClean="0"/>
              <a:t>PBGC takes over and pays the benefits, subject to various limitations </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C0325D4-6DF3-4D61-AEFB-2F17E0B9C1D6}" type="slidenum">
              <a:rPr lang="en-US"/>
              <a:pPr/>
              <a:t>35</a:t>
            </a:fld>
            <a:endParaRPr lang="en-US"/>
          </a:p>
        </p:txBody>
      </p:sp>
      <p:sp>
        <p:nvSpPr>
          <p:cNvPr id="126979" name="Rectangle 2"/>
          <p:cNvSpPr>
            <a:spLocks noGrp="1" noChangeArrowheads="1"/>
          </p:cNvSpPr>
          <p:nvPr>
            <p:ph type="title"/>
          </p:nvPr>
        </p:nvSpPr>
        <p:spPr/>
        <p:txBody>
          <a:bodyPr/>
          <a:lstStyle/>
          <a:p>
            <a:pPr eaLnBrk="1" hangingPunct="1"/>
            <a:r>
              <a:rPr lang="en-US" smtClean="0"/>
              <a:t>Deferred Profit-Sharing Plans </a:t>
            </a:r>
          </a:p>
        </p:txBody>
      </p:sp>
      <p:sp>
        <p:nvSpPr>
          <p:cNvPr id="126980" name="Rectangle 3"/>
          <p:cNvSpPr>
            <a:spLocks noGrp="1" noChangeArrowheads="1"/>
          </p:cNvSpPr>
          <p:nvPr>
            <p:ph type="body" idx="1"/>
          </p:nvPr>
        </p:nvSpPr>
        <p:spPr/>
        <p:txBody>
          <a:bodyPr/>
          <a:lstStyle/>
          <a:p>
            <a:pPr eaLnBrk="1" hangingPunct="1">
              <a:lnSpc>
                <a:spcPct val="90000"/>
              </a:lnSpc>
            </a:pPr>
            <a:r>
              <a:rPr lang="en-US" sz="2400" smtClean="0"/>
              <a:t>Formal arrangements for sharing employer profits with employees on a tax-advantaged basis </a:t>
            </a:r>
          </a:p>
          <a:p>
            <a:pPr eaLnBrk="1" hangingPunct="1">
              <a:lnSpc>
                <a:spcPct val="90000"/>
              </a:lnSpc>
            </a:pPr>
            <a:r>
              <a:rPr lang="en-US" sz="2400" smtClean="0"/>
              <a:t>The word </a:t>
            </a:r>
            <a:r>
              <a:rPr lang="en-US" sz="2400" i="1" smtClean="0"/>
              <a:t>deferred</a:t>
            </a:r>
            <a:r>
              <a:rPr lang="en-US" sz="2400" smtClean="0"/>
              <a:t> is used to distinguish these kinds of plans from bonus arrangements in which profits are distributed to employees and taxed in the same way as employees’ salaries </a:t>
            </a:r>
          </a:p>
          <a:p>
            <a:pPr eaLnBrk="1" hangingPunct="1">
              <a:lnSpc>
                <a:spcPct val="90000"/>
              </a:lnSpc>
            </a:pPr>
            <a:r>
              <a:rPr lang="en-US" sz="2400" smtClean="0"/>
              <a:t>Most employers establish deferred profit-sharing plans to enhance employees’ financial security in planning for income needs associated with retirement, death, disability </a:t>
            </a:r>
          </a:p>
          <a:p>
            <a:pPr lvl="1" eaLnBrk="1" hangingPunct="1">
              <a:lnSpc>
                <a:spcPct val="90000"/>
              </a:lnSpc>
            </a:pPr>
            <a:r>
              <a:rPr lang="en-US" sz="2000" smtClean="0"/>
              <a:t>Some employers design plans to emphasize retirement benefits </a:t>
            </a:r>
          </a:p>
          <a:p>
            <a:pPr lvl="2" eaLnBrk="1" hangingPunct="1">
              <a:lnSpc>
                <a:spcPct val="90000"/>
              </a:lnSpc>
            </a:pPr>
            <a:r>
              <a:rPr lang="en-US" sz="1800" smtClean="0"/>
              <a:t>While others have plans with a broad emphasis </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7F239F8-92AA-45FE-9908-2CE76F9251D9}" type="slidenum">
              <a:rPr lang="en-US"/>
              <a:pPr/>
              <a:t>36</a:t>
            </a:fld>
            <a:endParaRPr lang="en-US"/>
          </a:p>
        </p:txBody>
      </p:sp>
      <p:sp>
        <p:nvSpPr>
          <p:cNvPr id="128003" name="Rectangle 2"/>
          <p:cNvSpPr>
            <a:spLocks noGrp="1" noChangeArrowheads="1"/>
          </p:cNvSpPr>
          <p:nvPr>
            <p:ph type="title"/>
          </p:nvPr>
        </p:nvSpPr>
        <p:spPr/>
        <p:txBody>
          <a:bodyPr/>
          <a:lstStyle/>
          <a:p>
            <a:pPr eaLnBrk="1" hangingPunct="1"/>
            <a:r>
              <a:rPr lang="en-US" smtClean="0"/>
              <a:t>Deferred Profit-Sharing Plans</a:t>
            </a:r>
          </a:p>
        </p:txBody>
      </p:sp>
      <p:sp>
        <p:nvSpPr>
          <p:cNvPr id="128004" name="Rectangle 3"/>
          <p:cNvSpPr>
            <a:spLocks noGrp="1" noChangeArrowheads="1"/>
          </p:cNvSpPr>
          <p:nvPr>
            <p:ph type="body" idx="1"/>
          </p:nvPr>
        </p:nvSpPr>
        <p:spPr/>
        <p:txBody>
          <a:bodyPr/>
          <a:lstStyle/>
          <a:p>
            <a:pPr eaLnBrk="1" hangingPunct="1"/>
            <a:r>
              <a:rPr lang="en-US" smtClean="0"/>
              <a:t>In most deferred profit-sharing plans </a:t>
            </a:r>
          </a:p>
          <a:p>
            <a:pPr lvl="1" eaLnBrk="1" hangingPunct="1"/>
            <a:r>
              <a:rPr lang="en-US" smtClean="0"/>
              <a:t>The employer expects that the direct link between profits and contributions will motivate employees to work efficiently </a:t>
            </a:r>
          </a:p>
          <a:p>
            <a:pPr lvl="1" eaLnBrk="1" hangingPunct="1"/>
            <a:r>
              <a:rPr lang="en-US" smtClean="0"/>
              <a:t>An even stronger motivational device is possible when employer contributions to qualified plans are made in the form of employer’s common stock </a:t>
            </a:r>
          </a:p>
          <a:p>
            <a:pPr lvl="2" eaLnBrk="1" hangingPunct="1"/>
            <a:r>
              <a:rPr lang="en-US" smtClean="0"/>
              <a:t>Two versions of this approach are stock bonus plans and employee stock option plans (ESOPs)</a:t>
            </a:r>
          </a:p>
          <a:p>
            <a:pPr lvl="3" eaLnBrk="1" hangingPunct="1"/>
            <a:r>
              <a:rPr lang="en-US" smtClean="0"/>
              <a:t>ESOPs usually invest in stock issued by the employer, whereas stock bonus plans have more flexibility regarding plan assets </a:t>
            </a: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697F9CC-C906-4551-A89A-D346B27F1D75}" type="slidenum">
              <a:rPr lang="en-US"/>
              <a:pPr/>
              <a:t>37</a:t>
            </a:fld>
            <a:endParaRPr lang="en-US"/>
          </a:p>
        </p:txBody>
      </p:sp>
      <p:sp>
        <p:nvSpPr>
          <p:cNvPr id="129027" name="Rectangle 2"/>
          <p:cNvSpPr>
            <a:spLocks noGrp="1" noChangeArrowheads="1"/>
          </p:cNvSpPr>
          <p:nvPr>
            <p:ph type="title"/>
          </p:nvPr>
        </p:nvSpPr>
        <p:spPr/>
        <p:txBody>
          <a:bodyPr/>
          <a:lstStyle/>
          <a:p>
            <a:pPr eaLnBrk="1" hangingPunct="1"/>
            <a:r>
              <a:rPr lang="en-US" smtClean="0"/>
              <a:t>Deferred Profit-Sharing Plans</a:t>
            </a:r>
          </a:p>
        </p:txBody>
      </p:sp>
      <p:sp>
        <p:nvSpPr>
          <p:cNvPr id="129028" name="Rectangle 3"/>
          <p:cNvSpPr>
            <a:spLocks noGrp="1" noChangeArrowheads="1"/>
          </p:cNvSpPr>
          <p:nvPr>
            <p:ph type="body" idx="1"/>
          </p:nvPr>
        </p:nvSpPr>
        <p:spPr>
          <a:xfrm>
            <a:off x="76200" y="1600200"/>
            <a:ext cx="8839200" cy="4572000"/>
          </a:xfrm>
        </p:spPr>
        <p:txBody>
          <a:bodyPr/>
          <a:lstStyle/>
          <a:p>
            <a:pPr eaLnBrk="1" hangingPunct="1">
              <a:lnSpc>
                <a:spcPct val="90000"/>
              </a:lnSpc>
            </a:pPr>
            <a:r>
              <a:rPr lang="en-US" smtClean="0"/>
              <a:t>Although some employers tend to contribute the same percentage of profits to their deferred profit-sharing plans each year </a:t>
            </a:r>
          </a:p>
          <a:p>
            <a:pPr lvl="1" eaLnBrk="1" hangingPunct="1">
              <a:lnSpc>
                <a:spcPct val="90000"/>
              </a:lnSpc>
            </a:pPr>
            <a:r>
              <a:rPr lang="en-US" smtClean="0"/>
              <a:t>No specific contribution formula is mandated by law </a:t>
            </a:r>
          </a:p>
          <a:p>
            <a:pPr eaLnBrk="1" hangingPunct="1">
              <a:lnSpc>
                <a:spcPct val="90000"/>
              </a:lnSpc>
            </a:pPr>
            <a:r>
              <a:rPr lang="en-US" smtClean="0"/>
              <a:t>An employer is required only to make substantial and recurring contributions to the plan over time </a:t>
            </a:r>
          </a:p>
          <a:p>
            <a:pPr lvl="1" eaLnBrk="1" hangingPunct="1">
              <a:lnSpc>
                <a:spcPct val="90000"/>
              </a:lnSpc>
            </a:pPr>
            <a:r>
              <a:rPr lang="en-US" smtClean="0"/>
              <a:t>With no minimum contribution required each year </a:t>
            </a:r>
          </a:p>
          <a:p>
            <a:pPr eaLnBrk="1" hangingPunct="1">
              <a:lnSpc>
                <a:spcPct val="90000"/>
              </a:lnSpc>
            </a:pPr>
            <a:r>
              <a:rPr lang="en-US" smtClean="0"/>
              <a:t>Deferred profit-sharing plans provide fewer guarantees for employees about the eventual level of retirement income that likely will be paid from the plans </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B39ED26-D7E8-42DD-BDCC-243DEF8CEE8D}" type="slidenum">
              <a:rPr lang="en-US"/>
              <a:pPr/>
              <a:t>38</a:t>
            </a:fld>
            <a:endParaRPr lang="en-US"/>
          </a:p>
        </p:txBody>
      </p:sp>
      <p:sp>
        <p:nvSpPr>
          <p:cNvPr id="130051" name="Rectangle 2"/>
          <p:cNvSpPr>
            <a:spLocks noGrp="1" noChangeArrowheads="1"/>
          </p:cNvSpPr>
          <p:nvPr>
            <p:ph type="title"/>
          </p:nvPr>
        </p:nvSpPr>
        <p:spPr/>
        <p:txBody>
          <a:bodyPr/>
          <a:lstStyle/>
          <a:p>
            <a:pPr eaLnBrk="1" hangingPunct="1"/>
            <a:r>
              <a:rPr lang="en-US" smtClean="0"/>
              <a:t>Deferred Profit-Sharing Plans</a:t>
            </a:r>
          </a:p>
        </p:txBody>
      </p:sp>
      <p:sp>
        <p:nvSpPr>
          <p:cNvPr id="130052" name="Rectangle 3"/>
          <p:cNvSpPr>
            <a:spLocks noGrp="1" noChangeArrowheads="1"/>
          </p:cNvSpPr>
          <p:nvPr>
            <p:ph type="body" idx="1"/>
          </p:nvPr>
        </p:nvSpPr>
        <p:spPr>
          <a:xfrm>
            <a:off x="304800" y="1371600"/>
            <a:ext cx="8294688" cy="4572000"/>
          </a:xfrm>
        </p:spPr>
        <p:txBody>
          <a:bodyPr/>
          <a:lstStyle/>
          <a:p>
            <a:pPr eaLnBrk="1" hangingPunct="1">
              <a:lnSpc>
                <a:spcPct val="80000"/>
              </a:lnSpc>
            </a:pPr>
            <a:r>
              <a:rPr lang="en-US" sz="2400" smtClean="0"/>
              <a:t>The sponsor of a deferred profit-sharing plan must specify an allocation formula to be used in distributing whatever amounts are contributed to the plan </a:t>
            </a:r>
          </a:p>
          <a:p>
            <a:pPr lvl="1" eaLnBrk="1" hangingPunct="1">
              <a:lnSpc>
                <a:spcPct val="80000"/>
              </a:lnSpc>
            </a:pPr>
            <a:r>
              <a:rPr lang="en-US" sz="2000" smtClean="0"/>
              <a:t>A popular allocation method is based on employees’ salaries </a:t>
            </a:r>
          </a:p>
          <a:p>
            <a:pPr eaLnBrk="1" hangingPunct="1">
              <a:lnSpc>
                <a:spcPct val="80000"/>
              </a:lnSpc>
            </a:pPr>
            <a:r>
              <a:rPr lang="en-US" sz="2400" smtClean="0"/>
              <a:t>Within limits, employers may allow participants to specify their choice of investments for funds allocated to their deferred profit-sharing accounts </a:t>
            </a:r>
          </a:p>
          <a:p>
            <a:pPr eaLnBrk="1" hangingPunct="1">
              <a:lnSpc>
                <a:spcPct val="80000"/>
              </a:lnSpc>
            </a:pPr>
            <a:r>
              <a:rPr lang="en-US" sz="2400" smtClean="0"/>
              <a:t>Employers are often more liberal in designing the preferred profit-sharing plans than in designing their pension plans </a:t>
            </a:r>
          </a:p>
          <a:p>
            <a:pPr lvl="1" eaLnBrk="1" hangingPunct="1">
              <a:lnSpc>
                <a:spcPct val="80000"/>
              </a:lnSpc>
            </a:pPr>
            <a:r>
              <a:rPr lang="en-US" sz="2000" smtClean="0"/>
              <a:t>Employers can be more generous in designing their plans without increasing the cost </a:t>
            </a:r>
          </a:p>
          <a:p>
            <a:pPr lvl="1" eaLnBrk="1" hangingPunct="1">
              <a:lnSpc>
                <a:spcPct val="80000"/>
              </a:lnSpc>
            </a:pPr>
            <a:r>
              <a:rPr lang="en-US" sz="2000" smtClean="0"/>
              <a:t>Employers hope to benefit from the link employees perceive between work efficiency and plan contributions </a:t>
            </a:r>
          </a:p>
          <a:p>
            <a:pPr lvl="2" eaLnBrk="1" hangingPunct="1">
              <a:lnSpc>
                <a:spcPct val="80000"/>
              </a:lnSpc>
            </a:pPr>
            <a:r>
              <a:rPr lang="en-US" sz="1800" smtClean="0"/>
              <a:t>So it is logical for employers to include more workers in deferred profit-sharing plans than in pension plans </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822FD06-A67C-4483-B9E6-73C85E7805E3}" type="slidenum">
              <a:rPr lang="en-US"/>
              <a:pPr/>
              <a:t>39</a:t>
            </a:fld>
            <a:endParaRPr lang="en-US"/>
          </a:p>
        </p:txBody>
      </p:sp>
      <p:sp>
        <p:nvSpPr>
          <p:cNvPr id="131075" name="Rectangle 2"/>
          <p:cNvSpPr>
            <a:spLocks noGrp="1" noChangeArrowheads="1"/>
          </p:cNvSpPr>
          <p:nvPr>
            <p:ph type="title"/>
          </p:nvPr>
        </p:nvSpPr>
        <p:spPr/>
        <p:txBody>
          <a:bodyPr/>
          <a:lstStyle/>
          <a:p>
            <a:pPr eaLnBrk="1" hangingPunct="1"/>
            <a:r>
              <a:rPr lang="en-US" smtClean="0"/>
              <a:t>Deferred Profit-Sharing Plans</a:t>
            </a:r>
          </a:p>
        </p:txBody>
      </p:sp>
      <p:sp>
        <p:nvSpPr>
          <p:cNvPr id="131076" name="Rectangle 3"/>
          <p:cNvSpPr>
            <a:spLocks noGrp="1" noChangeArrowheads="1"/>
          </p:cNvSpPr>
          <p:nvPr>
            <p:ph type="body" idx="1"/>
          </p:nvPr>
        </p:nvSpPr>
        <p:spPr/>
        <p:txBody>
          <a:bodyPr/>
          <a:lstStyle/>
          <a:p>
            <a:pPr eaLnBrk="1" hangingPunct="1">
              <a:lnSpc>
                <a:spcPct val="80000"/>
              </a:lnSpc>
            </a:pPr>
            <a:r>
              <a:rPr lang="en-US" sz="2400" smtClean="0"/>
              <a:t>Some deferred profit-sharing plans are designed primarily as retirement income vehicles </a:t>
            </a:r>
          </a:p>
          <a:p>
            <a:pPr lvl="1" eaLnBrk="1" hangingPunct="1">
              <a:lnSpc>
                <a:spcPct val="80000"/>
              </a:lnSpc>
            </a:pPr>
            <a:r>
              <a:rPr lang="en-US" sz="2000" smtClean="0"/>
              <a:t>Whereas others are broader in their intent </a:t>
            </a:r>
          </a:p>
          <a:p>
            <a:pPr lvl="1" eaLnBrk="1" hangingPunct="1">
              <a:lnSpc>
                <a:spcPct val="80000"/>
              </a:lnSpc>
            </a:pPr>
            <a:r>
              <a:rPr lang="en-US" sz="2000" smtClean="0"/>
              <a:t>Participating employees should be aware of the circumstances in which distribution of some or all of their account balances is allowed</a:t>
            </a:r>
          </a:p>
          <a:p>
            <a:pPr lvl="2" eaLnBrk="1" hangingPunct="1">
              <a:lnSpc>
                <a:spcPct val="80000"/>
              </a:lnSpc>
            </a:pPr>
            <a:r>
              <a:rPr lang="en-US" sz="1800" smtClean="0"/>
              <a:t>Federal qualification rules specify distributions from deferred profit-sharing plans can be made for many more reasons than is the case with pensions </a:t>
            </a:r>
          </a:p>
          <a:p>
            <a:pPr lvl="3" eaLnBrk="1" hangingPunct="1">
              <a:lnSpc>
                <a:spcPct val="80000"/>
              </a:lnSpc>
            </a:pPr>
            <a:r>
              <a:rPr lang="en-US" sz="1600" smtClean="0"/>
              <a:t>Although employers may choose not to make distributions under all the circumstances permitted by law </a:t>
            </a:r>
          </a:p>
          <a:p>
            <a:pPr lvl="2" eaLnBrk="1" hangingPunct="1">
              <a:lnSpc>
                <a:spcPct val="80000"/>
              </a:lnSpc>
            </a:pPr>
            <a:r>
              <a:rPr lang="en-US" sz="1800" smtClean="0"/>
              <a:t>Situations in which distributions are allowable include </a:t>
            </a:r>
          </a:p>
          <a:p>
            <a:pPr lvl="3" eaLnBrk="1" hangingPunct="1">
              <a:lnSpc>
                <a:spcPct val="80000"/>
              </a:lnSpc>
            </a:pPr>
            <a:r>
              <a:rPr lang="en-US" sz="1600" smtClean="0"/>
              <a:t>Retirement, death, disability, layoff, illness, termination of employment, the attainment of a specified age, the passage of at least two years since the contribution was made, and the existence of a financial hardship </a:t>
            </a:r>
          </a:p>
          <a:p>
            <a:pPr lvl="4" eaLnBrk="1" hangingPunct="1">
              <a:lnSpc>
                <a:spcPct val="80000"/>
              </a:lnSpc>
            </a:pPr>
            <a:r>
              <a:rPr lang="en-US" sz="1600" smtClean="0"/>
              <a:t>Note</a:t>
            </a:r>
            <a:r>
              <a:rPr lang="en-US" sz="1600" smtClean="0">
                <a:sym typeface="Symbol" panose="05050102010706020507" pitchFamily="18" charset="2"/>
              </a:rPr>
              <a:t></a:t>
            </a:r>
            <a:r>
              <a:rPr lang="en-US" sz="1600" smtClean="0"/>
              <a:t>if an employee receives a distribution before age 59.5, he or she may have to pay an extra 10% tax on the amount received </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22D5E13-8ED8-4DF4-B370-C3BDC90AAA74}" type="slidenum">
              <a:rPr lang="en-US"/>
              <a:pPr/>
              <a:t>4</a:t>
            </a:fld>
            <a:endParaRPr lang="en-US"/>
          </a:p>
        </p:txBody>
      </p:sp>
      <p:sp>
        <p:nvSpPr>
          <p:cNvPr id="95235" name="Rectangle 2"/>
          <p:cNvSpPr>
            <a:spLocks noGrp="1" noChangeArrowheads="1"/>
          </p:cNvSpPr>
          <p:nvPr>
            <p:ph type="title"/>
          </p:nvPr>
        </p:nvSpPr>
        <p:spPr/>
        <p:txBody>
          <a:bodyPr/>
          <a:lstStyle/>
          <a:p>
            <a:pPr eaLnBrk="1" hangingPunct="1"/>
            <a:r>
              <a:rPr lang="en-US" smtClean="0"/>
              <a:t>Defined Contribution Pension </a:t>
            </a:r>
          </a:p>
        </p:txBody>
      </p:sp>
      <p:sp>
        <p:nvSpPr>
          <p:cNvPr id="95236" name="Rectangle 3"/>
          <p:cNvSpPr>
            <a:spLocks noGrp="1" noChangeArrowheads="1"/>
          </p:cNvSpPr>
          <p:nvPr>
            <p:ph type="body" idx="1"/>
          </p:nvPr>
        </p:nvSpPr>
        <p:spPr>
          <a:xfrm>
            <a:off x="457200" y="1371600"/>
            <a:ext cx="8428038" cy="4525963"/>
          </a:xfrm>
        </p:spPr>
        <p:txBody>
          <a:bodyPr/>
          <a:lstStyle/>
          <a:p>
            <a:pPr eaLnBrk="1" hangingPunct="1">
              <a:lnSpc>
                <a:spcPct val="80000"/>
              </a:lnSpc>
            </a:pPr>
            <a:r>
              <a:rPr lang="en-US" sz="2400" smtClean="0"/>
              <a:t>Employer’s annual contribution to the pension is specified </a:t>
            </a:r>
          </a:p>
          <a:p>
            <a:pPr lvl="1" eaLnBrk="1" hangingPunct="1">
              <a:lnSpc>
                <a:spcPct val="80000"/>
              </a:lnSpc>
            </a:pPr>
            <a:r>
              <a:rPr lang="en-US" sz="2000" smtClean="0"/>
              <a:t>The exact amount of eventual retirement benefit left undetermined until each person retires </a:t>
            </a:r>
          </a:p>
          <a:p>
            <a:pPr eaLnBrk="1" hangingPunct="1">
              <a:lnSpc>
                <a:spcPct val="80000"/>
              </a:lnSpc>
            </a:pPr>
            <a:r>
              <a:rPr lang="en-US" sz="2400" smtClean="0"/>
              <a:t>Contributions will be invested during the employee’s working career </a:t>
            </a:r>
          </a:p>
          <a:p>
            <a:pPr eaLnBrk="1" hangingPunct="1">
              <a:lnSpc>
                <a:spcPct val="80000"/>
              </a:lnSpc>
            </a:pPr>
            <a:r>
              <a:rPr lang="en-US" sz="2400" smtClean="0"/>
              <a:t>Pension amount will depend on level of yearly contributions and on investment return earned on the contributions </a:t>
            </a:r>
          </a:p>
          <a:p>
            <a:pPr eaLnBrk="1" hangingPunct="1">
              <a:lnSpc>
                <a:spcPct val="80000"/>
              </a:lnSpc>
            </a:pPr>
            <a:r>
              <a:rPr lang="en-US" sz="2400" smtClean="0"/>
              <a:t>Many employees favor these plans because it is easier to budget the definite costs involved </a:t>
            </a:r>
          </a:p>
          <a:p>
            <a:pPr eaLnBrk="1" hangingPunct="1">
              <a:lnSpc>
                <a:spcPct val="80000"/>
              </a:lnSpc>
            </a:pPr>
            <a:r>
              <a:rPr lang="en-US" sz="2400" smtClean="0"/>
              <a:t>Many employees prefer knowing the value of their accounts throughout their working years 	</a:t>
            </a:r>
          </a:p>
          <a:p>
            <a:pPr lvl="1" eaLnBrk="1" hangingPunct="1">
              <a:lnSpc>
                <a:spcPct val="80000"/>
              </a:lnSpc>
            </a:pPr>
            <a:r>
              <a:rPr lang="en-US" sz="2000" smtClean="0"/>
              <a:t>Also, employees who anticipate changing jobs several times in their careers prefer these plans because accumulated amounts are usually easily cashed out or rolled over to a new employer’s plan </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D1B3043-72AE-4D03-A36F-14C3B8598852}" type="slidenum">
              <a:rPr lang="en-US"/>
              <a:pPr/>
              <a:t>40</a:t>
            </a:fld>
            <a:endParaRPr lang="en-US"/>
          </a:p>
        </p:txBody>
      </p:sp>
      <p:sp>
        <p:nvSpPr>
          <p:cNvPr id="132099" name="Rectangle 2"/>
          <p:cNvSpPr>
            <a:spLocks noGrp="1" noChangeArrowheads="1"/>
          </p:cNvSpPr>
          <p:nvPr>
            <p:ph type="title"/>
          </p:nvPr>
        </p:nvSpPr>
        <p:spPr/>
        <p:txBody>
          <a:bodyPr/>
          <a:lstStyle/>
          <a:p>
            <a:pPr eaLnBrk="1" hangingPunct="1"/>
            <a:r>
              <a:rPr lang="en-US" smtClean="0"/>
              <a:t>Employee Savings Plans </a:t>
            </a:r>
          </a:p>
        </p:txBody>
      </p:sp>
      <p:sp>
        <p:nvSpPr>
          <p:cNvPr id="132100" name="Rectangle 3"/>
          <p:cNvSpPr>
            <a:spLocks noGrp="1" noChangeArrowheads="1"/>
          </p:cNvSpPr>
          <p:nvPr>
            <p:ph type="body" idx="1"/>
          </p:nvPr>
        </p:nvSpPr>
        <p:spPr/>
        <p:txBody>
          <a:bodyPr/>
          <a:lstStyle/>
          <a:p>
            <a:pPr eaLnBrk="1" hangingPunct="1">
              <a:lnSpc>
                <a:spcPct val="80000"/>
              </a:lnSpc>
            </a:pPr>
            <a:r>
              <a:rPr lang="en-US" sz="2400" smtClean="0"/>
              <a:t>Employees can enjoy the benefit of tax deferral of retirement contributions for more than one type of qualified plan simultaneously </a:t>
            </a:r>
          </a:p>
          <a:p>
            <a:pPr eaLnBrk="1" hangingPunct="1">
              <a:lnSpc>
                <a:spcPct val="80000"/>
              </a:lnSpc>
            </a:pPr>
            <a:r>
              <a:rPr lang="en-US" sz="2400" smtClean="0"/>
              <a:t>An employer may provide one leg of the three-legged retirement income stool through the regular pension plan </a:t>
            </a:r>
          </a:p>
          <a:p>
            <a:pPr lvl="1" eaLnBrk="1" hangingPunct="1">
              <a:lnSpc>
                <a:spcPct val="80000"/>
              </a:lnSpc>
            </a:pPr>
            <a:r>
              <a:rPr lang="en-US" sz="2000" smtClean="0"/>
              <a:t>And also facilitate the individual employee’s savings required for the third leg </a:t>
            </a:r>
          </a:p>
          <a:p>
            <a:pPr eaLnBrk="1" hangingPunct="1">
              <a:lnSpc>
                <a:spcPct val="80000"/>
              </a:lnSpc>
            </a:pPr>
            <a:r>
              <a:rPr lang="en-US" sz="2400" smtClean="0"/>
              <a:t>Employees who are eligible to participate in one or more employee savings plans should seriously consider doing so </a:t>
            </a:r>
          </a:p>
          <a:p>
            <a:pPr lvl="1" eaLnBrk="1" hangingPunct="1">
              <a:lnSpc>
                <a:spcPct val="80000"/>
              </a:lnSpc>
            </a:pPr>
            <a:r>
              <a:rPr lang="en-US" sz="2000" smtClean="0"/>
              <a:t>Because the tax advantages, “forced savings” element and possible employer matched contributions associated with many such plans can help individuals accumulate the savings required to assure an adequate income during retirement </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14B8242-9386-4455-9D8C-DB5D1248FC68}" type="slidenum">
              <a:rPr lang="en-US"/>
              <a:pPr/>
              <a:t>41</a:t>
            </a:fld>
            <a:endParaRPr lang="en-US"/>
          </a:p>
        </p:txBody>
      </p:sp>
      <p:sp>
        <p:nvSpPr>
          <p:cNvPr id="133123" name="Rectangle 2"/>
          <p:cNvSpPr>
            <a:spLocks noGrp="1" noChangeArrowheads="1"/>
          </p:cNvSpPr>
          <p:nvPr>
            <p:ph type="title"/>
          </p:nvPr>
        </p:nvSpPr>
        <p:spPr/>
        <p:txBody>
          <a:bodyPr/>
          <a:lstStyle/>
          <a:p>
            <a:pPr eaLnBrk="1" hangingPunct="1"/>
            <a:r>
              <a:rPr lang="en-US" smtClean="0"/>
              <a:t>Thrift Plans </a:t>
            </a:r>
          </a:p>
        </p:txBody>
      </p:sp>
      <p:sp>
        <p:nvSpPr>
          <p:cNvPr id="133124" name="Rectangle 3"/>
          <p:cNvSpPr>
            <a:spLocks noGrp="1" noChangeArrowheads="1"/>
          </p:cNvSpPr>
          <p:nvPr>
            <p:ph type="body" idx="1"/>
          </p:nvPr>
        </p:nvSpPr>
        <p:spPr/>
        <p:txBody>
          <a:bodyPr/>
          <a:lstStyle/>
          <a:p>
            <a:pPr eaLnBrk="1" hangingPunct="1">
              <a:lnSpc>
                <a:spcPct val="90000"/>
              </a:lnSpc>
            </a:pPr>
            <a:r>
              <a:rPr lang="en-US" sz="2400" smtClean="0"/>
              <a:t>Designed as a special form of a contributory, deferred profit-sharing plan </a:t>
            </a:r>
          </a:p>
          <a:p>
            <a:pPr eaLnBrk="1" hangingPunct="1">
              <a:lnSpc>
                <a:spcPct val="90000"/>
              </a:lnSpc>
            </a:pPr>
            <a:r>
              <a:rPr lang="en-US" sz="2400" smtClean="0"/>
              <a:t>Subject to most of the rules governing such plans </a:t>
            </a:r>
          </a:p>
          <a:p>
            <a:pPr eaLnBrk="1" hangingPunct="1">
              <a:lnSpc>
                <a:spcPct val="90000"/>
              </a:lnSpc>
            </a:pPr>
            <a:r>
              <a:rPr lang="en-US" sz="2400" smtClean="0"/>
              <a:t>Presented as ways to encourage employees to save their own money </a:t>
            </a:r>
          </a:p>
          <a:p>
            <a:pPr eaLnBrk="1" hangingPunct="1">
              <a:lnSpc>
                <a:spcPct val="90000"/>
              </a:lnSpc>
            </a:pPr>
            <a:r>
              <a:rPr lang="en-US" sz="2400" smtClean="0"/>
              <a:t>Plans may be designed to emphasize retirement savings or general purpose savings </a:t>
            </a:r>
          </a:p>
          <a:p>
            <a:pPr lvl="1" eaLnBrk="1" hangingPunct="1">
              <a:lnSpc>
                <a:spcPct val="90000"/>
              </a:lnSpc>
            </a:pPr>
            <a:r>
              <a:rPr lang="en-US" sz="2000" smtClean="0"/>
              <a:t>The encouragement for employee savings comes in the form of matching contributions from the employer </a:t>
            </a:r>
          </a:p>
          <a:p>
            <a:pPr lvl="1" eaLnBrk="1" hangingPunct="1">
              <a:lnSpc>
                <a:spcPct val="90000"/>
              </a:lnSpc>
            </a:pPr>
            <a:r>
              <a:rPr lang="en-US" sz="2000" smtClean="0"/>
              <a:t>These employer matching contributions, as well as all investment earnings in the plan, are tax deferred until distribution to the employee </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F913BFC-5DDC-4A5B-8D86-B328FAE457D7}" type="slidenum">
              <a:rPr lang="en-US"/>
              <a:pPr/>
              <a:t>42</a:t>
            </a:fld>
            <a:endParaRPr lang="en-US"/>
          </a:p>
        </p:txBody>
      </p:sp>
      <p:sp>
        <p:nvSpPr>
          <p:cNvPr id="134147" name="Rectangle 2"/>
          <p:cNvSpPr>
            <a:spLocks noGrp="1" noChangeArrowheads="1"/>
          </p:cNvSpPr>
          <p:nvPr>
            <p:ph type="title"/>
          </p:nvPr>
        </p:nvSpPr>
        <p:spPr/>
        <p:txBody>
          <a:bodyPr/>
          <a:lstStyle/>
          <a:p>
            <a:pPr eaLnBrk="1" hangingPunct="1"/>
            <a:r>
              <a:rPr lang="en-US" smtClean="0"/>
              <a:t>Thrift Plans</a:t>
            </a:r>
          </a:p>
        </p:txBody>
      </p:sp>
      <p:sp>
        <p:nvSpPr>
          <p:cNvPr id="134148" name="Rectangle 3"/>
          <p:cNvSpPr>
            <a:spLocks noGrp="1" noChangeArrowheads="1"/>
          </p:cNvSpPr>
          <p:nvPr>
            <p:ph type="body" idx="1"/>
          </p:nvPr>
        </p:nvSpPr>
        <p:spPr/>
        <p:txBody>
          <a:bodyPr/>
          <a:lstStyle/>
          <a:p>
            <a:pPr eaLnBrk="1" hangingPunct="1">
              <a:lnSpc>
                <a:spcPct val="90000"/>
              </a:lnSpc>
            </a:pPr>
            <a:r>
              <a:rPr lang="en-US" smtClean="0"/>
              <a:t>No immediate income tax deduction is provided for employee contributions </a:t>
            </a:r>
          </a:p>
          <a:p>
            <a:pPr lvl="1" eaLnBrk="1" hangingPunct="1">
              <a:lnSpc>
                <a:spcPct val="90000"/>
              </a:lnSpc>
            </a:pPr>
            <a:r>
              <a:rPr lang="en-US" smtClean="0"/>
              <a:t>But the tax deferred employer matching contributions and investment income can be quite valuable over time </a:t>
            </a:r>
          </a:p>
          <a:p>
            <a:pPr lvl="1" eaLnBrk="1" hangingPunct="1">
              <a:lnSpc>
                <a:spcPct val="90000"/>
              </a:lnSpc>
            </a:pPr>
            <a:r>
              <a:rPr lang="en-US" smtClean="0"/>
              <a:t>This tax advantage is particularly attractive to higher-income employees </a:t>
            </a:r>
          </a:p>
          <a:p>
            <a:pPr lvl="2" eaLnBrk="1" hangingPunct="1">
              <a:lnSpc>
                <a:spcPct val="90000"/>
              </a:lnSpc>
            </a:pPr>
            <a:r>
              <a:rPr lang="en-US" smtClean="0"/>
              <a:t>Who are subject to the highest rates of income tax </a:t>
            </a:r>
          </a:p>
          <a:p>
            <a:pPr lvl="2" eaLnBrk="1" hangingPunct="1">
              <a:lnSpc>
                <a:spcPct val="90000"/>
              </a:lnSpc>
            </a:pPr>
            <a:r>
              <a:rPr lang="en-US" smtClean="0"/>
              <a:t>Such persons also may be the ones most able to participate in contributory plans </a:t>
            </a: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AEE057C-A2D2-421B-9773-FD2DEAD21860}" type="slidenum">
              <a:rPr lang="en-US"/>
              <a:pPr/>
              <a:t>43</a:t>
            </a:fld>
            <a:endParaRPr lang="en-US"/>
          </a:p>
        </p:txBody>
      </p:sp>
      <p:sp>
        <p:nvSpPr>
          <p:cNvPr id="135171" name="Rectangle 2"/>
          <p:cNvSpPr>
            <a:spLocks noGrp="1" noChangeArrowheads="1"/>
          </p:cNvSpPr>
          <p:nvPr>
            <p:ph type="title"/>
          </p:nvPr>
        </p:nvSpPr>
        <p:spPr>
          <a:xfrm>
            <a:off x="304800" y="503238"/>
            <a:ext cx="8610600" cy="992187"/>
          </a:xfrm>
        </p:spPr>
        <p:txBody>
          <a:bodyPr/>
          <a:lstStyle/>
          <a:p>
            <a:pPr eaLnBrk="1" hangingPunct="1"/>
            <a:r>
              <a:rPr lang="en-US" sz="4000" smtClean="0"/>
              <a:t>Individual Retirement Accounts (IRAs)</a:t>
            </a:r>
          </a:p>
        </p:txBody>
      </p:sp>
      <p:sp>
        <p:nvSpPr>
          <p:cNvPr id="135172" name="Rectangle 3"/>
          <p:cNvSpPr>
            <a:spLocks noGrp="1" noChangeArrowheads="1"/>
          </p:cNvSpPr>
          <p:nvPr>
            <p:ph type="body" idx="1"/>
          </p:nvPr>
        </p:nvSpPr>
        <p:spPr/>
        <p:txBody>
          <a:bodyPr/>
          <a:lstStyle/>
          <a:p>
            <a:pPr eaLnBrk="1" hangingPunct="1">
              <a:lnSpc>
                <a:spcPct val="80000"/>
              </a:lnSpc>
            </a:pPr>
            <a:r>
              <a:rPr lang="en-US" smtClean="0"/>
              <a:t>Designed to supplement other sources of retirement income </a:t>
            </a:r>
          </a:p>
          <a:p>
            <a:pPr eaLnBrk="1" hangingPunct="1">
              <a:lnSpc>
                <a:spcPct val="80000"/>
              </a:lnSpc>
            </a:pPr>
            <a:r>
              <a:rPr lang="en-US" smtClean="0"/>
              <a:t>Sometimes employers facilitate employee savings through IRAs </a:t>
            </a:r>
          </a:p>
          <a:p>
            <a:pPr lvl="1" eaLnBrk="1" hangingPunct="1">
              <a:lnSpc>
                <a:spcPct val="80000"/>
              </a:lnSpc>
            </a:pPr>
            <a:r>
              <a:rPr lang="en-US" smtClean="0"/>
              <a:t>Primarily by offering their employees the opportunity to make the IRA contributions through payroll deductions </a:t>
            </a:r>
          </a:p>
          <a:p>
            <a:pPr eaLnBrk="1" hangingPunct="1">
              <a:lnSpc>
                <a:spcPct val="80000"/>
              </a:lnSpc>
            </a:pPr>
            <a:r>
              <a:rPr lang="en-US" smtClean="0"/>
              <a:t>The establishment of an IRA is not dependent on employer sponsorship </a:t>
            </a:r>
          </a:p>
          <a:p>
            <a:pPr lvl="1" eaLnBrk="1" hangingPunct="1">
              <a:lnSpc>
                <a:spcPct val="80000"/>
              </a:lnSpc>
            </a:pPr>
            <a:r>
              <a:rPr lang="en-US" smtClean="0"/>
              <a:t>The only requirement is that the individual must have earned income and some cases must not yet be 70.5 years old </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7350D95-6259-48E4-B471-F43CBF02BEA9}" type="slidenum">
              <a:rPr lang="en-US"/>
              <a:pPr/>
              <a:t>44</a:t>
            </a:fld>
            <a:endParaRPr lang="en-US"/>
          </a:p>
        </p:txBody>
      </p:sp>
      <p:sp>
        <p:nvSpPr>
          <p:cNvPr id="136195" name="Rectangle 2"/>
          <p:cNvSpPr>
            <a:spLocks noGrp="1" noChangeArrowheads="1"/>
          </p:cNvSpPr>
          <p:nvPr>
            <p:ph type="title"/>
          </p:nvPr>
        </p:nvSpPr>
        <p:spPr>
          <a:xfrm>
            <a:off x="304800" y="152400"/>
            <a:ext cx="8610600" cy="685800"/>
          </a:xfrm>
        </p:spPr>
        <p:txBody>
          <a:bodyPr/>
          <a:lstStyle/>
          <a:p>
            <a:pPr eaLnBrk="1" hangingPunct="1"/>
            <a:r>
              <a:rPr lang="en-US" smtClean="0"/>
              <a:t>Traditional IRA </a:t>
            </a:r>
          </a:p>
        </p:txBody>
      </p:sp>
      <p:sp>
        <p:nvSpPr>
          <p:cNvPr id="136196" name="Rectangle 3"/>
          <p:cNvSpPr>
            <a:spLocks noGrp="1" noChangeArrowheads="1"/>
          </p:cNvSpPr>
          <p:nvPr>
            <p:ph type="body" idx="1"/>
          </p:nvPr>
        </p:nvSpPr>
        <p:spPr>
          <a:xfrm>
            <a:off x="304800" y="990600"/>
            <a:ext cx="8294688" cy="4572000"/>
          </a:xfrm>
        </p:spPr>
        <p:txBody>
          <a:bodyPr/>
          <a:lstStyle/>
          <a:p>
            <a:pPr eaLnBrk="1" hangingPunct="1">
              <a:lnSpc>
                <a:spcPct val="80000"/>
              </a:lnSpc>
            </a:pPr>
            <a:r>
              <a:rPr lang="en-US" sz="2400" smtClean="0"/>
              <a:t>Created as part of ERISA</a:t>
            </a:r>
          </a:p>
          <a:p>
            <a:pPr eaLnBrk="1" hangingPunct="1">
              <a:lnSpc>
                <a:spcPct val="80000"/>
              </a:lnSpc>
            </a:pPr>
            <a:r>
              <a:rPr lang="en-US" sz="2400" smtClean="0"/>
              <a:t>For many years, the maximum limit an individual could contribute was $2,000 annually </a:t>
            </a:r>
          </a:p>
          <a:p>
            <a:pPr lvl="1" eaLnBrk="1" hangingPunct="1">
              <a:lnSpc>
                <a:spcPct val="80000"/>
              </a:lnSpc>
            </a:pPr>
            <a:r>
              <a:rPr lang="en-US" sz="2000" smtClean="0"/>
              <a:t>$4,000 if married and filing a joint tax return </a:t>
            </a:r>
          </a:p>
          <a:p>
            <a:pPr eaLnBrk="1" hangingPunct="1">
              <a:lnSpc>
                <a:spcPct val="80000"/>
              </a:lnSpc>
            </a:pPr>
            <a:r>
              <a:rPr lang="en-US" sz="2400" smtClean="0"/>
              <a:t>In 2001 these limits were raised to $3,000 for individuals ($6,000 for couples )</a:t>
            </a:r>
          </a:p>
          <a:p>
            <a:pPr lvl="1" eaLnBrk="1" hangingPunct="1">
              <a:lnSpc>
                <a:spcPct val="80000"/>
              </a:lnSpc>
            </a:pPr>
            <a:r>
              <a:rPr lang="en-US" sz="2000" smtClean="0"/>
              <a:t>Will rise to $4,000 ($8,000 for couples) in 2005 </a:t>
            </a:r>
          </a:p>
          <a:p>
            <a:pPr lvl="1" eaLnBrk="1" hangingPunct="1">
              <a:lnSpc>
                <a:spcPct val="80000"/>
              </a:lnSpc>
            </a:pPr>
            <a:r>
              <a:rPr lang="en-US" sz="2000" smtClean="0"/>
              <a:t>$5,000 ($10,000 for couples) in 2008 </a:t>
            </a:r>
          </a:p>
          <a:p>
            <a:pPr eaLnBrk="1" hangingPunct="1">
              <a:lnSpc>
                <a:spcPct val="80000"/>
              </a:lnSpc>
            </a:pPr>
            <a:r>
              <a:rPr lang="en-US" sz="2400" smtClean="0"/>
              <a:t>IRA funds may be invested in most types of financial securities and will accumulate on a tax-deferred basis until distributed </a:t>
            </a:r>
          </a:p>
          <a:p>
            <a:pPr eaLnBrk="1" hangingPunct="1">
              <a:lnSpc>
                <a:spcPct val="80000"/>
              </a:lnSpc>
            </a:pPr>
            <a:r>
              <a:rPr lang="en-US" sz="2400" smtClean="0"/>
              <a:t>If an individual is not an active participant in a qualified retirement plans sponsored by an employer </a:t>
            </a:r>
          </a:p>
          <a:p>
            <a:pPr lvl="1" eaLnBrk="1" hangingPunct="1">
              <a:lnSpc>
                <a:spcPct val="80000"/>
              </a:lnSpc>
            </a:pPr>
            <a:r>
              <a:rPr lang="en-US" sz="2000" smtClean="0"/>
              <a:t>Contributions are fully tax deductible </a:t>
            </a:r>
          </a:p>
          <a:p>
            <a:pPr lvl="2" eaLnBrk="1" hangingPunct="1">
              <a:lnSpc>
                <a:spcPct val="80000"/>
              </a:lnSpc>
            </a:pPr>
            <a:r>
              <a:rPr lang="en-US" sz="1800" smtClean="0"/>
              <a:t>However, if the individual is an active participant in a qualified retirement plan, the taxability of the contributions is as shown in Table 20-3</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9906BFD-9756-40BF-B180-DF5A145F0E02}" type="slidenum">
              <a:rPr lang="en-US"/>
              <a:pPr/>
              <a:t>45</a:t>
            </a:fld>
            <a:endParaRPr lang="en-US"/>
          </a:p>
        </p:txBody>
      </p:sp>
      <p:sp>
        <p:nvSpPr>
          <p:cNvPr id="138243" name="Rectangle 2"/>
          <p:cNvSpPr>
            <a:spLocks noGrp="1" noChangeArrowheads="1"/>
          </p:cNvSpPr>
          <p:nvPr>
            <p:ph type="title"/>
          </p:nvPr>
        </p:nvSpPr>
        <p:spPr/>
        <p:txBody>
          <a:bodyPr/>
          <a:lstStyle/>
          <a:p>
            <a:pPr eaLnBrk="1" hangingPunct="1"/>
            <a:r>
              <a:rPr lang="en-US" smtClean="0"/>
              <a:t>Traditional IRA</a:t>
            </a:r>
          </a:p>
        </p:txBody>
      </p:sp>
      <p:sp>
        <p:nvSpPr>
          <p:cNvPr id="138244" name="Rectangle 3"/>
          <p:cNvSpPr>
            <a:spLocks noGrp="1" noChangeArrowheads="1"/>
          </p:cNvSpPr>
          <p:nvPr>
            <p:ph type="body" idx="1"/>
          </p:nvPr>
        </p:nvSpPr>
        <p:spPr>
          <a:xfrm>
            <a:off x="457200" y="1600200"/>
            <a:ext cx="8534400" cy="4525963"/>
          </a:xfrm>
        </p:spPr>
        <p:txBody>
          <a:bodyPr/>
          <a:lstStyle/>
          <a:p>
            <a:pPr eaLnBrk="1" hangingPunct="1"/>
            <a:r>
              <a:rPr lang="en-US" smtClean="0"/>
              <a:t>Except in the case of death or disability, funds withdrawn from the traditional IRA before age 59.5 usually result in a 10% early distribution penalty tax on the amount withdrawn </a:t>
            </a:r>
          </a:p>
          <a:p>
            <a:pPr lvl="1" eaLnBrk="1" hangingPunct="1"/>
            <a:r>
              <a:rPr lang="en-US" smtClean="0"/>
              <a:t>Designed to discourage the use of IRA funds for purposes other than retirement </a:t>
            </a:r>
          </a:p>
          <a:p>
            <a:pPr lvl="1" eaLnBrk="1" hangingPunct="1"/>
            <a:r>
              <a:rPr lang="en-US" smtClean="0"/>
              <a:t>Amounts withdrawn after age 59.5 are taxed as ordinary income </a:t>
            </a:r>
          </a:p>
          <a:p>
            <a:pPr lvl="2" eaLnBrk="1" hangingPunct="1"/>
            <a:r>
              <a:rPr lang="en-US" smtClean="0"/>
              <a:t>Except to the extent that they are attributable to contributions that were not fully tax deductible when made </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9FA7E03-11A7-4F12-8176-DD8E39D25D88}" type="slidenum">
              <a:rPr lang="en-US"/>
              <a:pPr/>
              <a:t>46</a:t>
            </a:fld>
            <a:endParaRPr lang="en-US"/>
          </a:p>
        </p:txBody>
      </p:sp>
      <p:sp>
        <p:nvSpPr>
          <p:cNvPr id="140291" name="Rectangle 2"/>
          <p:cNvSpPr>
            <a:spLocks noGrp="1" noChangeArrowheads="1"/>
          </p:cNvSpPr>
          <p:nvPr>
            <p:ph type="title"/>
          </p:nvPr>
        </p:nvSpPr>
        <p:spPr>
          <a:xfrm>
            <a:off x="304800" y="76200"/>
            <a:ext cx="8610600" cy="762000"/>
          </a:xfrm>
        </p:spPr>
        <p:txBody>
          <a:bodyPr/>
          <a:lstStyle/>
          <a:p>
            <a:pPr eaLnBrk="1" hangingPunct="1"/>
            <a:r>
              <a:rPr lang="en-US" smtClean="0"/>
              <a:t>Rollover IRA </a:t>
            </a:r>
          </a:p>
        </p:txBody>
      </p:sp>
      <p:sp>
        <p:nvSpPr>
          <p:cNvPr id="140292" name="Rectangle 3"/>
          <p:cNvSpPr>
            <a:spLocks noGrp="1" noChangeArrowheads="1"/>
          </p:cNvSpPr>
          <p:nvPr>
            <p:ph type="body" idx="1"/>
          </p:nvPr>
        </p:nvSpPr>
        <p:spPr>
          <a:xfrm>
            <a:off x="304800" y="990600"/>
            <a:ext cx="8294688" cy="4572000"/>
          </a:xfrm>
        </p:spPr>
        <p:txBody>
          <a:bodyPr/>
          <a:lstStyle/>
          <a:p>
            <a:pPr eaLnBrk="1" hangingPunct="1"/>
            <a:r>
              <a:rPr lang="en-US" smtClean="0"/>
              <a:t>A rollover occurs when the owner takes funds out of one account and places them in another </a:t>
            </a:r>
          </a:p>
          <a:p>
            <a:pPr eaLnBrk="1" hangingPunct="1"/>
            <a:r>
              <a:rPr lang="en-US" smtClean="0"/>
              <a:t>Two types of rollover IRAs exist </a:t>
            </a:r>
          </a:p>
          <a:p>
            <a:pPr lvl="1" eaLnBrk="1" hangingPunct="1"/>
            <a:r>
              <a:rPr lang="en-US" smtClean="0"/>
              <a:t>A transfer from one IRA to another </a:t>
            </a:r>
          </a:p>
          <a:p>
            <a:pPr lvl="1" eaLnBrk="1" hangingPunct="1"/>
            <a:r>
              <a:rPr lang="en-US" smtClean="0"/>
              <a:t>A distribution from an employer-sponsored retirement plan into an IRA set up to receive such proceeds </a:t>
            </a:r>
          </a:p>
          <a:p>
            <a:pPr eaLnBrk="1" hangingPunct="1"/>
            <a:r>
              <a:rPr lang="en-US" smtClean="0"/>
              <a:t>If certain requirements are met, funds involved in rollovers escape current income taxation </a:t>
            </a:r>
          </a:p>
          <a:p>
            <a:pPr lvl="1" eaLnBrk="1" hangingPunct="1"/>
            <a:r>
              <a:rPr lang="en-US" smtClean="0"/>
              <a:t>And are not subject to the annual contribution limit that applies to other IRA contributions </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CABCA32-8B01-4CBD-B42F-DBB5BC6344E5}" type="slidenum">
              <a:rPr lang="en-US"/>
              <a:pPr/>
              <a:t>47</a:t>
            </a:fld>
            <a:endParaRPr lang="en-US"/>
          </a:p>
        </p:txBody>
      </p:sp>
      <p:sp>
        <p:nvSpPr>
          <p:cNvPr id="141315" name="Rectangle 2"/>
          <p:cNvSpPr>
            <a:spLocks noGrp="1" noChangeArrowheads="1"/>
          </p:cNvSpPr>
          <p:nvPr>
            <p:ph type="title"/>
          </p:nvPr>
        </p:nvSpPr>
        <p:spPr/>
        <p:txBody>
          <a:bodyPr/>
          <a:lstStyle/>
          <a:p>
            <a:pPr eaLnBrk="1" hangingPunct="1"/>
            <a:r>
              <a:rPr lang="en-US" smtClean="0"/>
              <a:t>SIMPLE Plans </a:t>
            </a:r>
          </a:p>
        </p:txBody>
      </p:sp>
      <p:sp>
        <p:nvSpPr>
          <p:cNvPr id="141316" name="Rectangle 3"/>
          <p:cNvSpPr>
            <a:spLocks noGrp="1" noChangeArrowheads="1"/>
          </p:cNvSpPr>
          <p:nvPr>
            <p:ph type="body" idx="1"/>
          </p:nvPr>
        </p:nvSpPr>
        <p:spPr>
          <a:xfrm>
            <a:off x="304800" y="1219200"/>
            <a:ext cx="8294688" cy="4572000"/>
          </a:xfrm>
        </p:spPr>
        <p:txBody>
          <a:bodyPr/>
          <a:lstStyle/>
          <a:p>
            <a:pPr eaLnBrk="1" hangingPunct="1">
              <a:lnSpc>
                <a:spcPct val="80000"/>
              </a:lnSpc>
            </a:pPr>
            <a:r>
              <a:rPr lang="en-US" sz="2400" smtClean="0"/>
              <a:t>A retirement option intended to be attractive to small businesses employing 100 or fewer employees </a:t>
            </a:r>
          </a:p>
          <a:p>
            <a:pPr eaLnBrk="1" hangingPunct="1">
              <a:lnSpc>
                <a:spcPct val="80000"/>
              </a:lnSpc>
            </a:pPr>
            <a:r>
              <a:rPr lang="en-US" sz="2400" smtClean="0"/>
              <a:t>Called the savings incentive match plan for employees </a:t>
            </a:r>
          </a:p>
          <a:p>
            <a:pPr eaLnBrk="1" hangingPunct="1">
              <a:lnSpc>
                <a:spcPct val="80000"/>
              </a:lnSpc>
            </a:pPr>
            <a:r>
              <a:rPr lang="en-US" sz="2400" smtClean="0"/>
              <a:t>Can be set up either as part of a 401(k) plan or through individual IRAs</a:t>
            </a:r>
          </a:p>
          <a:p>
            <a:pPr lvl="1" eaLnBrk="1" hangingPunct="1">
              <a:lnSpc>
                <a:spcPct val="80000"/>
              </a:lnSpc>
            </a:pPr>
            <a:r>
              <a:rPr lang="en-US" sz="2000" smtClean="0"/>
              <a:t>For both variations, the rules eliminate much of the administrative work (and expense) that otherwise might prevent small employers from setting up retirement benefits at all </a:t>
            </a:r>
          </a:p>
          <a:p>
            <a:pPr lvl="2" eaLnBrk="1" hangingPunct="1">
              <a:lnSpc>
                <a:spcPct val="80000"/>
              </a:lnSpc>
            </a:pPr>
            <a:r>
              <a:rPr lang="en-US" sz="1800" smtClean="0"/>
              <a:t>For example, a SIMPLE 401(k) plan is exempt from the rules regarding testing for discrimination in favor of highly paid workers </a:t>
            </a:r>
          </a:p>
          <a:p>
            <a:pPr lvl="2" eaLnBrk="1" hangingPunct="1">
              <a:lnSpc>
                <a:spcPct val="80000"/>
              </a:lnSpc>
            </a:pPr>
            <a:r>
              <a:rPr lang="en-US" sz="1800" smtClean="0"/>
              <a:t>In exchange for this exemption the employer sponsoring the SIMPLE 401(k) plan must generally match up to 3% of its employees’ contributions</a:t>
            </a:r>
          </a:p>
          <a:p>
            <a:pPr lvl="2" eaLnBrk="1" hangingPunct="1">
              <a:lnSpc>
                <a:spcPct val="80000"/>
              </a:lnSpc>
            </a:pPr>
            <a:r>
              <a:rPr lang="en-US" sz="1800" smtClean="0"/>
              <a:t>All full-time employees must generally be eligible to participate and vesting of employer contributions must be full and immediate </a:t>
            </a: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73F5411-42D4-4237-B20E-97AC00C690FC}" type="slidenum">
              <a:rPr lang="en-US"/>
              <a:pPr/>
              <a:t>48</a:t>
            </a:fld>
            <a:endParaRPr lang="en-US"/>
          </a:p>
        </p:txBody>
      </p:sp>
      <p:sp>
        <p:nvSpPr>
          <p:cNvPr id="142339" name="Rectangle 2"/>
          <p:cNvSpPr>
            <a:spLocks noGrp="1" noChangeArrowheads="1"/>
          </p:cNvSpPr>
          <p:nvPr>
            <p:ph type="title"/>
          </p:nvPr>
        </p:nvSpPr>
        <p:spPr/>
        <p:txBody>
          <a:bodyPr/>
          <a:lstStyle/>
          <a:p>
            <a:pPr eaLnBrk="1" hangingPunct="1"/>
            <a:r>
              <a:rPr lang="en-US" smtClean="0"/>
              <a:t>Keogh Plans</a:t>
            </a:r>
          </a:p>
        </p:txBody>
      </p:sp>
      <p:sp>
        <p:nvSpPr>
          <p:cNvPr id="142340" name="Rectangle 3"/>
          <p:cNvSpPr>
            <a:spLocks noGrp="1" noChangeArrowheads="1"/>
          </p:cNvSpPr>
          <p:nvPr>
            <p:ph type="body" idx="1"/>
          </p:nvPr>
        </p:nvSpPr>
        <p:spPr/>
        <p:txBody>
          <a:bodyPr/>
          <a:lstStyle/>
          <a:p>
            <a:pPr eaLnBrk="1" hangingPunct="1">
              <a:lnSpc>
                <a:spcPct val="80000"/>
              </a:lnSpc>
            </a:pPr>
            <a:r>
              <a:rPr lang="en-US" sz="2400" smtClean="0"/>
              <a:t>Designed for persons with self-employment income </a:t>
            </a:r>
          </a:p>
          <a:p>
            <a:pPr eaLnBrk="1" hangingPunct="1">
              <a:lnSpc>
                <a:spcPct val="80000"/>
              </a:lnSpc>
            </a:pPr>
            <a:r>
              <a:rPr lang="en-US" sz="2400" smtClean="0"/>
              <a:t>Frequently people with “side jobs” shelter part of their earnings in these plans </a:t>
            </a:r>
          </a:p>
          <a:p>
            <a:pPr eaLnBrk="1" hangingPunct="1">
              <a:lnSpc>
                <a:spcPct val="80000"/>
              </a:lnSpc>
            </a:pPr>
            <a:r>
              <a:rPr lang="en-US" sz="2400" smtClean="0"/>
              <a:t>The tax-sheltered contributions and accumulating investment returns are not subject to current income taxation </a:t>
            </a:r>
          </a:p>
          <a:p>
            <a:pPr eaLnBrk="1" hangingPunct="1">
              <a:lnSpc>
                <a:spcPct val="80000"/>
              </a:lnSpc>
            </a:pPr>
            <a:r>
              <a:rPr lang="en-US" sz="2400" smtClean="0"/>
              <a:t>The annual amounts that can be contributed and deducted from taxes are based on a person’s income from self-employment </a:t>
            </a:r>
          </a:p>
          <a:p>
            <a:pPr lvl="1" eaLnBrk="1" hangingPunct="1">
              <a:lnSpc>
                <a:spcPct val="80000"/>
              </a:lnSpc>
            </a:pPr>
            <a:r>
              <a:rPr lang="en-US" sz="2000" smtClean="0"/>
              <a:t>With the specific limits dependent on the type of Keogh plan established</a:t>
            </a:r>
          </a:p>
          <a:p>
            <a:pPr eaLnBrk="1" hangingPunct="1">
              <a:lnSpc>
                <a:spcPct val="80000"/>
              </a:lnSpc>
            </a:pPr>
            <a:r>
              <a:rPr lang="en-US" sz="2400" smtClean="0"/>
              <a:t>Keogh plans can also be deferred profit-sharing plans or defined benefit pension plans </a:t>
            </a: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dirty="0" smtClean="0"/>
              <a:t>End of Lecture 30</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2AB18A9-6696-4AE4-A124-DD5906C06BB3}" type="slidenum">
              <a:rPr lang="en-US"/>
              <a:pPr/>
              <a:t>5</a:t>
            </a:fld>
            <a:endParaRPr lang="en-US"/>
          </a:p>
        </p:txBody>
      </p:sp>
      <p:sp>
        <p:nvSpPr>
          <p:cNvPr id="96259" name="Rectangle 2"/>
          <p:cNvSpPr>
            <a:spLocks noGrp="1" noChangeArrowheads="1"/>
          </p:cNvSpPr>
          <p:nvPr>
            <p:ph type="title"/>
          </p:nvPr>
        </p:nvSpPr>
        <p:spPr/>
        <p:txBody>
          <a:bodyPr/>
          <a:lstStyle/>
          <a:p>
            <a:pPr eaLnBrk="1" hangingPunct="1"/>
            <a:r>
              <a:rPr lang="en-US" smtClean="0"/>
              <a:t>Cash Balance Pension </a:t>
            </a:r>
          </a:p>
        </p:txBody>
      </p:sp>
      <p:sp>
        <p:nvSpPr>
          <p:cNvPr id="96260" name="Rectangle 3"/>
          <p:cNvSpPr>
            <a:spLocks noGrp="1" noChangeArrowheads="1"/>
          </p:cNvSpPr>
          <p:nvPr>
            <p:ph type="body" idx="1"/>
          </p:nvPr>
        </p:nvSpPr>
        <p:spPr/>
        <p:txBody>
          <a:bodyPr/>
          <a:lstStyle/>
          <a:p>
            <a:pPr eaLnBrk="1" hangingPunct="1"/>
            <a:r>
              <a:rPr lang="en-US" smtClean="0"/>
              <a:t>Starting in the late 1990s, many large employers with traditional defined benefit pension plans begin converting them into cash balance pension plans </a:t>
            </a:r>
          </a:p>
          <a:p>
            <a:pPr eaLnBrk="1" hangingPunct="1"/>
            <a:r>
              <a:rPr lang="en-US" smtClean="0"/>
              <a:t>They are still technically considered to be defined benefit plans for IRC purposes </a:t>
            </a:r>
          </a:p>
          <a:p>
            <a:pPr lvl="1" eaLnBrk="1" hangingPunct="1"/>
            <a:r>
              <a:rPr lang="en-US" smtClean="0"/>
              <a:t>But they look like defined contribution pensions in many ways </a:t>
            </a:r>
          </a:p>
          <a:p>
            <a:pPr lvl="2" eaLnBrk="1" hangingPunct="1"/>
            <a:r>
              <a:rPr lang="en-US" smtClean="0"/>
              <a:t>In particular, employees with cash balance pension plans have individual accounts that grow annually for both employer contributions and investment earnings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405EA47-B157-49F0-A78B-1589750E6AD7}" type="slidenum">
              <a:rPr lang="en-US"/>
              <a:pPr/>
              <a:t>6</a:t>
            </a:fld>
            <a:endParaRPr lang="en-US"/>
          </a:p>
        </p:txBody>
      </p:sp>
      <p:sp>
        <p:nvSpPr>
          <p:cNvPr id="97283" name="Rectangle 2"/>
          <p:cNvSpPr>
            <a:spLocks noGrp="1" noChangeArrowheads="1"/>
          </p:cNvSpPr>
          <p:nvPr>
            <p:ph type="title"/>
          </p:nvPr>
        </p:nvSpPr>
        <p:spPr/>
        <p:txBody>
          <a:bodyPr/>
          <a:lstStyle/>
          <a:p>
            <a:pPr eaLnBrk="1" hangingPunct="1"/>
            <a:r>
              <a:rPr lang="en-US" smtClean="0"/>
              <a:t>Cash Balance Pension</a:t>
            </a:r>
          </a:p>
        </p:txBody>
      </p:sp>
      <p:sp>
        <p:nvSpPr>
          <p:cNvPr id="97284" name="Rectangle 3"/>
          <p:cNvSpPr>
            <a:spLocks noGrp="1" noChangeArrowheads="1"/>
          </p:cNvSpPr>
          <p:nvPr>
            <p:ph type="body" idx="1"/>
          </p:nvPr>
        </p:nvSpPr>
        <p:spPr/>
        <p:txBody>
          <a:bodyPr/>
          <a:lstStyle/>
          <a:p>
            <a:pPr eaLnBrk="1" hangingPunct="1">
              <a:lnSpc>
                <a:spcPct val="90000"/>
              </a:lnSpc>
            </a:pPr>
            <a:r>
              <a:rPr lang="en-US" smtClean="0"/>
              <a:t>The cash balance plan is utilized to address perceived problems with the other pension structures </a:t>
            </a:r>
          </a:p>
          <a:p>
            <a:pPr lvl="1" eaLnBrk="1" hangingPunct="1">
              <a:lnSpc>
                <a:spcPct val="90000"/>
              </a:lnSpc>
            </a:pPr>
            <a:r>
              <a:rPr lang="en-US" smtClean="0"/>
              <a:t>Many employees find defined benefit pensions difficult to understand </a:t>
            </a:r>
          </a:p>
          <a:p>
            <a:pPr lvl="1" eaLnBrk="1" hangingPunct="1">
              <a:lnSpc>
                <a:spcPct val="90000"/>
              </a:lnSpc>
            </a:pPr>
            <a:r>
              <a:rPr lang="en-US" smtClean="0"/>
              <a:t>Employees cannot see the dollar value of their accounts in a traditional defined benefit arrangement </a:t>
            </a:r>
          </a:p>
          <a:p>
            <a:pPr lvl="1" eaLnBrk="1" hangingPunct="1">
              <a:lnSpc>
                <a:spcPct val="90000"/>
              </a:lnSpc>
            </a:pPr>
            <a:r>
              <a:rPr lang="en-US" smtClean="0"/>
              <a:t>Traditional defined benefit plans are most valuable to employees working 30 or 35 years for same employer </a:t>
            </a:r>
          </a:p>
          <a:p>
            <a:pPr lvl="2" eaLnBrk="1" hangingPunct="1">
              <a:lnSpc>
                <a:spcPct val="90000"/>
              </a:lnSpc>
            </a:pPr>
            <a:r>
              <a:rPr lang="en-US" smtClean="0"/>
              <a:t>Most prevalent situation in today’s work environment is for an employee to work for several employers over the course of their careers </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C7238D2-DD5C-4E95-BB64-683424E9994A}" type="slidenum">
              <a:rPr lang="en-US"/>
              <a:pPr/>
              <a:t>7</a:t>
            </a:fld>
            <a:endParaRPr lang="en-US"/>
          </a:p>
        </p:txBody>
      </p:sp>
      <p:sp>
        <p:nvSpPr>
          <p:cNvPr id="98307" name="Rectangle 2"/>
          <p:cNvSpPr>
            <a:spLocks noGrp="1" noChangeArrowheads="1"/>
          </p:cNvSpPr>
          <p:nvPr>
            <p:ph type="title"/>
          </p:nvPr>
        </p:nvSpPr>
        <p:spPr/>
        <p:txBody>
          <a:bodyPr/>
          <a:lstStyle/>
          <a:p>
            <a:pPr eaLnBrk="1" hangingPunct="1"/>
            <a:r>
              <a:rPr lang="en-US" smtClean="0"/>
              <a:t>Cash Balance Pension</a:t>
            </a:r>
          </a:p>
        </p:txBody>
      </p:sp>
      <p:sp>
        <p:nvSpPr>
          <p:cNvPr id="98308" name="Rectangle 3"/>
          <p:cNvSpPr>
            <a:spLocks noGrp="1" noChangeArrowheads="1"/>
          </p:cNvSpPr>
          <p:nvPr>
            <p:ph type="body" idx="1"/>
          </p:nvPr>
        </p:nvSpPr>
        <p:spPr/>
        <p:txBody>
          <a:bodyPr/>
          <a:lstStyle/>
          <a:p>
            <a:pPr eaLnBrk="1" hangingPunct="1">
              <a:lnSpc>
                <a:spcPct val="90000"/>
              </a:lnSpc>
            </a:pPr>
            <a:r>
              <a:rPr lang="en-US" smtClean="0"/>
              <a:t>Participants in a defined contribution plan may be uncertain as to whether they will have sufficient funds to provide themselves with an adequate pension </a:t>
            </a:r>
          </a:p>
          <a:p>
            <a:pPr eaLnBrk="1" hangingPunct="1">
              <a:lnSpc>
                <a:spcPct val="90000"/>
              </a:lnSpc>
            </a:pPr>
            <a:r>
              <a:rPr lang="en-US" smtClean="0"/>
              <a:t>Investment earnings influence the ultimate size of the defined contribution pension fund </a:t>
            </a:r>
          </a:p>
          <a:p>
            <a:pPr lvl="1" eaLnBrk="1" hangingPunct="1">
              <a:lnSpc>
                <a:spcPct val="90000"/>
              </a:lnSpc>
            </a:pPr>
            <a:r>
              <a:rPr lang="en-US" smtClean="0"/>
              <a:t>No guarantees can be made about how large this fund will be at retirement </a:t>
            </a:r>
          </a:p>
          <a:p>
            <a:pPr lvl="2" eaLnBrk="1" hangingPunct="1">
              <a:lnSpc>
                <a:spcPct val="90000"/>
              </a:lnSpc>
            </a:pPr>
            <a:r>
              <a:rPr lang="en-US" smtClean="0"/>
              <a:t>Due to uncertainty about the performance of the securities markets over many years </a:t>
            </a:r>
          </a:p>
          <a:p>
            <a:pPr lvl="2" eaLnBrk="1" hangingPunct="1">
              <a:lnSpc>
                <a:spcPct val="90000"/>
              </a:lnSpc>
            </a:pPr>
            <a:r>
              <a:rPr lang="en-US" smtClean="0"/>
              <a:t>This uncertainty is reduced with cash balance plans </a:t>
            </a:r>
          </a:p>
          <a:p>
            <a:pPr lvl="3" eaLnBrk="1" hangingPunct="1">
              <a:lnSpc>
                <a:spcPct val="90000"/>
              </a:lnSpc>
            </a:pPr>
            <a:r>
              <a:rPr lang="en-US" smtClean="0"/>
              <a:t>Due to the guaranteed minimum return </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20A4D70-A6DD-47DE-9DA6-82BCAD90A527}" type="slidenum">
              <a:rPr lang="en-US"/>
              <a:pPr/>
              <a:t>8</a:t>
            </a:fld>
            <a:endParaRPr lang="en-US"/>
          </a:p>
        </p:txBody>
      </p:sp>
      <p:sp>
        <p:nvSpPr>
          <p:cNvPr id="99331" name="Rectangle 2"/>
          <p:cNvSpPr>
            <a:spLocks noGrp="1" noChangeArrowheads="1"/>
          </p:cNvSpPr>
          <p:nvPr>
            <p:ph type="title"/>
          </p:nvPr>
        </p:nvSpPr>
        <p:spPr/>
        <p:txBody>
          <a:bodyPr/>
          <a:lstStyle/>
          <a:p>
            <a:pPr eaLnBrk="1" hangingPunct="1"/>
            <a:r>
              <a:rPr lang="en-US" smtClean="0"/>
              <a:t>Plan Qualification </a:t>
            </a:r>
          </a:p>
        </p:txBody>
      </p:sp>
      <p:sp>
        <p:nvSpPr>
          <p:cNvPr id="99332" name="Rectangle 3"/>
          <p:cNvSpPr>
            <a:spLocks noGrp="1" noChangeArrowheads="1"/>
          </p:cNvSpPr>
          <p:nvPr>
            <p:ph type="body" idx="1"/>
          </p:nvPr>
        </p:nvSpPr>
        <p:spPr>
          <a:xfrm>
            <a:off x="304800" y="1600200"/>
            <a:ext cx="8686800" cy="4525963"/>
          </a:xfrm>
        </p:spPr>
        <p:txBody>
          <a:bodyPr/>
          <a:lstStyle/>
          <a:p>
            <a:pPr eaLnBrk="1" hangingPunct="1"/>
            <a:r>
              <a:rPr lang="en-US" smtClean="0"/>
              <a:t>Pension plans can be set up so that they are qualified plans </a:t>
            </a:r>
          </a:p>
          <a:p>
            <a:pPr lvl="1" eaLnBrk="1" hangingPunct="1"/>
            <a:r>
              <a:rPr lang="en-US" smtClean="0"/>
              <a:t>They meet the qualification rules in the Internal Revenue Code for favorable tax status </a:t>
            </a:r>
          </a:p>
          <a:p>
            <a:pPr lvl="2" eaLnBrk="1" hangingPunct="1"/>
            <a:r>
              <a:rPr lang="en-US" smtClean="0"/>
              <a:t>Employers sponsoring qualified pension plans can deduct their contributions from current taxable income </a:t>
            </a:r>
          </a:p>
          <a:p>
            <a:pPr lvl="2" eaLnBrk="1" hangingPunct="1"/>
            <a:r>
              <a:rPr lang="en-US" smtClean="0"/>
              <a:t>Employees do not have to report employer contributions as taxable income before receiving benefits </a:t>
            </a:r>
          </a:p>
          <a:p>
            <a:pPr lvl="3" eaLnBrk="1" hangingPunct="1"/>
            <a:r>
              <a:rPr lang="en-US" smtClean="0"/>
              <a:t>At retirement, as pension income is received, it is considered taxable to the extent that the income was funded by the employer </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16F7F1C-D935-47E8-85A0-EFBBD749B88C}" type="slidenum">
              <a:rPr lang="en-US"/>
              <a:pPr/>
              <a:t>9</a:t>
            </a:fld>
            <a:endParaRPr lang="en-US"/>
          </a:p>
        </p:txBody>
      </p:sp>
      <p:sp>
        <p:nvSpPr>
          <p:cNvPr id="100355" name="Rectangle 2"/>
          <p:cNvSpPr>
            <a:spLocks noGrp="1" noChangeArrowheads="1"/>
          </p:cNvSpPr>
          <p:nvPr>
            <p:ph type="title"/>
          </p:nvPr>
        </p:nvSpPr>
        <p:spPr/>
        <p:txBody>
          <a:bodyPr/>
          <a:lstStyle/>
          <a:p>
            <a:pPr eaLnBrk="1" hangingPunct="1"/>
            <a:r>
              <a:rPr lang="en-US" smtClean="0"/>
              <a:t>Plan Qualification</a:t>
            </a:r>
          </a:p>
        </p:txBody>
      </p:sp>
      <p:sp>
        <p:nvSpPr>
          <p:cNvPr id="100356" name="Rectangle 3"/>
          <p:cNvSpPr>
            <a:spLocks noGrp="1" noChangeArrowheads="1"/>
          </p:cNvSpPr>
          <p:nvPr>
            <p:ph type="body" idx="1"/>
          </p:nvPr>
        </p:nvSpPr>
        <p:spPr/>
        <p:txBody>
          <a:bodyPr/>
          <a:lstStyle/>
          <a:p>
            <a:pPr eaLnBrk="1" hangingPunct="1"/>
            <a:r>
              <a:rPr lang="en-US" smtClean="0"/>
              <a:t>If a pension plan is contributory, employees are not allowed to deduct their contributions from taxable income </a:t>
            </a:r>
          </a:p>
          <a:p>
            <a:pPr lvl="1" eaLnBrk="1" hangingPunct="1"/>
            <a:r>
              <a:rPr lang="en-US" smtClean="0"/>
              <a:t>But when benefits are received, a portion of each pension benefit payment escapes taxation until the total amount of the employee’s contribution has been recovered tax-free </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00_REJDA_6117643_11_RMI_C00">
  <a:themeElements>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00_REJDA_6117643_11_RMI_C0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00_REJDA_6117643_11_RMI_C0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00_REJDA_6117643_11_RMI_C0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00_REJDA_6117643_11_RMI_C0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00_REJDA_6117643_11_RMI_C0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00_REJDA_6117643_11_RMI_C0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00_REJDA_6117643_11_RMI_C00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00_REJDA_6117643_11_RMI_C0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00_REJDA_6117643_11_RMI_C0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00_REJDA_6117643_11_RMI_C0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00_REJDA_6117643_11_RMI_C0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00_REJDA_6117643_11_RMI_C0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HD:Users:stephanielindsey:Documents:AW_Rejda_PPT_Alison:Rejda_Template:M00_REJDA_6117643_11_RMI_C00.pot</Template>
  <TotalTime>1161</TotalTime>
  <Words>3922</Words>
  <Application>Microsoft Office PowerPoint</Application>
  <PresentationFormat>On-screen Show (4:3)</PresentationFormat>
  <Paragraphs>355</Paragraphs>
  <Slides>49</Slides>
  <Notes>2</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M00_REJDA_6117643_11_RMI_C00</vt:lpstr>
      <vt:lpstr>Slide 1</vt:lpstr>
      <vt:lpstr>Pension Plans </vt:lpstr>
      <vt:lpstr>Traditional Defined Benefit Pension </vt:lpstr>
      <vt:lpstr>Defined Contribution Pension </vt:lpstr>
      <vt:lpstr>Cash Balance Pension </vt:lpstr>
      <vt:lpstr>Cash Balance Pension</vt:lpstr>
      <vt:lpstr>Cash Balance Pension</vt:lpstr>
      <vt:lpstr>Plan Qualification </vt:lpstr>
      <vt:lpstr>Plan Qualification</vt:lpstr>
      <vt:lpstr>Plan Qualification</vt:lpstr>
      <vt:lpstr>Eligibility </vt:lpstr>
      <vt:lpstr>Eligibility</vt:lpstr>
      <vt:lpstr>Eligibility</vt:lpstr>
      <vt:lpstr>Retirement Ages </vt:lpstr>
      <vt:lpstr>Retirement Ages</vt:lpstr>
      <vt:lpstr>Retirement Ages</vt:lpstr>
      <vt:lpstr>Retirement Ages</vt:lpstr>
      <vt:lpstr>Form of Payment </vt:lpstr>
      <vt:lpstr>Form of Payment</vt:lpstr>
      <vt:lpstr>Form of Payment</vt:lpstr>
      <vt:lpstr>Benefit and Contribution Limits </vt:lpstr>
      <vt:lpstr>Inflation Protection </vt:lpstr>
      <vt:lpstr>Effect of Inflation on Retirement Income</vt:lpstr>
      <vt:lpstr>Permitted Disparity </vt:lpstr>
      <vt:lpstr>Vesting </vt:lpstr>
      <vt:lpstr>Vesting</vt:lpstr>
      <vt:lpstr>Disability Provisions </vt:lpstr>
      <vt:lpstr>Disability Provisions</vt:lpstr>
      <vt:lpstr>Pension Funding </vt:lpstr>
      <vt:lpstr>Pension Funding</vt:lpstr>
      <vt:lpstr>Pension Funding</vt:lpstr>
      <vt:lpstr>Pension Funding</vt:lpstr>
      <vt:lpstr>Pension Funding</vt:lpstr>
      <vt:lpstr>Plan Termination Insurance </vt:lpstr>
      <vt:lpstr>Deferred Profit-Sharing Plans </vt:lpstr>
      <vt:lpstr>Deferred Profit-Sharing Plans</vt:lpstr>
      <vt:lpstr>Deferred Profit-Sharing Plans</vt:lpstr>
      <vt:lpstr>Deferred Profit-Sharing Plans</vt:lpstr>
      <vt:lpstr>Deferred Profit-Sharing Plans</vt:lpstr>
      <vt:lpstr>Employee Savings Plans </vt:lpstr>
      <vt:lpstr>Thrift Plans </vt:lpstr>
      <vt:lpstr>Thrift Plans</vt:lpstr>
      <vt:lpstr>Individual Retirement Accounts (IRAs)</vt:lpstr>
      <vt:lpstr>Traditional IRA </vt:lpstr>
      <vt:lpstr>Traditional IRA</vt:lpstr>
      <vt:lpstr>Rollover IRA </vt:lpstr>
      <vt:lpstr>SIMPLE Plans </vt:lpstr>
      <vt:lpstr>Keogh Plans</vt:lpstr>
      <vt:lpstr>Slide 49</vt:lpstr>
    </vt:vector>
  </TitlesOfParts>
  <Manager/>
  <Company>Copyright © 2011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subject>Employee Benefits: Retirement Plans</dc:subject>
  <dc:creator>George E. Rejda</dc:creator>
  <cp:keywords/>
  <dc:description/>
  <cp:lastModifiedBy>Administrator</cp:lastModifiedBy>
  <cp:revision>109</cp:revision>
  <dcterms:created xsi:type="dcterms:W3CDTF">2004-08-04T08:00:35Z</dcterms:created>
  <dcterms:modified xsi:type="dcterms:W3CDTF">2014-06-22T10:02:47Z</dcterms:modified>
  <cp:category/>
</cp:coreProperties>
</file>