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1"/>
  </p:sldMasterIdLst>
  <p:notesMasterIdLst>
    <p:notesMasterId r:id="rId52"/>
  </p:notesMasterIdLst>
  <p:sldIdLst>
    <p:sldId id="436" r:id="rId2"/>
    <p:sldId id="439" r:id="rId3"/>
    <p:sldId id="353" r:id="rId4"/>
    <p:sldId id="362" r:id="rId5"/>
    <p:sldId id="340" r:id="rId6"/>
    <p:sldId id="363" r:id="rId7"/>
    <p:sldId id="341" r:id="rId8"/>
    <p:sldId id="342" r:id="rId9"/>
    <p:sldId id="364" r:id="rId10"/>
    <p:sldId id="343" r:id="rId11"/>
    <p:sldId id="365" r:id="rId12"/>
    <p:sldId id="354" r:id="rId13"/>
    <p:sldId id="344" r:id="rId14"/>
    <p:sldId id="366" r:id="rId15"/>
    <p:sldId id="346" r:id="rId16"/>
    <p:sldId id="348" r:id="rId17"/>
    <p:sldId id="440" r:id="rId18"/>
    <p:sldId id="373" r:id="rId19"/>
    <p:sldId id="382" r:id="rId20"/>
    <p:sldId id="383" r:id="rId21"/>
    <p:sldId id="384" r:id="rId22"/>
    <p:sldId id="385" r:id="rId23"/>
    <p:sldId id="386" r:id="rId24"/>
    <p:sldId id="387" r:id="rId25"/>
    <p:sldId id="388" r:id="rId26"/>
    <p:sldId id="390" r:id="rId27"/>
    <p:sldId id="392" r:id="rId28"/>
    <p:sldId id="393" r:id="rId29"/>
    <p:sldId id="394" r:id="rId30"/>
    <p:sldId id="395" r:id="rId31"/>
    <p:sldId id="396" r:id="rId32"/>
    <p:sldId id="397" r:id="rId33"/>
    <p:sldId id="398" r:id="rId34"/>
    <p:sldId id="441" r:id="rId35"/>
    <p:sldId id="403" r:id="rId36"/>
    <p:sldId id="404" r:id="rId37"/>
    <p:sldId id="405" r:id="rId38"/>
    <p:sldId id="406" r:id="rId39"/>
    <p:sldId id="407" r:id="rId40"/>
    <p:sldId id="408" r:id="rId41"/>
    <p:sldId id="411" r:id="rId42"/>
    <p:sldId id="415" r:id="rId43"/>
    <p:sldId id="416" r:id="rId44"/>
    <p:sldId id="417" r:id="rId45"/>
    <p:sldId id="418" r:id="rId46"/>
    <p:sldId id="423" r:id="rId47"/>
    <p:sldId id="424" r:id="rId48"/>
    <p:sldId id="425" r:id="rId49"/>
    <p:sldId id="426" r:id="rId50"/>
    <p:sldId id="438"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AA5"/>
    <a:srgbClr val="780F24"/>
    <a:srgbClr val="FAF199"/>
    <a:srgbClr val="0099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77" autoAdjust="0"/>
    <p:restoredTop sz="90929"/>
  </p:normalViewPr>
  <p:slideViewPr>
    <p:cSldViewPr>
      <p:cViewPr varScale="1">
        <p:scale>
          <a:sx n="71" d="100"/>
          <a:sy n="71" d="100"/>
        </p:scale>
        <p:origin x="-10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63D0C85-9335-4B69-A446-D75BD4623176}" type="slidenum">
              <a:rPr lang="en-US"/>
              <a:pPr>
                <a:defRPr/>
              </a:pPr>
              <a:t>‹#›</a:t>
            </a:fld>
            <a:endParaRPr lang="en-US"/>
          </a:p>
        </p:txBody>
      </p:sp>
    </p:spTree>
    <p:extLst>
      <p:ext uri="{BB962C8B-B14F-4D97-AF65-F5344CB8AC3E}">
        <p14:creationId xmlns:p14="http://schemas.microsoft.com/office/powerpoint/2010/main" xmlns="" val="2736801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1DC5C93-98B0-4D8D-9E39-08EECD62CEF9}"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Tree>
    <p:extLst>
      <p:ext uri="{BB962C8B-B14F-4D97-AF65-F5344CB8AC3E}">
        <p14:creationId xmlns:p14="http://schemas.microsoft.com/office/powerpoint/2010/main" xmlns="" val="18166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E335BE7-666E-4956-B784-7EF0178145D3}" type="slidenum">
              <a:rPr lang="en-US" sz="1200"/>
              <a:pPr/>
              <a:t>10</a:t>
            </a:fld>
            <a:endParaRPr lang="en-US" sz="1200"/>
          </a:p>
        </p:txBody>
      </p:sp>
    </p:spTree>
    <p:extLst>
      <p:ext uri="{BB962C8B-B14F-4D97-AF65-F5344CB8AC3E}">
        <p14:creationId xmlns:p14="http://schemas.microsoft.com/office/powerpoint/2010/main" xmlns="" val="35026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430F2FA-6FEA-4CC0-A96E-81F387583A62}" type="slidenum">
              <a:rPr lang="en-US" sz="1200"/>
              <a:pPr/>
              <a:t>11</a:t>
            </a:fld>
            <a:endParaRPr lang="en-US" sz="1200"/>
          </a:p>
        </p:txBody>
      </p:sp>
    </p:spTree>
    <p:extLst>
      <p:ext uri="{BB962C8B-B14F-4D97-AF65-F5344CB8AC3E}">
        <p14:creationId xmlns:p14="http://schemas.microsoft.com/office/powerpoint/2010/main" xmlns="" val="428188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3DD3549-5D86-4B01-859F-D1BB11A450FE}" type="slidenum">
              <a:rPr lang="en-US" sz="1200"/>
              <a:pPr/>
              <a:t>12</a:t>
            </a:fld>
            <a:endParaRPr lang="en-US" sz="1200"/>
          </a:p>
        </p:txBody>
      </p:sp>
    </p:spTree>
    <p:extLst>
      <p:ext uri="{BB962C8B-B14F-4D97-AF65-F5344CB8AC3E}">
        <p14:creationId xmlns:p14="http://schemas.microsoft.com/office/powerpoint/2010/main" xmlns="" val="218519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C336928-570E-406F-95A5-E91A1742E15B}" type="slidenum">
              <a:rPr lang="en-US" sz="1200"/>
              <a:pPr/>
              <a:t>13</a:t>
            </a:fld>
            <a:endParaRPr lang="en-US" sz="1200"/>
          </a:p>
        </p:txBody>
      </p:sp>
    </p:spTree>
    <p:extLst>
      <p:ext uri="{BB962C8B-B14F-4D97-AF65-F5344CB8AC3E}">
        <p14:creationId xmlns:p14="http://schemas.microsoft.com/office/powerpoint/2010/main" xmlns="" val="395256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08203B2-1BBA-43A2-BD7F-5976F7B22424}" type="slidenum">
              <a:rPr lang="en-US" sz="1200"/>
              <a:pPr/>
              <a:t>14</a:t>
            </a:fld>
            <a:endParaRPr lang="en-US" sz="1200"/>
          </a:p>
        </p:txBody>
      </p:sp>
    </p:spTree>
    <p:extLst>
      <p:ext uri="{BB962C8B-B14F-4D97-AF65-F5344CB8AC3E}">
        <p14:creationId xmlns:p14="http://schemas.microsoft.com/office/powerpoint/2010/main" xmlns="" val="2498167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C42FDEB-8B2D-41AA-9687-B07BA28B898D}" type="slidenum">
              <a:rPr lang="en-US" sz="1200"/>
              <a:pPr/>
              <a:t>15</a:t>
            </a:fld>
            <a:endParaRPr lang="en-US" sz="1200"/>
          </a:p>
        </p:txBody>
      </p:sp>
    </p:spTree>
    <p:extLst>
      <p:ext uri="{BB962C8B-B14F-4D97-AF65-F5344CB8AC3E}">
        <p14:creationId xmlns:p14="http://schemas.microsoft.com/office/powerpoint/2010/main" xmlns="" val="3763830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CBAED25-9013-4AB7-B21C-10708776B179}" type="slidenum">
              <a:rPr lang="en-US" sz="1200"/>
              <a:pPr/>
              <a:t>16</a:t>
            </a:fld>
            <a:endParaRPr lang="en-US" sz="1200"/>
          </a:p>
        </p:txBody>
      </p:sp>
    </p:spTree>
    <p:extLst>
      <p:ext uri="{BB962C8B-B14F-4D97-AF65-F5344CB8AC3E}">
        <p14:creationId xmlns:p14="http://schemas.microsoft.com/office/powerpoint/2010/main" xmlns="" val="4099518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1DC5C93-98B0-4D8D-9E39-08EECD62CEF9}" type="slidenum">
              <a:rPr lang="en-US" sz="1200"/>
              <a:pPr/>
              <a:t>17</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Tree>
    <p:extLst>
      <p:ext uri="{BB962C8B-B14F-4D97-AF65-F5344CB8AC3E}">
        <p14:creationId xmlns:p14="http://schemas.microsoft.com/office/powerpoint/2010/main" xmlns="" val="1205819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1DC5C93-98B0-4D8D-9E39-08EECD62CEF9}" type="slidenum">
              <a:rPr lang="en-US" sz="1200"/>
              <a:pPr/>
              <a:t>34</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Tree>
    <p:extLst>
      <p:ext uri="{BB962C8B-B14F-4D97-AF65-F5344CB8AC3E}">
        <p14:creationId xmlns:p14="http://schemas.microsoft.com/office/powerpoint/2010/main" xmlns="" val="3625303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7577D3B-C3E5-469E-A3D7-A67845265D82}" type="slidenum">
              <a:rPr lang="en-US" sz="1200"/>
              <a:pPr/>
              <a:t>50</a:t>
            </a:fld>
            <a:endParaRPr 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Tree>
    <p:extLst>
      <p:ext uri="{BB962C8B-B14F-4D97-AF65-F5344CB8AC3E}">
        <p14:creationId xmlns:p14="http://schemas.microsoft.com/office/powerpoint/2010/main" xmlns="" val="362020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1DC5C93-98B0-4D8D-9E39-08EECD62CEF9}" type="slidenum">
              <a:rPr lang="en-US" sz="1200"/>
              <a:pPr/>
              <a:t>2</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Tree>
    <p:extLst>
      <p:ext uri="{BB962C8B-B14F-4D97-AF65-F5344CB8AC3E}">
        <p14:creationId xmlns:p14="http://schemas.microsoft.com/office/powerpoint/2010/main" xmlns="" val="352549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3CB76A1-6D85-4632-B4EB-77BA13F7E1FD}" type="slidenum">
              <a:rPr lang="en-US" sz="1200"/>
              <a:pPr/>
              <a:t>3</a:t>
            </a:fld>
            <a:endParaRPr lang="en-US" sz="1200"/>
          </a:p>
        </p:txBody>
      </p:sp>
    </p:spTree>
    <p:extLst>
      <p:ext uri="{BB962C8B-B14F-4D97-AF65-F5344CB8AC3E}">
        <p14:creationId xmlns:p14="http://schemas.microsoft.com/office/powerpoint/2010/main" xmlns="" val="122959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2C35C8A-34B3-40F8-A96C-85D402F1FB37}" type="slidenum">
              <a:rPr lang="en-US" sz="1200"/>
              <a:pPr/>
              <a:t>4</a:t>
            </a:fld>
            <a:endParaRPr lang="en-US" sz="1200"/>
          </a:p>
        </p:txBody>
      </p:sp>
    </p:spTree>
    <p:extLst>
      <p:ext uri="{BB962C8B-B14F-4D97-AF65-F5344CB8AC3E}">
        <p14:creationId xmlns:p14="http://schemas.microsoft.com/office/powerpoint/2010/main" xmlns="" val="313238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79CCD54-F37C-4AA1-B56A-FFF73FE31683}" type="slidenum">
              <a:rPr lang="en-US" sz="1200"/>
              <a:pPr/>
              <a:t>5</a:t>
            </a:fld>
            <a:endParaRPr lang="en-US" sz="1200"/>
          </a:p>
        </p:txBody>
      </p:sp>
    </p:spTree>
    <p:extLst>
      <p:ext uri="{BB962C8B-B14F-4D97-AF65-F5344CB8AC3E}">
        <p14:creationId xmlns:p14="http://schemas.microsoft.com/office/powerpoint/2010/main" xmlns="" val="3824014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593C738-AFC7-45D2-B0E8-FCD146F23E57}" type="slidenum">
              <a:rPr lang="en-US" sz="1200"/>
              <a:pPr/>
              <a:t>6</a:t>
            </a:fld>
            <a:endParaRPr lang="en-US" sz="1200"/>
          </a:p>
        </p:txBody>
      </p:sp>
    </p:spTree>
    <p:extLst>
      <p:ext uri="{BB962C8B-B14F-4D97-AF65-F5344CB8AC3E}">
        <p14:creationId xmlns:p14="http://schemas.microsoft.com/office/powerpoint/2010/main" xmlns="" val="299110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2E315B6-DDD6-4F77-83E4-FAAFB777F05F}" type="slidenum">
              <a:rPr lang="en-US" sz="1200"/>
              <a:pPr/>
              <a:t>7</a:t>
            </a:fld>
            <a:endParaRPr lang="en-US" sz="1200"/>
          </a:p>
        </p:txBody>
      </p:sp>
    </p:spTree>
    <p:extLst>
      <p:ext uri="{BB962C8B-B14F-4D97-AF65-F5344CB8AC3E}">
        <p14:creationId xmlns:p14="http://schemas.microsoft.com/office/powerpoint/2010/main" xmlns="" val="1977128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B0FDAC3-09E9-47D6-AE2A-CA7FBA55F663}" type="slidenum">
              <a:rPr lang="en-US" sz="1200"/>
              <a:pPr/>
              <a:t>8</a:t>
            </a:fld>
            <a:endParaRPr lang="en-US" sz="1200"/>
          </a:p>
        </p:txBody>
      </p:sp>
    </p:spTree>
    <p:extLst>
      <p:ext uri="{BB962C8B-B14F-4D97-AF65-F5344CB8AC3E}">
        <p14:creationId xmlns:p14="http://schemas.microsoft.com/office/powerpoint/2010/main" xmlns="" val="130592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anose="02020603050405020304" pitchFamily="18"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0A5454E-34CD-4598-9C39-9514BD0BA57D}" type="slidenum">
              <a:rPr lang="en-US" sz="1200"/>
              <a:pPr/>
              <a:t>9</a:t>
            </a:fld>
            <a:endParaRPr lang="en-US" sz="1200"/>
          </a:p>
        </p:txBody>
      </p:sp>
    </p:spTree>
    <p:extLst>
      <p:ext uri="{BB962C8B-B14F-4D97-AF65-F5344CB8AC3E}">
        <p14:creationId xmlns:p14="http://schemas.microsoft.com/office/powerpoint/2010/main" xmlns="" val="476224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p:cNvSpPr>
            <a:spLocks noChangeArrowheads="1"/>
          </p:cNvSpPr>
          <p:nvPr/>
        </p:nvSpPr>
        <p:spPr bwMode="auto">
          <a:xfrm>
            <a:off x="1066800" y="6240463"/>
            <a:ext cx="5638800" cy="457200"/>
          </a:xfrm>
          <a:prstGeom prst="rect">
            <a:avLst/>
          </a:prstGeom>
          <a:noFill/>
          <a:ln w="9525">
            <a:noFill/>
            <a:miter lim="800000"/>
            <a:headEnd/>
            <a:tailEnd/>
          </a:ln>
          <a:effectLst/>
        </p:spPr>
        <p:txBody>
          <a:bodyPr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r>
              <a:rPr lang="en-US" sz="800" smtClean="0">
                <a:latin typeface="Arial" panose="020B0604020202020204" pitchFamily="34" charset="0"/>
              </a:rPr>
              <a:t>Copyright © 2011 Pearson Prentice Hall. All rights reserved.</a:t>
            </a:r>
          </a:p>
        </p:txBody>
      </p:sp>
      <p:pic>
        <p:nvPicPr>
          <p:cNvPr id="3" name="Picture 9" descr="pearson_brand_logo_aug2008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6062663"/>
            <a:ext cx="823913"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028" descr="Rejda-013611702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533400"/>
            <a:ext cx="4479925"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385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3830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03213"/>
            <a:ext cx="21526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3213"/>
            <a:ext cx="63055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9127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8785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xmlns="" val="356598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0703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27550" y="1600200"/>
            <a:ext cx="4071938"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3225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83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0615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5347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64679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95192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3213"/>
            <a:ext cx="8610600" cy="992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600200"/>
            <a:ext cx="8294688"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11"/>
          <p:cNvSpPr>
            <a:spLocks noChangeArrowheads="1"/>
          </p:cNvSpPr>
          <p:nvPr/>
        </p:nvSpPr>
        <p:spPr bwMode="auto">
          <a:xfrm flipH="1">
            <a:off x="8229600" y="6172200"/>
            <a:ext cx="914400" cy="685800"/>
          </a:xfrm>
          <a:prstGeom prst="rect">
            <a:avLst/>
          </a:prstGeom>
          <a:solidFill>
            <a:srgbClr val="FFF5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endParaRPr lang="en-US">
              <a:latin typeface="Tahoma" panose="020B0604030504040204" pitchFamily="34" charset="0"/>
            </a:endParaRPr>
          </a:p>
        </p:txBody>
      </p:sp>
      <p:sp>
        <p:nvSpPr>
          <p:cNvPr id="1029" name="Rectangle 5"/>
          <p:cNvSpPr>
            <a:spLocks noChangeArrowheads="1"/>
          </p:cNvSpPr>
          <p:nvPr/>
        </p:nvSpPr>
        <p:spPr bwMode="auto">
          <a:xfrm>
            <a:off x="0" y="0"/>
            <a:ext cx="9144000" cy="228600"/>
          </a:xfrm>
          <a:prstGeom prst="rect">
            <a:avLst/>
          </a:prstGeom>
          <a:solidFill>
            <a:srgbClr val="FFF5B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030" name="Rectangle 6"/>
          <p:cNvSpPr>
            <a:spLocks noChangeArrowheads="1"/>
          </p:cNvSpPr>
          <p:nvPr/>
        </p:nvSpPr>
        <p:spPr bwMode="auto">
          <a:xfrm>
            <a:off x="8991600" y="0"/>
            <a:ext cx="152400" cy="6705600"/>
          </a:xfrm>
          <a:prstGeom prst="rect">
            <a:avLst/>
          </a:prstGeom>
          <a:solidFill>
            <a:srgbClr val="FFF5B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p>
        </p:txBody>
      </p:sp>
      <p:sp>
        <p:nvSpPr>
          <p:cNvPr id="12" name="Rectangle 11"/>
          <p:cNvSpPr/>
          <p:nvPr/>
        </p:nvSpPr>
        <p:spPr>
          <a:xfrm>
            <a:off x="303213" y="6459538"/>
            <a:ext cx="4572000" cy="244475"/>
          </a:xfrm>
          <a:prstGeom prst="rect">
            <a:avLst/>
          </a:prstGeom>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defRPr/>
            </a:pPr>
            <a:r>
              <a:rPr lang="en-US" sz="1000" smtClean="0">
                <a:solidFill>
                  <a:srgbClr val="1C1C1C"/>
                </a:solidFill>
                <a:latin typeface="Arial" panose="020B0604020202020204" pitchFamily="34" charset="0"/>
              </a:rPr>
              <a:t>Copyright © 2011 Pearson Prentice Hall. All rights reserved.</a:t>
            </a:r>
          </a:p>
        </p:txBody>
      </p:sp>
      <p:sp>
        <p:nvSpPr>
          <p:cNvPr id="1032" name="Text Box 8"/>
          <p:cNvSpPr txBox="1">
            <a:spLocks noChangeArrowheads="1"/>
          </p:cNvSpPr>
          <p:nvPr/>
        </p:nvSpPr>
        <p:spPr bwMode="auto">
          <a:xfrm>
            <a:off x="8305800" y="6324600"/>
            <a:ext cx="838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sz="1400" b="1">
                <a:latin typeface="Tahoma" panose="020B0604030504040204" pitchFamily="34" charset="0"/>
              </a:rPr>
              <a:t>13-</a:t>
            </a:r>
            <a:fld id="{284AC134-0DC3-448B-BC1E-2F6E0D9C52DF}" type="slidenum">
              <a:rPr lang="en-US" sz="1400" b="1">
                <a:latin typeface="Tahoma" panose="020B0604030504040204" pitchFamily="34" charset="0"/>
              </a:rPr>
              <a:pPr eaLnBrk="1" hangingPunct="1"/>
              <a:t>‹#›</a:t>
            </a:fld>
            <a:endParaRPr lang="en-US" sz="1800">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anose="020B0604030504040204" pitchFamily="34" charset="0"/>
        </a:defRPr>
      </a:lvl2pPr>
      <a:lvl3pPr algn="l" rtl="0" eaLnBrk="0" fontAlgn="base" hangingPunct="0">
        <a:spcBef>
          <a:spcPct val="0"/>
        </a:spcBef>
        <a:spcAft>
          <a:spcPct val="0"/>
        </a:spcAft>
        <a:defRPr sz="3200" b="1">
          <a:solidFill>
            <a:schemeClr val="tx1"/>
          </a:solidFill>
          <a:latin typeface="Verdana" panose="020B0604030504040204" pitchFamily="34" charset="0"/>
        </a:defRPr>
      </a:lvl3pPr>
      <a:lvl4pPr algn="l" rtl="0" eaLnBrk="0" fontAlgn="base" hangingPunct="0">
        <a:spcBef>
          <a:spcPct val="0"/>
        </a:spcBef>
        <a:spcAft>
          <a:spcPct val="0"/>
        </a:spcAft>
        <a:defRPr sz="3200" b="1">
          <a:solidFill>
            <a:schemeClr val="tx1"/>
          </a:solidFill>
          <a:latin typeface="Verdana" panose="020B0604030504040204" pitchFamily="34" charset="0"/>
        </a:defRPr>
      </a:lvl4pPr>
      <a:lvl5pPr algn="l" rtl="0" eaLnBrk="0" fontAlgn="base" hangingPunct="0">
        <a:spcBef>
          <a:spcPct val="0"/>
        </a:spcBef>
        <a:spcAft>
          <a:spcPct val="0"/>
        </a:spcAft>
        <a:defRPr sz="3200" b="1">
          <a:solidFill>
            <a:schemeClr val="tx1"/>
          </a:solidFill>
          <a:latin typeface="Verdana" panose="020B0604030504040204" pitchFamily="34" charset="0"/>
        </a:defRPr>
      </a:lvl5pPr>
      <a:lvl6pPr marL="457200" algn="l" rtl="0" fontAlgn="base">
        <a:spcBef>
          <a:spcPct val="0"/>
        </a:spcBef>
        <a:spcAft>
          <a:spcPct val="0"/>
        </a:spcAft>
        <a:defRPr sz="3200" b="1">
          <a:solidFill>
            <a:schemeClr val="tx1"/>
          </a:solidFill>
          <a:latin typeface="Verdana" panose="020B0604030504040204" pitchFamily="34" charset="0"/>
        </a:defRPr>
      </a:lvl6pPr>
      <a:lvl7pPr marL="914400" algn="l" rtl="0" fontAlgn="base">
        <a:spcBef>
          <a:spcPct val="0"/>
        </a:spcBef>
        <a:spcAft>
          <a:spcPct val="0"/>
        </a:spcAft>
        <a:defRPr sz="3200" b="1">
          <a:solidFill>
            <a:schemeClr val="tx1"/>
          </a:solidFill>
          <a:latin typeface="Verdana" panose="020B0604030504040204" pitchFamily="34" charset="0"/>
        </a:defRPr>
      </a:lvl7pPr>
      <a:lvl8pPr marL="1371600" algn="l" rtl="0" fontAlgn="base">
        <a:spcBef>
          <a:spcPct val="0"/>
        </a:spcBef>
        <a:spcAft>
          <a:spcPct val="0"/>
        </a:spcAft>
        <a:defRPr sz="3200" b="1">
          <a:solidFill>
            <a:schemeClr val="tx1"/>
          </a:solidFill>
          <a:latin typeface="Verdana" panose="020B0604030504040204" pitchFamily="34" charset="0"/>
        </a:defRPr>
      </a:lvl8pPr>
      <a:lvl9pPr marL="1828800" algn="l" rtl="0" fontAlgn="base">
        <a:spcBef>
          <a:spcPct val="0"/>
        </a:spcBef>
        <a:spcAft>
          <a:spcPct val="0"/>
        </a:spcAft>
        <a:defRPr sz="3200" b="1">
          <a:solidFill>
            <a:schemeClr val="tx1"/>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9.v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0.v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1.v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2.v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3.v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4.v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6"/>
          <p:cNvSpPr>
            <a:spLocks noGrp="1" noChangeArrowheads="1"/>
          </p:cNvSpPr>
          <p:nvPr>
            <p:ph type="subTitle" idx="4294967295"/>
          </p:nvPr>
        </p:nvSpPr>
        <p:spPr>
          <a:xfrm>
            <a:off x="990600" y="3124200"/>
            <a:ext cx="6705600" cy="914400"/>
          </a:xfrm>
          <a:solidFill>
            <a:srgbClr val="00B050"/>
          </a:solidFill>
        </p:spPr>
        <p:txBody>
          <a:bodyPr anchor="ctr"/>
          <a:lstStyle/>
          <a:p>
            <a:pPr marL="0" indent="0" algn="ctr" eaLnBrk="1" hangingPunct="1">
              <a:spcBef>
                <a:spcPct val="30000"/>
              </a:spcBef>
              <a:buClr>
                <a:schemeClr val="tx1"/>
              </a:buClr>
              <a:buFont typeface="Times" panose="02020603050405020304" pitchFamily="18" charset="0"/>
              <a:buNone/>
            </a:pPr>
            <a:r>
              <a:rPr lang="en-US" b="1" dirty="0" smtClean="0"/>
              <a:t>Revision</a:t>
            </a:r>
          </a:p>
        </p:txBody>
      </p:sp>
      <p:sp>
        <p:nvSpPr>
          <p:cNvPr id="14339" name="TextBox 1"/>
          <p:cNvSpPr txBox="1">
            <a:spLocks noChangeArrowheads="1"/>
          </p:cNvSpPr>
          <p:nvPr/>
        </p:nvSpPr>
        <p:spPr bwMode="auto">
          <a:xfrm>
            <a:off x="914400" y="2209800"/>
            <a:ext cx="2209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a:spcBef>
                <a:spcPct val="0"/>
              </a:spcBef>
              <a:buFontTx/>
              <a:buNone/>
            </a:pPr>
            <a:r>
              <a:rPr lang="en-US" sz="2400" b="1" i="1" u="sng" dirty="0">
                <a:latin typeface="Times" panose="02020603050405020304" pitchFamily="18" charset="0"/>
              </a:rPr>
              <a:t>Lecture No. </a:t>
            </a:r>
            <a:r>
              <a:rPr lang="en-US" sz="2400" b="1" i="1" u="sng" dirty="0" smtClean="0">
                <a:latin typeface="Times" panose="02020603050405020304" pitchFamily="18" charset="0"/>
              </a:rPr>
              <a:t>32  </a:t>
            </a:r>
            <a:endParaRPr lang="en-US" sz="2400" b="1" i="1" u="sng" dirty="0">
              <a:latin typeface="Times" panose="02020603050405020304" pitchFamily="18"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3"/>
          <p:cNvSpPr>
            <a:spLocks noGrp="1" noChangeArrowheads="1"/>
          </p:cNvSpPr>
          <p:nvPr>
            <p:ph type="title" idx="4294967295"/>
          </p:nvPr>
        </p:nvSpPr>
        <p:spPr/>
        <p:txBody>
          <a:bodyPr anchor="ctr"/>
          <a:lstStyle/>
          <a:p>
            <a:pPr eaLnBrk="1" hangingPunct="1"/>
            <a:r>
              <a:rPr lang="en-US" sz="2200" b="0" dirty="0" smtClean="0">
                <a:solidFill>
                  <a:srgbClr val="000000"/>
                </a:solidFill>
                <a:latin typeface="Helvetica" panose="020B0604020202020204" pitchFamily="34" charset="0"/>
              </a:rPr>
              <a:t>Whole Life Actual Historical Performance $250,000 Male Nonsmoker Preferred Class, Age 45 Policy Issued 12/31/1988. Last Day 12/31/2008.</a:t>
            </a:r>
            <a:endParaRPr lang="en-US" sz="1000" b="0" dirty="0" smtClean="0">
              <a:solidFill>
                <a:srgbClr val="000000"/>
              </a:solidFill>
              <a:latin typeface="Helvetica" panose="020B0604020202020204" pitchFamily="34" charset="0"/>
            </a:endParaRPr>
          </a:p>
        </p:txBody>
      </p:sp>
      <p:pic>
        <p:nvPicPr>
          <p:cNvPr id="32771" name="Picture 5" descr="ex13_0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1828800"/>
            <a:ext cx="8077200" cy="366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nchor="ctr"/>
          <a:lstStyle/>
          <a:p>
            <a:pPr eaLnBrk="1" hangingPunct="1"/>
            <a:r>
              <a:rPr lang="en-US" sz="2800" smtClean="0"/>
              <a:t>Determining the Cost of Life Insurance</a:t>
            </a:r>
          </a:p>
        </p:txBody>
      </p:sp>
      <p:sp>
        <p:nvSpPr>
          <p:cNvPr id="34819" name="Rectangle 3"/>
          <p:cNvSpPr>
            <a:spLocks noGrp="1" noChangeArrowheads="1"/>
          </p:cNvSpPr>
          <p:nvPr>
            <p:ph type="body" idx="4294967295"/>
          </p:nvPr>
        </p:nvSpPr>
        <p:spPr>
          <a:xfrm>
            <a:off x="152400" y="1752600"/>
            <a:ext cx="8763000" cy="4953000"/>
          </a:xfrm>
        </p:spPr>
        <p:txBody>
          <a:bodyPr rIns="91440"/>
          <a:lstStyle/>
          <a:p>
            <a:pPr eaLnBrk="1" hangingPunct="1">
              <a:lnSpc>
                <a:spcPct val="80000"/>
              </a:lnSpc>
            </a:pPr>
            <a:r>
              <a:rPr lang="en-US" sz="2400" smtClean="0"/>
              <a:t>The Life Insurance Policy Illustration Model Act requires insurers to present certain information to applicants for life insurance</a:t>
            </a:r>
          </a:p>
          <a:p>
            <a:pPr lvl="1" eaLnBrk="1" hangingPunct="1">
              <a:lnSpc>
                <a:spcPct val="80000"/>
              </a:lnSpc>
            </a:pPr>
            <a:r>
              <a:rPr lang="en-US" sz="2000" smtClean="0"/>
              <a:t>The goal is to reduce misunderstanding of policy values by policyowners, and reduce deceptive sales practices by agents</a:t>
            </a:r>
          </a:p>
          <a:p>
            <a:pPr lvl="1" eaLnBrk="1" hangingPunct="1">
              <a:lnSpc>
                <a:spcPct val="80000"/>
              </a:lnSpc>
            </a:pPr>
            <a:r>
              <a:rPr lang="en-US" sz="2000" smtClean="0"/>
              <a:t>A narrative summary describes the basic characteristics of the policy</a:t>
            </a:r>
          </a:p>
          <a:p>
            <a:pPr lvl="1" eaLnBrk="1" hangingPunct="1">
              <a:lnSpc>
                <a:spcPct val="80000"/>
              </a:lnSpc>
            </a:pPr>
            <a:r>
              <a:rPr lang="en-US" sz="2000" smtClean="0"/>
              <a:t>A numeric summary shows the premium outlay, value of the accumulation account, cash surrender values and death benefit</a:t>
            </a:r>
          </a:p>
          <a:p>
            <a:pPr lvl="1" eaLnBrk="1" hangingPunct="1">
              <a:lnSpc>
                <a:spcPct val="80000"/>
              </a:lnSpc>
            </a:pPr>
            <a:r>
              <a:rPr lang="en-US" sz="2000" smtClean="0"/>
              <a:t>The act also prohibits certain sales practices and requires the insurer to provide an annual report</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nchor="ctr"/>
          <a:lstStyle/>
          <a:p>
            <a:pPr eaLnBrk="1" hangingPunct="1"/>
            <a:r>
              <a:rPr lang="en-US" sz="2800" smtClean="0"/>
              <a:t>Rate of Return on Saving Component</a:t>
            </a:r>
          </a:p>
        </p:txBody>
      </p:sp>
      <p:sp>
        <p:nvSpPr>
          <p:cNvPr id="36867" name="Rectangle 3"/>
          <p:cNvSpPr>
            <a:spLocks noGrp="1" noChangeArrowheads="1"/>
          </p:cNvSpPr>
          <p:nvPr>
            <p:ph type="body" idx="4294967295"/>
          </p:nvPr>
        </p:nvSpPr>
        <p:spPr/>
        <p:txBody>
          <a:bodyPr rIns="91440"/>
          <a:lstStyle/>
          <a:p>
            <a:pPr eaLnBrk="1" hangingPunct="1"/>
            <a:r>
              <a:rPr lang="en-US" smtClean="0"/>
              <a:t>The annual rate of return earned on the savings component of a policy is an important consideration if you intend to invest over a long period of time</a:t>
            </a:r>
          </a:p>
          <a:p>
            <a:pPr eaLnBrk="1" hangingPunct="1"/>
            <a:r>
              <a:rPr lang="en-US" smtClean="0"/>
              <a:t>The </a:t>
            </a:r>
            <a:r>
              <a:rPr lang="en-US" u="sng" smtClean="0"/>
              <a:t>Linton yield</a:t>
            </a:r>
            <a:r>
              <a:rPr lang="en-US" smtClean="0"/>
              <a:t> is the average annual rate of return on a cash value policy if it is held for a specified number of years</a:t>
            </a:r>
          </a:p>
          <a:p>
            <a:pPr lvl="1" eaLnBrk="1" hangingPunct="1"/>
            <a:r>
              <a:rPr lang="en-US" smtClean="0"/>
              <a:t>Current information is not readily available to consumers, so the method has limited use</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3"/>
          <p:cNvSpPr>
            <a:spLocks noGrp="1" noChangeArrowheads="1"/>
          </p:cNvSpPr>
          <p:nvPr>
            <p:ph type="title" idx="4294967295"/>
          </p:nvPr>
        </p:nvSpPr>
        <p:spPr>
          <a:xfrm>
            <a:off x="228600" y="152400"/>
            <a:ext cx="8686800" cy="1143000"/>
          </a:xfrm>
        </p:spPr>
        <p:txBody>
          <a:bodyPr anchor="ctr"/>
          <a:lstStyle/>
          <a:p>
            <a:pPr eaLnBrk="1" hangingPunct="1"/>
            <a:r>
              <a:rPr lang="en-US" sz="2800" b="0" dirty="0" smtClean="0"/>
              <a:t>Average Annual Rates of Return for 109 Cash-Value Policies by Year of Policy</a:t>
            </a:r>
            <a:endParaRPr lang="en-US" sz="2800" dirty="0" smtClean="0"/>
          </a:p>
        </p:txBody>
      </p:sp>
      <p:pic>
        <p:nvPicPr>
          <p:cNvPr id="38915" name="Picture 6" descr="ex13_0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0800" y="1524000"/>
            <a:ext cx="3997325" cy="488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nchor="ctr"/>
          <a:lstStyle/>
          <a:p>
            <a:pPr eaLnBrk="1" hangingPunct="1"/>
            <a:r>
              <a:rPr lang="en-US" sz="2800" smtClean="0"/>
              <a:t>Rate of Return on Saving Component</a:t>
            </a:r>
          </a:p>
        </p:txBody>
      </p:sp>
      <p:sp>
        <p:nvSpPr>
          <p:cNvPr id="40963" name="Rectangle 3"/>
          <p:cNvSpPr>
            <a:spLocks noGrp="1" noChangeArrowheads="1"/>
          </p:cNvSpPr>
          <p:nvPr>
            <p:ph type="body" sz="half" idx="4294967295"/>
          </p:nvPr>
        </p:nvSpPr>
        <p:spPr>
          <a:xfrm>
            <a:off x="304800" y="1600200"/>
            <a:ext cx="8126413" cy="4572000"/>
          </a:xfrm>
        </p:spPr>
        <p:txBody>
          <a:bodyPr rIns="91440"/>
          <a:lstStyle/>
          <a:p>
            <a:pPr eaLnBrk="1" hangingPunct="1"/>
            <a:r>
              <a:rPr lang="en-US" sz="2400" smtClean="0"/>
              <a:t>The </a:t>
            </a:r>
            <a:r>
              <a:rPr lang="en-US" sz="2400" u="sng" smtClean="0"/>
              <a:t>yearly rate of return method</a:t>
            </a:r>
            <a:r>
              <a:rPr lang="en-US" sz="2400" smtClean="0"/>
              <a:t> is based on a formula:</a:t>
            </a:r>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The information needed for the calculation is readily available to consumers</a:t>
            </a:r>
          </a:p>
        </p:txBody>
      </p:sp>
      <p:graphicFrame>
        <p:nvGraphicFramePr>
          <p:cNvPr id="40964" name="Object 4"/>
          <p:cNvGraphicFramePr>
            <a:graphicFrameLocks noChangeAspect="1"/>
          </p:cNvGraphicFramePr>
          <p:nvPr>
            <p:ph sz="half" idx="4294967295"/>
          </p:nvPr>
        </p:nvGraphicFramePr>
        <p:xfrm>
          <a:off x="1600200" y="2590800"/>
          <a:ext cx="6138863" cy="1450975"/>
        </p:xfrm>
        <a:graphic>
          <a:graphicData uri="http://schemas.openxmlformats.org/presentationml/2006/ole">
            <p:oleObj spid="_x0000_s40966" name="Equation" r:id="rId4" imgW="3860800" imgH="914400" progId="Equation.3">
              <p:embed/>
            </p:oleObj>
          </a:graphicData>
        </a:graphic>
      </p:graphicFrame>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3"/>
          <p:cNvSpPr>
            <a:spLocks noGrp="1" noChangeArrowheads="1"/>
          </p:cNvSpPr>
          <p:nvPr>
            <p:ph type="title" idx="4294967295"/>
          </p:nvPr>
        </p:nvSpPr>
        <p:spPr/>
        <p:txBody>
          <a:bodyPr anchor="ctr"/>
          <a:lstStyle/>
          <a:p>
            <a:pPr eaLnBrk="1" hangingPunct="1"/>
            <a:r>
              <a:rPr lang="en-US" sz="2800" b="0" dirty="0" smtClean="0"/>
              <a:t>Benchmark Prices</a:t>
            </a:r>
            <a:endParaRPr lang="en-US" dirty="0" smtClean="0"/>
          </a:p>
        </p:txBody>
      </p:sp>
      <p:pic>
        <p:nvPicPr>
          <p:cNvPr id="43011" name="Picture 6" descr="ex13_0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3600" y="1371600"/>
            <a:ext cx="5029200" cy="494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3"/>
          <p:cNvSpPr>
            <a:spLocks noGrp="1" noChangeArrowheads="1"/>
          </p:cNvSpPr>
          <p:nvPr>
            <p:ph type="title" idx="4294967295"/>
          </p:nvPr>
        </p:nvSpPr>
        <p:spPr/>
        <p:txBody>
          <a:bodyPr anchor="ctr"/>
          <a:lstStyle/>
          <a:p>
            <a:pPr eaLnBrk="1" hangingPunct="1"/>
            <a:r>
              <a:rPr lang="en-US" sz="2800" b="0" dirty="0" smtClean="0"/>
              <a:t>Shopping For Life Insurance</a:t>
            </a:r>
            <a:endParaRPr lang="en-US" dirty="0" smtClean="0"/>
          </a:p>
        </p:txBody>
      </p:sp>
      <p:pic>
        <p:nvPicPr>
          <p:cNvPr id="53251" name="Picture 6" descr="ex13_0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24200" y="1447800"/>
            <a:ext cx="3167063"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6"/>
          <p:cNvSpPr>
            <a:spLocks noGrp="1" noChangeArrowheads="1"/>
          </p:cNvSpPr>
          <p:nvPr>
            <p:ph type="subTitle" idx="4294967295"/>
          </p:nvPr>
        </p:nvSpPr>
        <p:spPr>
          <a:xfrm>
            <a:off x="990600" y="3124200"/>
            <a:ext cx="6705600" cy="914400"/>
          </a:xfrm>
          <a:solidFill>
            <a:srgbClr val="00B050"/>
          </a:solidFill>
        </p:spPr>
        <p:txBody>
          <a:bodyPr anchor="ctr"/>
          <a:lstStyle/>
          <a:p>
            <a:pPr marL="0" indent="0" algn="ctr" eaLnBrk="1" hangingPunct="1">
              <a:spcBef>
                <a:spcPct val="30000"/>
              </a:spcBef>
              <a:buClr>
                <a:schemeClr val="tx1"/>
              </a:buClr>
              <a:buFont typeface="Times" panose="02020603050405020304" pitchFamily="18" charset="0"/>
              <a:buNone/>
            </a:pPr>
            <a:r>
              <a:rPr lang="en-US" b="1" dirty="0" smtClean="0"/>
              <a:t>Insurance Types</a:t>
            </a:r>
          </a:p>
        </p:txBody>
      </p:sp>
    </p:spTree>
    <p:extLst>
      <p:ext uri="{BB962C8B-B14F-4D97-AF65-F5344CB8AC3E}">
        <p14:creationId xmlns:p14="http://schemas.microsoft.com/office/powerpoint/2010/main" xmlns="" val="4147950192"/>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EEA2D87-F341-4799-A28F-76D9E9B2E6E1}" type="slidenum">
              <a:rPr lang="en-US"/>
              <a:pPr/>
              <a:t>18</a:t>
            </a:fld>
            <a:endParaRPr lang="en-US"/>
          </a:p>
        </p:txBody>
      </p:sp>
      <p:sp>
        <p:nvSpPr>
          <p:cNvPr id="57347" name="Rectangle 2"/>
          <p:cNvSpPr>
            <a:spLocks noGrp="1" noChangeArrowheads="1"/>
          </p:cNvSpPr>
          <p:nvPr>
            <p:ph type="title"/>
          </p:nvPr>
        </p:nvSpPr>
        <p:spPr/>
        <p:txBody>
          <a:bodyPr/>
          <a:lstStyle/>
          <a:p>
            <a:pPr eaLnBrk="1" hangingPunct="1"/>
            <a:r>
              <a:rPr lang="en-US" smtClean="0"/>
              <a:t>Types of Life Insurance </a:t>
            </a:r>
          </a:p>
        </p:txBody>
      </p:sp>
      <p:sp>
        <p:nvSpPr>
          <p:cNvPr id="57348" name="Rectangle 3"/>
          <p:cNvSpPr>
            <a:spLocks noGrp="1" noChangeArrowheads="1"/>
          </p:cNvSpPr>
          <p:nvPr>
            <p:ph type="body" idx="1"/>
          </p:nvPr>
        </p:nvSpPr>
        <p:spPr/>
        <p:txBody>
          <a:bodyPr/>
          <a:lstStyle/>
          <a:p>
            <a:pPr eaLnBrk="1" hangingPunct="1">
              <a:lnSpc>
                <a:spcPct val="80000"/>
              </a:lnSpc>
            </a:pPr>
            <a:r>
              <a:rPr lang="en-US" smtClean="0"/>
              <a:t>In 2002 the face amount of new life insurance sold in the U.S. was $2.9 trillion </a:t>
            </a:r>
          </a:p>
          <a:p>
            <a:pPr eaLnBrk="1" hangingPunct="1">
              <a:lnSpc>
                <a:spcPct val="80000"/>
              </a:lnSpc>
            </a:pPr>
            <a:r>
              <a:rPr lang="en-US" smtClean="0"/>
              <a:t>Total life insurance in force by the end of 2002 was $16.3 trillion </a:t>
            </a:r>
          </a:p>
          <a:p>
            <a:pPr eaLnBrk="1" hangingPunct="1">
              <a:lnSpc>
                <a:spcPct val="80000"/>
              </a:lnSpc>
            </a:pPr>
            <a:r>
              <a:rPr lang="en-US" smtClean="0"/>
              <a:t>Three major types of life insurance </a:t>
            </a:r>
          </a:p>
          <a:p>
            <a:pPr lvl="1" eaLnBrk="1" hangingPunct="1">
              <a:lnSpc>
                <a:spcPct val="80000"/>
              </a:lnSpc>
            </a:pPr>
            <a:r>
              <a:rPr lang="en-US" smtClean="0"/>
              <a:t>Term</a:t>
            </a:r>
          </a:p>
          <a:p>
            <a:pPr lvl="1" eaLnBrk="1" hangingPunct="1">
              <a:lnSpc>
                <a:spcPct val="80000"/>
              </a:lnSpc>
            </a:pPr>
            <a:r>
              <a:rPr lang="en-US" smtClean="0"/>
              <a:t>Whole life</a:t>
            </a:r>
          </a:p>
          <a:p>
            <a:pPr lvl="1" eaLnBrk="1" hangingPunct="1">
              <a:lnSpc>
                <a:spcPct val="80000"/>
              </a:lnSpc>
            </a:pPr>
            <a:r>
              <a:rPr lang="en-US" smtClean="0"/>
              <a:t>Universal life </a:t>
            </a:r>
          </a:p>
          <a:p>
            <a:pPr eaLnBrk="1" hangingPunct="1">
              <a:lnSpc>
                <a:spcPct val="80000"/>
              </a:lnSpc>
            </a:pPr>
            <a:r>
              <a:rPr lang="en-US" smtClean="0"/>
              <a:t>Other types of life insurance exist </a:t>
            </a:r>
          </a:p>
          <a:p>
            <a:pPr lvl="1" eaLnBrk="1" hangingPunct="1">
              <a:lnSpc>
                <a:spcPct val="80000"/>
              </a:lnSpc>
            </a:pPr>
            <a:r>
              <a:rPr lang="en-US" smtClean="0"/>
              <a:t>Some were more prevalent in past years but decreased in popularity as newer forms of life insurance were developed and marketed </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6CA23E0-AF83-46F4-B244-A9751890B13C}" type="slidenum">
              <a:rPr lang="en-US"/>
              <a:pPr/>
              <a:t>19</a:t>
            </a:fld>
            <a:endParaRPr lang="en-US"/>
          </a:p>
        </p:txBody>
      </p:sp>
      <p:sp>
        <p:nvSpPr>
          <p:cNvPr id="66563" name="Rectangle 2"/>
          <p:cNvSpPr>
            <a:spLocks noGrp="1" noChangeArrowheads="1"/>
          </p:cNvSpPr>
          <p:nvPr>
            <p:ph type="title"/>
          </p:nvPr>
        </p:nvSpPr>
        <p:spPr/>
        <p:txBody>
          <a:bodyPr/>
          <a:lstStyle/>
          <a:p>
            <a:pPr eaLnBrk="1" hangingPunct="1"/>
            <a:r>
              <a:rPr lang="en-US" smtClean="0"/>
              <a:t>Whole Life Insurance </a:t>
            </a:r>
          </a:p>
        </p:txBody>
      </p:sp>
      <p:sp>
        <p:nvSpPr>
          <p:cNvPr id="66564" name="Rectangle 3"/>
          <p:cNvSpPr>
            <a:spLocks noGrp="1" noChangeArrowheads="1"/>
          </p:cNvSpPr>
          <p:nvPr>
            <p:ph type="body" idx="1"/>
          </p:nvPr>
        </p:nvSpPr>
        <p:spPr/>
        <p:txBody>
          <a:bodyPr/>
          <a:lstStyle/>
          <a:p>
            <a:pPr eaLnBrk="1" hangingPunct="1">
              <a:lnSpc>
                <a:spcPct val="80000"/>
              </a:lnSpc>
            </a:pPr>
            <a:r>
              <a:rPr lang="en-US" smtClean="0"/>
              <a:t>May be kept in force for the insured’s entire lifetime </a:t>
            </a:r>
          </a:p>
          <a:p>
            <a:pPr eaLnBrk="1" hangingPunct="1">
              <a:lnSpc>
                <a:spcPct val="80000"/>
              </a:lnSpc>
            </a:pPr>
            <a:r>
              <a:rPr lang="en-US" smtClean="0"/>
              <a:t>Has accounted for more than half of all life insurance policies sold in the U.S. in recent years </a:t>
            </a:r>
          </a:p>
          <a:p>
            <a:pPr lvl="1" eaLnBrk="1" hangingPunct="1">
              <a:lnSpc>
                <a:spcPct val="80000"/>
              </a:lnSpc>
            </a:pPr>
            <a:r>
              <a:rPr lang="en-US" smtClean="0"/>
              <a:t>Lags behind term insurance with respect to the total face amount of coverage issued </a:t>
            </a:r>
          </a:p>
          <a:p>
            <a:pPr eaLnBrk="1" hangingPunct="1">
              <a:lnSpc>
                <a:spcPct val="80000"/>
              </a:lnSpc>
            </a:pPr>
            <a:r>
              <a:rPr lang="en-US" smtClean="0"/>
              <a:t>Contains the savings elements called cash values </a:t>
            </a:r>
          </a:p>
          <a:p>
            <a:pPr lvl="1" eaLnBrk="1" hangingPunct="1">
              <a:lnSpc>
                <a:spcPct val="80000"/>
              </a:lnSpc>
            </a:pPr>
            <a:r>
              <a:rPr lang="en-US" smtClean="0"/>
              <a:t>If the owner of the whole life policy decides to terminate it before the insured’s death, the cash value can be refunded </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6"/>
          <p:cNvSpPr>
            <a:spLocks noGrp="1" noChangeArrowheads="1"/>
          </p:cNvSpPr>
          <p:nvPr>
            <p:ph type="subTitle" idx="4294967295"/>
          </p:nvPr>
        </p:nvSpPr>
        <p:spPr>
          <a:xfrm>
            <a:off x="990600" y="3124200"/>
            <a:ext cx="6705600" cy="914400"/>
          </a:xfrm>
          <a:solidFill>
            <a:srgbClr val="00B050"/>
          </a:solidFill>
        </p:spPr>
        <p:txBody>
          <a:bodyPr anchor="ctr"/>
          <a:lstStyle/>
          <a:p>
            <a:pPr marL="0" indent="0" algn="ctr" eaLnBrk="1" hangingPunct="1">
              <a:spcBef>
                <a:spcPct val="30000"/>
              </a:spcBef>
              <a:buClr>
                <a:schemeClr val="tx1"/>
              </a:buClr>
              <a:buFont typeface="Times" panose="02020603050405020304" pitchFamily="18" charset="0"/>
              <a:buNone/>
            </a:pPr>
            <a:r>
              <a:rPr lang="en-US" b="1" smtClean="0"/>
              <a:t>Buying Life Insurance</a:t>
            </a:r>
          </a:p>
        </p:txBody>
      </p:sp>
    </p:spTree>
    <p:extLst>
      <p:ext uri="{BB962C8B-B14F-4D97-AF65-F5344CB8AC3E}">
        <p14:creationId xmlns:p14="http://schemas.microsoft.com/office/powerpoint/2010/main" xmlns="" val="2427244896"/>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D6A334D-89A3-4D56-831B-544AB571DFDB}" type="slidenum">
              <a:rPr lang="en-US"/>
              <a:pPr/>
              <a:t>20</a:t>
            </a:fld>
            <a:endParaRPr lang="en-US"/>
          </a:p>
        </p:txBody>
      </p:sp>
      <p:sp>
        <p:nvSpPr>
          <p:cNvPr id="67587" name="Rectangle 2"/>
          <p:cNvSpPr>
            <a:spLocks noGrp="1" noChangeArrowheads="1"/>
          </p:cNvSpPr>
          <p:nvPr>
            <p:ph type="title"/>
          </p:nvPr>
        </p:nvSpPr>
        <p:spPr/>
        <p:txBody>
          <a:bodyPr/>
          <a:lstStyle/>
          <a:p>
            <a:pPr eaLnBrk="1" hangingPunct="1"/>
            <a:r>
              <a:rPr lang="en-US" smtClean="0"/>
              <a:t>Whole Life Insurance</a:t>
            </a:r>
          </a:p>
        </p:txBody>
      </p:sp>
      <p:sp>
        <p:nvSpPr>
          <p:cNvPr id="67588" name="Rectangle 3"/>
          <p:cNvSpPr>
            <a:spLocks noGrp="1" noChangeArrowheads="1"/>
          </p:cNvSpPr>
          <p:nvPr>
            <p:ph type="body" idx="1"/>
          </p:nvPr>
        </p:nvSpPr>
        <p:spPr>
          <a:xfrm>
            <a:off x="304800" y="1295400"/>
            <a:ext cx="8294688" cy="4572000"/>
          </a:xfrm>
        </p:spPr>
        <p:txBody>
          <a:bodyPr/>
          <a:lstStyle/>
          <a:p>
            <a:pPr eaLnBrk="1" hangingPunct="1">
              <a:lnSpc>
                <a:spcPct val="90000"/>
              </a:lnSpc>
            </a:pPr>
            <a:r>
              <a:rPr lang="en-US" dirty="0" smtClean="0"/>
              <a:t>A straight life contract is arranged so that the premiums are payable as long as the insured lives </a:t>
            </a:r>
          </a:p>
          <a:p>
            <a:pPr eaLnBrk="1" hangingPunct="1">
              <a:lnSpc>
                <a:spcPct val="90000"/>
              </a:lnSpc>
            </a:pPr>
            <a:r>
              <a:rPr lang="en-US" dirty="0" smtClean="0"/>
              <a:t>A limited-pay life policy requires that the premiums are payable for only a specified period of time </a:t>
            </a:r>
          </a:p>
          <a:p>
            <a:pPr lvl="1" eaLnBrk="1" hangingPunct="1">
              <a:lnSpc>
                <a:spcPct val="90000"/>
              </a:lnSpc>
            </a:pPr>
            <a:r>
              <a:rPr lang="en-US" dirty="0" smtClean="0"/>
              <a:t>Such as 20 years or until age 65 </a:t>
            </a:r>
          </a:p>
          <a:p>
            <a:pPr lvl="1" eaLnBrk="1" hangingPunct="1">
              <a:lnSpc>
                <a:spcPct val="90000"/>
              </a:lnSpc>
            </a:pPr>
            <a:r>
              <a:rPr lang="en-US" dirty="0" smtClean="0"/>
              <a:t>After that time, no further premiums are necessary, but the coverage remains in effect until the insured’s death </a:t>
            </a:r>
          </a:p>
          <a:p>
            <a:pPr eaLnBrk="1" hangingPunct="1">
              <a:lnSpc>
                <a:spcPct val="90000"/>
              </a:lnSpc>
            </a:pPr>
            <a:r>
              <a:rPr lang="en-US" dirty="0" smtClean="0"/>
              <a:t>Is also possible to pay for a whole life policy with only one premium </a:t>
            </a:r>
          </a:p>
          <a:p>
            <a:pPr lvl="1" eaLnBrk="1" hangingPunct="1">
              <a:lnSpc>
                <a:spcPct val="90000"/>
              </a:lnSpc>
            </a:pPr>
            <a:r>
              <a:rPr lang="en-US" dirty="0" smtClean="0"/>
              <a:t>Called a single-premium life </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43F2C5E-7E23-4026-8F3C-5C8526D5CD39}" type="slidenum">
              <a:rPr lang="en-US"/>
              <a:pPr/>
              <a:t>21</a:t>
            </a:fld>
            <a:endParaRPr lang="en-US"/>
          </a:p>
        </p:txBody>
      </p:sp>
      <p:sp>
        <p:nvSpPr>
          <p:cNvPr id="68611" name="Rectangle 2"/>
          <p:cNvSpPr>
            <a:spLocks noGrp="1" noChangeArrowheads="1"/>
          </p:cNvSpPr>
          <p:nvPr>
            <p:ph type="title"/>
          </p:nvPr>
        </p:nvSpPr>
        <p:spPr/>
        <p:txBody>
          <a:bodyPr/>
          <a:lstStyle/>
          <a:p>
            <a:pPr eaLnBrk="1" hangingPunct="1"/>
            <a:r>
              <a:rPr lang="en-US" smtClean="0"/>
              <a:t>Whole Life Insurance</a:t>
            </a:r>
          </a:p>
        </p:txBody>
      </p:sp>
      <p:sp>
        <p:nvSpPr>
          <p:cNvPr id="68612" name="Rectangle 3"/>
          <p:cNvSpPr>
            <a:spLocks noGrp="1" noChangeArrowheads="1"/>
          </p:cNvSpPr>
          <p:nvPr>
            <p:ph type="body" idx="1"/>
          </p:nvPr>
        </p:nvSpPr>
        <p:spPr/>
        <p:txBody>
          <a:bodyPr/>
          <a:lstStyle/>
          <a:p>
            <a:pPr eaLnBrk="1" hangingPunct="1">
              <a:lnSpc>
                <a:spcPct val="90000"/>
              </a:lnSpc>
            </a:pPr>
            <a:r>
              <a:rPr lang="en-US" sz="2400" smtClean="0"/>
              <a:t>When a premium for whole life insurance is paid to the insurer </a:t>
            </a:r>
          </a:p>
          <a:p>
            <a:pPr lvl="1" eaLnBrk="1" hangingPunct="1">
              <a:lnSpc>
                <a:spcPct val="90000"/>
              </a:lnSpc>
            </a:pPr>
            <a:r>
              <a:rPr lang="en-US" sz="2000" smtClean="0"/>
              <a:t>Part of that premium is used to help pay the policy’s fair share of death benefits for insureds who die that year </a:t>
            </a:r>
          </a:p>
          <a:p>
            <a:pPr lvl="1" eaLnBrk="1" hangingPunct="1">
              <a:lnSpc>
                <a:spcPct val="90000"/>
              </a:lnSpc>
            </a:pPr>
            <a:r>
              <a:rPr lang="en-US" sz="2000" smtClean="0"/>
              <a:t>Part of the premium not needed to pay that year’s death benefits is used to pay current expenses of the insurer </a:t>
            </a:r>
          </a:p>
          <a:p>
            <a:pPr lvl="1" eaLnBrk="1" hangingPunct="1">
              <a:lnSpc>
                <a:spcPct val="90000"/>
              </a:lnSpc>
            </a:pPr>
            <a:r>
              <a:rPr lang="en-US" sz="2000" smtClean="0"/>
              <a:t>Any remaining amounts are invested to earn interest </a:t>
            </a:r>
          </a:p>
          <a:p>
            <a:pPr eaLnBrk="1" hangingPunct="1">
              <a:lnSpc>
                <a:spcPct val="90000"/>
              </a:lnSpc>
            </a:pPr>
            <a:r>
              <a:rPr lang="en-US" sz="2400" smtClean="0"/>
              <a:t>Life insurance premiums are calculated such that, when they are combined over time with the premiums and investment earnings from other similar policies </a:t>
            </a:r>
          </a:p>
          <a:p>
            <a:pPr lvl="1" eaLnBrk="1" hangingPunct="1">
              <a:lnSpc>
                <a:spcPct val="90000"/>
              </a:lnSpc>
            </a:pPr>
            <a:r>
              <a:rPr lang="en-US" sz="2000" smtClean="0"/>
              <a:t>All mortality and expense costs can be paid as incurred until all insureds are dead </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E354FBE-680F-4725-A890-FEDBBB6B021E}" type="slidenum">
              <a:rPr lang="en-US"/>
              <a:pPr/>
              <a:t>22</a:t>
            </a:fld>
            <a:endParaRPr lang="en-US"/>
          </a:p>
        </p:txBody>
      </p:sp>
      <p:sp>
        <p:nvSpPr>
          <p:cNvPr id="69635" name="Rectangle 2"/>
          <p:cNvSpPr>
            <a:spLocks noGrp="1" noChangeArrowheads="1"/>
          </p:cNvSpPr>
          <p:nvPr>
            <p:ph type="title"/>
          </p:nvPr>
        </p:nvSpPr>
        <p:spPr/>
        <p:txBody>
          <a:bodyPr/>
          <a:lstStyle/>
          <a:p>
            <a:pPr eaLnBrk="1" hangingPunct="1"/>
            <a:r>
              <a:rPr lang="en-US" smtClean="0"/>
              <a:t>Whole Life Insurance</a:t>
            </a:r>
          </a:p>
        </p:txBody>
      </p:sp>
      <p:sp>
        <p:nvSpPr>
          <p:cNvPr id="69636" name="Rectangle 3"/>
          <p:cNvSpPr>
            <a:spLocks noGrp="1" noChangeArrowheads="1"/>
          </p:cNvSpPr>
          <p:nvPr>
            <p:ph type="body" idx="1"/>
          </p:nvPr>
        </p:nvSpPr>
        <p:spPr/>
        <p:txBody>
          <a:bodyPr/>
          <a:lstStyle/>
          <a:p>
            <a:pPr eaLnBrk="1" hangingPunct="1">
              <a:lnSpc>
                <a:spcPct val="90000"/>
              </a:lnSpc>
            </a:pPr>
            <a:r>
              <a:rPr lang="en-US" sz="2400" smtClean="0"/>
              <a:t>If insureds terminate their whole life contracts before death </a:t>
            </a:r>
          </a:p>
          <a:p>
            <a:pPr lvl="1" eaLnBrk="1" hangingPunct="1">
              <a:lnSpc>
                <a:spcPct val="90000"/>
              </a:lnSpc>
            </a:pPr>
            <a:r>
              <a:rPr lang="en-US" sz="2000" smtClean="0"/>
              <a:t>They are entitled to refunds of the excess premiums that have accumulated for their policies to date </a:t>
            </a:r>
          </a:p>
          <a:p>
            <a:pPr lvl="1" eaLnBrk="1" hangingPunct="1">
              <a:lnSpc>
                <a:spcPct val="90000"/>
              </a:lnSpc>
            </a:pPr>
            <a:r>
              <a:rPr lang="en-US" sz="2000" smtClean="0"/>
              <a:t>Called the policy’s cash value </a:t>
            </a:r>
          </a:p>
          <a:p>
            <a:pPr eaLnBrk="1" hangingPunct="1">
              <a:lnSpc>
                <a:spcPct val="90000"/>
              </a:lnSpc>
            </a:pPr>
            <a:r>
              <a:rPr lang="en-US" sz="2400" smtClean="0"/>
              <a:t>The more premium dollars that are paid earlier in the life of the contract</a:t>
            </a:r>
          </a:p>
          <a:p>
            <a:pPr lvl="1" eaLnBrk="1" hangingPunct="1">
              <a:lnSpc>
                <a:spcPct val="90000"/>
              </a:lnSpc>
            </a:pPr>
            <a:r>
              <a:rPr lang="en-US" sz="2000" smtClean="0"/>
              <a:t>The greater the cash value available on policy termination </a:t>
            </a:r>
          </a:p>
          <a:p>
            <a:pPr eaLnBrk="1" hangingPunct="1">
              <a:lnSpc>
                <a:spcPct val="90000"/>
              </a:lnSpc>
            </a:pPr>
            <a:r>
              <a:rPr lang="en-US" sz="2400" smtClean="0"/>
              <a:t>Life insurers make various assumptions about mortality costs, interest earnings, and expenses </a:t>
            </a:r>
          </a:p>
          <a:p>
            <a:pPr lvl="1" eaLnBrk="1" hangingPunct="1">
              <a:lnSpc>
                <a:spcPct val="90000"/>
              </a:lnSpc>
            </a:pPr>
            <a:r>
              <a:rPr lang="en-US" sz="2000" smtClean="0"/>
              <a:t>On the basis of these assumptions, it is possible to guarantee within the contract the cash values that will be generated by policy termination at various times </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7B01417-A723-41F8-A63D-4F486A8CC1FF}" type="slidenum">
              <a:rPr lang="en-US"/>
              <a:pPr/>
              <a:t>23</a:t>
            </a:fld>
            <a:endParaRPr lang="en-US"/>
          </a:p>
        </p:txBody>
      </p:sp>
      <p:sp>
        <p:nvSpPr>
          <p:cNvPr id="70659" name="Rectangle 2"/>
          <p:cNvSpPr>
            <a:spLocks noGrp="1" noChangeArrowheads="1"/>
          </p:cNvSpPr>
          <p:nvPr>
            <p:ph type="title"/>
          </p:nvPr>
        </p:nvSpPr>
        <p:spPr/>
        <p:txBody>
          <a:bodyPr/>
          <a:lstStyle/>
          <a:p>
            <a:pPr eaLnBrk="1" hangingPunct="1"/>
            <a:r>
              <a:rPr lang="en-US" smtClean="0"/>
              <a:t>Universal Life Insurance </a:t>
            </a:r>
          </a:p>
        </p:txBody>
      </p:sp>
      <p:sp>
        <p:nvSpPr>
          <p:cNvPr id="70660" name="Rectangle 3"/>
          <p:cNvSpPr>
            <a:spLocks noGrp="1" noChangeArrowheads="1"/>
          </p:cNvSpPr>
          <p:nvPr>
            <p:ph type="body" idx="1"/>
          </p:nvPr>
        </p:nvSpPr>
        <p:spPr>
          <a:xfrm>
            <a:off x="304800" y="1295400"/>
            <a:ext cx="8294688" cy="4572000"/>
          </a:xfrm>
        </p:spPr>
        <p:txBody>
          <a:bodyPr/>
          <a:lstStyle/>
          <a:p>
            <a:pPr eaLnBrk="1" hangingPunct="1">
              <a:lnSpc>
                <a:spcPct val="80000"/>
              </a:lnSpc>
            </a:pPr>
            <a:r>
              <a:rPr lang="en-US" smtClean="0"/>
              <a:t>First introduced in the U.S. in 1979 </a:t>
            </a:r>
          </a:p>
          <a:p>
            <a:pPr eaLnBrk="1" hangingPunct="1">
              <a:lnSpc>
                <a:spcPct val="80000"/>
              </a:lnSpc>
            </a:pPr>
            <a:r>
              <a:rPr lang="en-US" smtClean="0"/>
              <a:t>Offers more flexible premium payment options than do most other forms of life insurance </a:t>
            </a:r>
          </a:p>
          <a:p>
            <a:pPr eaLnBrk="1" hangingPunct="1">
              <a:lnSpc>
                <a:spcPct val="80000"/>
              </a:lnSpc>
            </a:pPr>
            <a:r>
              <a:rPr lang="en-US" smtClean="0"/>
              <a:t>The minimum initial premium required to activate the policy is specified by the insurer </a:t>
            </a:r>
          </a:p>
          <a:p>
            <a:pPr lvl="1" eaLnBrk="1" hangingPunct="1">
              <a:lnSpc>
                <a:spcPct val="80000"/>
              </a:lnSpc>
            </a:pPr>
            <a:r>
              <a:rPr lang="en-US" smtClean="0"/>
              <a:t>But the policyowner usually decides the timing and size of subsequent premiums </a:t>
            </a:r>
          </a:p>
          <a:p>
            <a:pPr eaLnBrk="1" hangingPunct="1">
              <a:lnSpc>
                <a:spcPct val="80000"/>
              </a:lnSpc>
            </a:pPr>
            <a:r>
              <a:rPr lang="en-US" smtClean="0"/>
              <a:t>Policyowners can also periodically adjust the size of the death benefit in most universal life contracts </a:t>
            </a:r>
          </a:p>
          <a:p>
            <a:pPr lvl="1" eaLnBrk="1" hangingPunct="1">
              <a:lnSpc>
                <a:spcPct val="80000"/>
              </a:lnSpc>
            </a:pPr>
            <a:r>
              <a:rPr lang="en-US" smtClean="0"/>
              <a:t>Although insurers may require proof of insurability if a request is made to increase the death benefit </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654E3E0-5020-41D3-9CBE-71004D0CA641}" type="slidenum">
              <a:rPr lang="en-US"/>
              <a:pPr/>
              <a:t>24</a:t>
            </a:fld>
            <a:endParaRPr lang="en-US"/>
          </a:p>
        </p:txBody>
      </p:sp>
      <p:sp>
        <p:nvSpPr>
          <p:cNvPr id="71683" name="Rectangle 2"/>
          <p:cNvSpPr>
            <a:spLocks noGrp="1" noChangeArrowheads="1"/>
          </p:cNvSpPr>
          <p:nvPr>
            <p:ph type="title"/>
          </p:nvPr>
        </p:nvSpPr>
        <p:spPr/>
        <p:txBody>
          <a:bodyPr/>
          <a:lstStyle/>
          <a:p>
            <a:pPr eaLnBrk="1" hangingPunct="1"/>
            <a:r>
              <a:rPr lang="en-US" smtClean="0"/>
              <a:t>Universal Life Insurance</a:t>
            </a:r>
          </a:p>
        </p:txBody>
      </p:sp>
      <p:sp>
        <p:nvSpPr>
          <p:cNvPr id="71684" name="Rectangle 3"/>
          <p:cNvSpPr>
            <a:spLocks noGrp="1" noChangeArrowheads="1"/>
          </p:cNvSpPr>
          <p:nvPr>
            <p:ph type="body" idx="1"/>
          </p:nvPr>
        </p:nvSpPr>
        <p:spPr/>
        <p:txBody>
          <a:bodyPr/>
          <a:lstStyle/>
          <a:p>
            <a:pPr eaLnBrk="1" hangingPunct="1">
              <a:lnSpc>
                <a:spcPct val="90000"/>
              </a:lnSpc>
            </a:pPr>
            <a:r>
              <a:rPr lang="en-US" smtClean="0"/>
              <a:t>The cash value of the universal life policy is established deliberately and varies regularly </a:t>
            </a:r>
          </a:p>
          <a:p>
            <a:pPr lvl="1" eaLnBrk="1" hangingPunct="1">
              <a:lnSpc>
                <a:spcPct val="90000"/>
              </a:lnSpc>
            </a:pPr>
            <a:r>
              <a:rPr lang="en-US" smtClean="0"/>
              <a:t>Depending on such factors as </a:t>
            </a:r>
          </a:p>
          <a:p>
            <a:pPr lvl="2" eaLnBrk="1" hangingPunct="1">
              <a:lnSpc>
                <a:spcPct val="90000"/>
              </a:lnSpc>
            </a:pPr>
            <a:r>
              <a:rPr lang="en-US" smtClean="0"/>
              <a:t>The insurer’s investment savings, mortality experience, and expenses </a:t>
            </a:r>
          </a:p>
          <a:p>
            <a:pPr lvl="2" eaLnBrk="1" hangingPunct="1">
              <a:lnSpc>
                <a:spcPct val="90000"/>
              </a:lnSpc>
            </a:pPr>
            <a:r>
              <a:rPr lang="en-US" smtClean="0"/>
              <a:t>The amount and timing of premiums paid by the insured </a:t>
            </a:r>
          </a:p>
          <a:p>
            <a:pPr eaLnBrk="1" hangingPunct="1">
              <a:lnSpc>
                <a:spcPct val="90000"/>
              </a:lnSpc>
            </a:pPr>
            <a:r>
              <a:rPr lang="en-US" smtClean="0"/>
              <a:t>Basic versions of life insurance contracts–differ only with respect to how the death benefit is designated</a:t>
            </a:r>
          </a:p>
          <a:p>
            <a:pPr lvl="1" eaLnBrk="1" hangingPunct="1">
              <a:lnSpc>
                <a:spcPct val="90000"/>
              </a:lnSpc>
            </a:pPr>
            <a:r>
              <a:rPr lang="en-US" smtClean="0"/>
              <a:t>Type A universal life </a:t>
            </a:r>
          </a:p>
          <a:p>
            <a:pPr lvl="1" eaLnBrk="1" hangingPunct="1">
              <a:lnSpc>
                <a:spcPct val="90000"/>
              </a:lnSpc>
            </a:pPr>
            <a:r>
              <a:rPr lang="en-US" smtClean="0"/>
              <a:t>Type B universal life </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753F311-BF5C-4425-8077-E8E65565F6E0}" type="slidenum">
              <a:rPr lang="en-US"/>
              <a:pPr/>
              <a:t>25</a:t>
            </a:fld>
            <a:endParaRPr lang="en-US"/>
          </a:p>
        </p:txBody>
      </p:sp>
      <p:sp>
        <p:nvSpPr>
          <p:cNvPr id="72707" name="Rectangle 2"/>
          <p:cNvSpPr>
            <a:spLocks noGrp="1" noChangeArrowheads="1"/>
          </p:cNvSpPr>
          <p:nvPr>
            <p:ph type="title"/>
          </p:nvPr>
        </p:nvSpPr>
        <p:spPr/>
        <p:txBody>
          <a:bodyPr/>
          <a:lstStyle/>
          <a:p>
            <a:pPr eaLnBrk="1" hangingPunct="1"/>
            <a:r>
              <a:rPr lang="en-US" smtClean="0"/>
              <a:t>Universal Life Insurance</a:t>
            </a:r>
          </a:p>
        </p:txBody>
      </p:sp>
      <p:sp>
        <p:nvSpPr>
          <p:cNvPr id="72708" name="Rectangle 3"/>
          <p:cNvSpPr>
            <a:spLocks noGrp="1" noChangeArrowheads="1"/>
          </p:cNvSpPr>
          <p:nvPr>
            <p:ph type="body" idx="1"/>
          </p:nvPr>
        </p:nvSpPr>
        <p:spPr>
          <a:xfrm>
            <a:off x="76200" y="1447800"/>
            <a:ext cx="8686800" cy="4572000"/>
          </a:xfrm>
        </p:spPr>
        <p:txBody>
          <a:bodyPr/>
          <a:lstStyle/>
          <a:p>
            <a:pPr eaLnBrk="1" hangingPunct="1">
              <a:lnSpc>
                <a:spcPct val="90000"/>
              </a:lnSpc>
            </a:pPr>
            <a:r>
              <a:rPr lang="en-US" sz="2400" dirty="0" smtClean="0"/>
              <a:t>Type A universal life </a:t>
            </a:r>
          </a:p>
          <a:p>
            <a:pPr lvl="1" eaLnBrk="1" hangingPunct="1">
              <a:lnSpc>
                <a:spcPct val="90000"/>
              </a:lnSpc>
            </a:pPr>
            <a:r>
              <a:rPr lang="en-US" sz="2000" dirty="0" smtClean="0"/>
              <a:t>The death benefit is an amount that remains the same while the policy is in force </a:t>
            </a:r>
          </a:p>
          <a:p>
            <a:pPr lvl="1" eaLnBrk="1" hangingPunct="1">
              <a:lnSpc>
                <a:spcPct val="90000"/>
              </a:lnSpc>
            </a:pPr>
            <a:r>
              <a:rPr lang="en-US" sz="2000" dirty="0" smtClean="0"/>
              <a:t>The death benefit is the cash value plus whatever amount is necessary to bring the total to the specified amount </a:t>
            </a:r>
          </a:p>
          <a:p>
            <a:pPr eaLnBrk="1" hangingPunct="1">
              <a:lnSpc>
                <a:spcPct val="90000"/>
              </a:lnSpc>
            </a:pPr>
            <a:r>
              <a:rPr lang="en-US" sz="2400" dirty="0" smtClean="0"/>
              <a:t>Type B universal life </a:t>
            </a:r>
          </a:p>
          <a:p>
            <a:pPr lvl="1" eaLnBrk="1" hangingPunct="1">
              <a:lnSpc>
                <a:spcPct val="90000"/>
              </a:lnSpc>
            </a:pPr>
            <a:r>
              <a:rPr lang="en-US" sz="2000" dirty="0" smtClean="0"/>
              <a:t>Has fluctuating death benefits that are made up of a specified amount of death protection plus the policy’s cash value </a:t>
            </a:r>
          </a:p>
          <a:p>
            <a:pPr lvl="2" eaLnBrk="1" hangingPunct="1">
              <a:lnSpc>
                <a:spcPct val="90000"/>
              </a:lnSpc>
            </a:pPr>
            <a:r>
              <a:rPr lang="en-US" sz="1800" dirty="0" smtClean="0"/>
              <a:t>Table 16-1 provides an illustration of the structure of the Type B universal life policy </a:t>
            </a:r>
          </a:p>
          <a:p>
            <a:pPr lvl="3" eaLnBrk="1" hangingPunct="1">
              <a:lnSpc>
                <a:spcPct val="90000"/>
              </a:lnSpc>
            </a:pPr>
            <a:r>
              <a:rPr lang="en-US" dirty="0" smtClean="0"/>
              <a:t>As the cash value grows over time so does the death benefit </a:t>
            </a:r>
          </a:p>
          <a:p>
            <a:pPr lvl="3" eaLnBrk="1" hangingPunct="1">
              <a:lnSpc>
                <a:spcPct val="90000"/>
              </a:lnSpc>
            </a:pPr>
            <a:r>
              <a:rPr lang="en-US" dirty="0" smtClean="0"/>
              <a:t>The actual rates credited correspond closely to money market rates </a:t>
            </a:r>
          </a:p>
          <a:p>
            <a:pPr lvl="4" eaLnBrk="1" hangingPunct="1">
              <a:lnSpc>
                <a:spcPct val="90000"/>
              </a:lnSpc>
            </a:pPr>
            <a:r>
              <a:rPr lang="en-US" dirty="0" smtClean="0"/>
              <a:t>The interest rate credited is an especially crucial item in determining the size of the cash value and the death benefit for Type B contracts </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837C52F-2D03-41D2-9C6A-B1B5840801EC}" type="slidenum">
              <a:rPr lang="en-US"/>
              <a:pPr/>
              <a:t>26</a:t>
            </a:fld>
            <a:endParaRPr lang="en-US"/>
          </a:p>
        </p:txBody>
      </p:sp>
      <p:sp>
        <p:nvSpPr>
          <p:cNvPr id="74755" name="Rectangle 2"/>
          <p:cNvSpPr>
            <a:spLocks noGrp="1" noChangeArrowheads="1"/>
          </p:cNvSpPr>
          <p:nvPr>
            <p:ph type="title"/>
          </p:nvPr>
        </p:nvSpPr>
        <p:spPr/>
        <p:txBody>
          <a:bodyPr/>
          <a:lstStyle/>
          <a:p>
            <a:pPr eaLnBrk="1" hangingPunct="1"/>
            <a:r>
              <a:rPr lang="en-US" smtClean="0"/>
              <a:t>Universal Life Insurance</a:t>
            </a:r>
          </a:p>
        </p:txBody>
      </p:sp>
      <p:sp>
        <p:nvSpPr>
          <p:cNvPr id="74756" name="Rectangle 3"/>
          <p:cNvSpPr>
            <a:spLocks noGrp="1" noChangeArrowheads="1"/>
          </p:cNvSpPr>
          <p:nvPr>
            <p:ph type="body" idx="1"/>
          </p:nvPr>
        </p:nvSpPr>
        <p:spPr/>
        <p:txBody>
          <a:bodyPr/>
          <a:lstStyle/>
          <a:p>
            <a:pPr eaLnBrk="1" hangingPunct="1">
              <a:lnSpc>
                <a:spcPct val="80000"/>
              </a:lnSpc>
            </a:pPr>
            <a:r>
              <a:rPr lang="en-US" sz="2400" smtClean="0"/>
              <a:t>In the first several years following their introduction </a:t>
            </a:r>
          </a:p>
          <a:p>
            <a:pPr lvl="1" eaLnBrk="1" hangingPunct="1">
              <a:lnSpc>
                <a:spcPct val="80000"/>
              </a:lnSpc>
            </a:pPr>
            <a:r>
              <a:rPr lang="en-US" sz="2000" smtClean="0"/>
              <a:t>Universal life cash values were credited with interest that substantially exceeded the minimum guarantees </a:t>
            </a:r>
          </a:p>
          <a:p>
            <a:pPr lvl="1" eaLnBrk="1" hangingPunct="1">
              <a:lnSpc>
                <a:spcPct val="80000"/>
              </a:lnSpc>
            </a:pPr>
            <a:r>
              <a:rPr lang="en-US" sz="2000" smtClean="0"/>
              <a:t>Illustrations for selling policies were often based on the assumption that interest rates of 10 or 11% would continue throughout the life of the policy </a:t>
            </a:r>
          </a:p>
          <a:p>
            <a:pPr lvl="1" eaLnBrk="1" hangingPunct="1">
              <a:lnSpc>
                <a:spcPct val="80000"/>
              </a:lnSpc>
            </a:pPr>
            <a:r>
              <a:rPr lang="en-US" sz="2000" smtClean="0"/>
              <a:t>However, in the early 1990s interest rates dipped to their lowest levels in decades </a:t>
            </a:r>
          </a:p>
          <a:p>
            <a:pPr lvl="1" eaLnBrk="1" hangingPunct="1">
              <a:lnSpc>
                <a:spcPct val="80000"/>
              </a:lnSpc>
            </a:pPr>
            <a:r>
              <a:rPr lang="en-US" sz="2000" smtClean="0"/>
              <a:t>Insurers were forced to credit universal life cash values with much lower interest rates </a:t>
            </a:r>
          </a:p>
          <a:p>
            <a:pPr lvl="2" eaLnBrk="1" hangingPunct="1">
              <a:lnSpc>
                <a:spcPct val="80000"/>
              </a:lnSpc>
            </a:pPr>
            <a:r>
              <a:rPr lang="en-US" sz="1800" smtClean="0"/>
              <a:t>Leading to dissatisfaction among many policyowners </a:t>
            </a:r>
          </a:p>
          <a:p>
            <a:pPr eaLnBrk="1" hangingPunct="1">
              <a:lnSpc>
                <a:spcPct val="80000"/>
              </a:lnSpc>
            </a:pPr>
            <a:r>
              <a:rPr lang="en-US" sz="2400" smtClean="0"/>
              <a:t>For the policy illustrated in Table 16-1, a wide range of potential cash values may result at various ages </a:t>
            </a:r>
          </a:p>
          <a:p>
            <a:pPr lvl="1" eaLnBrk="1" hangingPunct="1">
              <a:lnSpc>
                <a:spcPct val="80000"/>
              </a:lnSpc>
            </a:pPr>
            <a:r>
              <a:rPr lang="en-US" sz="2000" smtClean="0"/>
              <a:t>Depending on the interest rate assumption </a:t>
            </a:r>
          </a:p>
          <a:p>
            <a:pPr lvl="2" eaLnBrk="1" hangingPunct="1">
              <a:lnSpc>
                <a:spcPct val="80000"/>
              </a:lnSpc>
            </a:pPr>
            <a:r>
              <a:rPr lang="en-US" sz="1800" smtClean="0"/>
              <a:t>Table 16-2 shows some of the possible results </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34B9B82-E439-4ECC-B953-0BAA95F71817}" type="slidenum">
              <a:rPr lang="en-US"/>
              <a:pPr/>
              <a:t>27</a:t>
            </a:fld>
            <a:endParaRPr lang="en-US"/>
          </a:p>
        </p:txBody>
      </p:sp>
      <p:sp>
        <p:nvSpPr>
          <p:cNvPr id="76803" name="Rectangle 2"/>
          <p:cNvSpPr>
            <a:spLocks noGrp="1" noChangeArrowheads="1"/>
          </p:cNvSpPr>
          <p:nvPr>
            <p:ph type="title"/>
          </p:nvPr>
        </p:nvSpPr>
        <p:spPr/>
        <p:txBody>
          <a:bodyPr/>
          <a:lstStyle/>
          <a:p>
            <a:pPr eaLnBrk="1" hangingPunct="1"/>
            <a:r>
              <a:rPr lang="en-US" smtClean="0"/>
              <a:t>Variable Life </a:t>
            </a:r>
          </a:p>
        </p:txBody>
      </p:sp>
      <p:sp>
        <p:nvSpPr>
          <p:cNvPr id="76804" name="Rectangle 3"/>
          <p:cNvSpPr>
            <a:spLocks noGrp="1" noChangeArrowheads="1"/>
          </p:cNvSpPr>
          <p:nvPr>
            <p:ph type="body" idx="1"/>
          </p:nvPr>
        </p:nvSpPr>
        <p:spPr/>
        <p:txBody>
          <a:bodyPr/>
          <a:lstStyle/>
          <a:p>
            <a:pPr eaLnBrk="1" hangingPunct="1">
              <a:lnSpc>
                <a:spcPct val="80000"/>
              </a:lnSpc>
            </a:pPr>
            <a:r>
              <a:rPr lang="en-US" sz="2400" smtClean="0"/>
              <a:t>The death benefit and cash value fluctuate with the investment performance of one or more portfolios of securities </a:t>
            </a:r>
          </a:p>
          <a:p>
            <a:pPr eaLnBrk="1" hangingPunct="1">
              <a:lnSpc>
                <a:spcPct val="80000"/>
              </a:lnSpc>
            </a:pPr>
            <a:r>
              <a:rPr lang="en-US" sz="2400" smtClean="0"/>
              <a:t>Policyholders can designate the types of investments that they want supporting their policies </a:t>
            </a:r>
          </a:p>
          <a:p>
            <a:pPr eaLnBrk="1" hangingPunct="1">
              <a:lnSpc>
                <a:spcPct val="80000"/>
              </a:lnSpc>
            </a:pPr>
            <a:r>
              <a:rPr lang="en-US" sz="2400" smtClean="0"/>
              <a:t>If the selected investments increase in value </a:t>
            </a:r>
          </a:p>
          <a:p>
            <a:pPr lvl="1" eaLnBrk="1" hangingPunct="1">
              <a:lnSpc>
                <a:spcPct val="80000"/>
              </a:lnSpc>
            </a:pPr>
            <a:r>
              <a:rPr lang="en-US" sz="2000" smtClean="0"/>
              <a:t>Both the face amount and the cash value of the variable life contract will also increase </a:t>
            </a:r>
          </a:p>
          <a:p>
            <a:pPr eaLnBrk="1" hangingPunct="1">
              <a:lnSpc>
                <a:spcPct val="80000"/>
              </a:lnSpc>
            </a:pPr>
            <a:r>
              <a:rPr lang="en-US" sz="2400" smtClean="0"/>
              <a:t>Poor investment performance will result in decreasing coverage and cash values </a:t>
            </a:r>
          </a:p>
          <a:p>
            <a:pPr lvl="1" eaLnBrk="1" hangingPunct="1">
              <a:lnSpc>
                <a:spcPct val="80000"/>
              </a:lnSpc>
            </a:pPr>
            <a:r>
              <a:rPr lang="en-US" sz="2000" smtClean="0"/>
              <a:t>Although a minimal face amount is usually guaranteed </a:t>
            </a:r>
          </a:p>
          <a:p>
            <a:pPr eaLnBrk="1" hangingPunct="1">
              <a:lnSpc>
                <a:spcPct val="80000"/>
              </a:lnSpc>
            </a:pPr>
            <a:r>
              <a:rPr lang="en-US" sz="2400" smtClean="0"/>
              <a:t>Originally designed to provide an inflation hedge for both the death protection and savings elements of the policy </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811DDF3-FC0E-44C1-96FF-03D3FE57C396}" type="slidenum">
              <a:rPr lang="en-US"/>
              <a:pPr/>
              <a:t>28</a:t>
            </a:fld>
            <a:endParaRPr lang="en-US"/>
          </a:p>
        </p:txBody>
      </p:sp>
      <p:sp>
        <p:nvSpPr>
          <p:cNvPr id="77827" name="Rectangle 2"/>
          <p:cNvSpPr>
            <a:spLocks noGrp="1" noChangeArrowheads="1"/>
          </p:cNvSpPr>
          <p:nvPr>
            <p:ph type="title"/>
          </p:nvPr>
        </p:nvSpPr>
        <p:spPr/>
        <p:txBody>
          <a:bodyPr/>
          <a:lstStyle/>
          <a:p>
            <a:pPr eaLnBrk="1" hangingPunct="1"/>
            <a:r>
              <a:rPr lang="en-US" smtClean="0"/>
              <a:t>Variable Universal Life </a:t>
            </a:r>
          </a:p>
        </p:txBody>
      </p:sp>
      <p:sp>
        <p:nvSpPr>
          <p:cNvPr id="77828" name="Rectangle 3"/>
          <p:cNvSpPr>
            <a:spLocks noGrp="1" noChangeArrowheads="1"/>
          </p:cNvSpPr>
          <p:nvPr>
            <p:ph type="body" idx="1"/>
          </p:nvPr>
        </p:nvSpPr>
        <p:spPr/>
        <p:txBody>
          <a:bodyPr/>
          <a:lstStyle/>
          <a:p>
            <a:pPr eaLnBrk="1" hangingPunct="1">
              <a:lnSpc>
                <a:spcPct val="90000"/>
              </a:lnSpc>
            </a:pPr>
            <a:r>
              <a:rPr lang="en-US" sz="2400" smtClean="0"/>
              <a:t>Combines some of the features of both universal life and variable life insurance </a:t>
            </a:r>
          </a:p>
          <a:p>
            <a:pPr lvl="1" eaLnBrk="1" hangingPunct="1">
              <a:lnSpc>
                <a:spcPct val="90000"/>
              </a:lnSpc>
            </a:pPr>
            <a:r>
              <a:rPr lang="en-US" sz="2000" smtClean="0"/>
              <a:t>Referred to as flexible premium variable life </a:t>
            </a:r>
          </a:p>
          <a:p>
            <a:pPr eaLnBrk="1" hangingPunct="1">
              <a:lnSpc>
                <a:spcPct val="90000"/>
              </a:lnSpc>
            </a:pPr>
            <a:r>
              <a:rPr lang="en-US" sz="2400" smtClean="0"/>
              <a:t>Contract usually is designed similarly to a universal life policy with respect to death benefits and flexible premium arrangements </a:t>
            </a:r>
          </a:p>
          <a:p>
            <a:pPr lvl="1" eaLnBrk="1" hangingPunct="1">
              <a:lnSpc>
                <a:spcPct val="90000"/>
              </a:lnSpc>
            </a:pPr>
            <a:r>
              <a:rPr lang="en-US" sz="2000" smtClean="0"/>
              <a:t>A primary difference is that policyowners are given a choice of investments to be used to support the contract </a:t>
            </a:r>
          </a:p>
          <a:p>
            <a:pPr lvl="2" eaLnBrk="1" hangingPunct="1">
              <a:lnSpc>
                <a:spcPct val="90000"/>
              </a:lnSpc>
            </a:pPr>
            <a:r>
              <a:rPr lang="en-US" sz="1800" smtClean="0"/>
              <a:t>Rather than using only high-grade, short-term money market investments as in the standard universal life policy </a:t>
            </a:r>
          </a:p>
          <a:p>
            <a:pPr eaLnBrk="1" hangingPunct="1">
              <a:lnSpc>
                <a:spcPct val="90000"/>
              </a:lnSpc>
            </a:pPr>
            <a:r>
              <a:rPr lang="en-US" sz="2400" smtClean="0"/>
              <a:t>Usually only the cash value of a variable universal policy varies with the performance of the underlying securities </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CEE4B00-6B10-455D-9B9E-18B9927BFD78}" type="slidenum">
              <a:rPr lang="en-US"/>
              <a:pPr/>
              <a:t>29</a:t>
            </a:fld>
            <a:endParaRPr lang="en-US"/>
          </a:p>
        </p:txBody>
      </p:sp>
      <p:sp>
        <p:nvSpPr>
          <p:cNvPr id="78851" name="Rectangle 2"/>
          <p:cNvSpPr>
            <a:spLocks noGrp="1" noChangeArrowheads="1"/>
          </p:cNvSpPr>
          <p:nvPr>
            <p:ph type="title"/>
          </p:nvPr>
        </p:nvSpPr>
        <p:spPr/>
        <p:txBody>
          <a:bodyPr/>
          <a:lstStyle/>
          <a:p>
            <a:pPr eaLnBrk="1" hangingPunct="1"/>
            <a:r>
              <a:rPr lang="en-US" smtClean="0"/>
              <a:t>Modified Life </a:t>
            </a:r>
          </a:p>
        </p:txBody>
      </p:sp>
      <p:sp>
        <p:nvSpPr>
          <p:cNvPr id="78852" name="Rectangle 3"/>
          <p:cNvSpPr>
            <a:spLocks noGrp="1" noChangeArrowheads="1"/>
          </p:cNvSpPr>
          <p:nvPr>
            <p:ph type="body" idx="1"/>
          </p:nvPr>
        </p:nvSpPr>
        <p:spPr>
          <a:xfrm>
            <a:off x="304800" y="1219200"/>
            <a:ext cx="8294688" cy="4572000"/>
          </a:xfrm>
        </p:spPr>
        <p:txBody>
          <a:bodyPr/>
          <a:lstStyle/>
          <a:p>
            <a:pPr eaLnBrk="1" hangingPunct="1">
              <a:lnSpc>
                <a:spcPct val="80000"/>
              </a:lnSpc>
            </a:pPr>
            <a:r>
              <a:rPr lang="en-US" sz="2400" dirty="0" smtClean="0"/>
              <a:t>Can describe many different policy structures </a:t>
            </a:r>
          </a:p>
          <a:p>
            <a:pPr eaLnBrk="1" hangingPunct="1">
              <a:lnSpc>
                <a:spcPct val="80000"/>
              </a:lnSpc>
            </a:pPr>
            <a:r>
              <a:rPr lang="en-US" sz="2400" dirty="0" smtClean="0"/>
              <a:t>Usually the contract is a form of whole life insurance with premiums that are lower than usual for an initial period of time </a:t>
            </a:r>
          </a:p>
          <a:p>
            <a:pPr lvl="1" eaLnBrk="1" hangingPunct="1">
              <a:lnSpc>
                <a:spcPct val="80000"/>
              </a:lnSpc>
            </a:pPr>
            <a:r>
              <a:rPr lang="en-US" sz="2000" dirty="0" smtClean="0"/>
              <a:t>After that time, the premiums are somewhat higher than they otherwise would be </a:t>
            </a:r>
          </a:p>
          <a:p>
            <a:pPr eaLnBrk="1" hangingPunct="1">
              <a:lnSpc>
                <a:spcPct val="80000"/>
              </a:lnSpc>
            </a:pPr>
            <a:r>
              <a:rPr lang="en-US" sz="2400" dirty="0" smtClean="0"/>
              <a:t>Can be especially appropriate for </a:t>
            </a:r>
            <a:r>
              <a:rPr lang="en-US" sz="2400" dirty="0" err="1" smtClean="0"/>
              <a:t>insureds</a:t>
            </a:r>
            <a:r>
              <a:rPr lang="en-US" sz="2400" dirty="0" smtClean="0"/>
              <a:t> with limited incomes who want to own permanent life insurance they cannot currently afforded </a:t>
            </a:r>
          </a:p>
          <a:p>
            <a:pPr eaLnBrk="1" hangingPunct="1">
              <a:lnSpc>
                <a:spcPct val="80000"/>
              </a:lnSpc>
            </a:pPr>
            <a:r>
              <a:rPr lang="en-US" sz="2400" dirty="0" smtClean="0"/>
              <a:t>Convertible term insurance can meet the same need </a:t>
            </a:r>
          </a:p>
          <a:p>
            <a:pPr lvl="1" eaLnBrk="1" hangingPunct="1">
              <a:lnSpc>
                <a:spcPct val="80000"/>
              </a:lnSpc>
            </a:pPr>
            <a:r>
              <a:rPr lang="en-US" sz="2000" dirty="0" smtClean="0"/>
              <a:t>But many persons who plan to convert their term insurance do not actually do so because of the substantial premium increase </a:t>
            </a:r>
          </a:p>
          <a:p>
            <a:pPr eaLnBrk="1" hangingPunct="1">
              <a:lnSpc>
                <a:spcPct val="80000"/>
              </a:lnSpc>
            </a:pPr>
            <a:r>
              <a:rPr lang="en-US" sz="2400" dirty="0" smtClean="0"/>
              <a:t>An advantage of modified life is that the </a:t>
            </a:r>
            <a:r>
              <a:rPr lang="en-US" sz="2400" dirty="0" err="1" smtClean="0"/>
              <a:t>policyowner</a:t>
            </a:r>
            <a:r>
              <a:rPr lang="en-US" sz="2400" dirty="0" smtClean="0"/>
              <a:t> does not have to initiate any type of positive action to obtain the permanent insurance </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chor="ctr"/>
          <a:lstStyle/>
          <a:p>
            <a:pPr eaLnBrk="1" hangingPunct="1"/>
            <a:r>
              <a:rPr lang="en-US" sz="2800" smtClean="0"/>
              <a:t>Determining the Cost of Life Insurance</a:t>
            </a:r>
          </a:p>
        </p:txBody>
      </p:sp>
      <p:sp>
        <p:nvSpPr>
          <p:cNvPr id="18435" name="Rectangle 3"/>
          <p:cNvSpPr>
            <a:spLocks noGrp="1" noChangeArrowheads="1"/>
          </p:cNvSpPr>
          <p:nvPr>
            <p:ph type="body" idx="4294967295"/>
          </p:nvPr>
        </p:nvSpPr>
        <p:spPr>
          <a:xfrm>
            <a:off x="304800" y="1752600"/>
            <a:ext cx="8610600" cy="4572000"/>
          </a:xfrm>
        </p:spPr>
        <p:txBody>
          <a:bodyPr rIns="91440"/>
          <a:lstStyle/>
          <a:p>
            <a:pPr marL="609600" indent="-609600" eaLnBrk="1" hangingPunct="1"/>
            <a:r>
              <a:rPr lang="en-US" smtClean="0"/>
              <a:t>The cost of a life insurance policy is the difference between what you pay and what you get back</a:t>
            </a:r>
          </a:p>
          <a:p>
            <a:pPr marL="609600" indent="-609600" eaLnBrk="1" hangingPunct="1"/>
            <a:r>
              <a:rPr lang="en-US" smtClean="0"/>
              <a:t>When determining the cost of life insurance, four major factors must be considered:</a:t>
            </a:r>
          </a:p>
          <a:p>
            <a:pPr marL="1371600" lvl="2" indent="-457200" eaLnBrk="1" hangingPunct="1">
              <a:buFont typeface="Times" panose="02020603050405020304" pitchFamily="18" charset="0"/>
              <a:buAutoNum type="arabicPeriod"/>
            </a:pPr>
            <a:r>
              <a:rPr lang="en-US" smtClean="0"/>
              <a:t>Annual premiums</a:t>
            </a:r>
          </a:p>
          <a:p>
            <a:pPr marL="1371600" lvl="2" indent="-457200" eaLnBrk="1" hangingPunct="1">
              <a:buFont typeface="Times" panose="02020603050405020304" pitchFamily="18" charset="0"/>
              <a:buAutoNum type="arabicPeriod"/>
            </a:pPr>
            <a:r>
              <a:rPr lang="en-US" smtClean="0"/>
              <a:t>Cash values</a:t>
            </a:r>
          </a:p>
          <a:p>
            <a:pPr marL="1371600" lvl="2" indent="-457200" eaLnBrk="1" hangingPunct="1">
              <a:buFont typeface="Times" panose="02020603050405020304" pitchFamily="18" charset="0"/>
              <a:buAutoNum type="arabicPeriod"/>
            </a:pPr>
            <a:r>
              <a:rPr lang="en-US" smtClean="0"/>
              <a:t>Dividends</a:t>
            </a:r>
          </a:p>
          <a:p>
            <a:pPr marL="1371600" lvl="2" indent="-457200" eaLnBrk="1" hangingPunct="1">
              <a:buFont typeface="Times" panose="02020603050405020304" pitchFamily="18" charset="0"/>
              <a:buAutoNum type="arabicPeriod"/>
            </a:pPr>
            <a:r>
              <a:rPr lang="en-US" smtClean="0"/>
              <a:t>Time value of money</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626C96E-EDBC-4D7D-9A6B-AACC8BBE5E5F}" type="slidenum">
              <a:rPr lang="en-US"/>
              <a:pPr/>
              <a:t>30</a:t>
            </a:fld>
            <a:endParaRPr lang="en-US"/>
          </a:p>
        </p:txBody>
      </p:sp>
      <p:sp>
        <p:nvSpPr>
          <p:cNvPr id="79875" name="Rectangle 2"/>
          <p:cNvSpPr>
            <a:spLocks noGrp="1" noChangeArrowheads="1"/>
          </p:cNvSpPr>
          <p:nvPr>
            <p:ph type="title"/>
          </p:nvPr>
        </p:nvSpPr>
        <p:spPr/>
        <p:txBody>
          <a:bodyPr/>
          <a:lstStyle/>
          <a:p>
            <a:pPr eaLnBrk="1" hangingPunct="1"/>
            <a:r>
              <a:rPr lang="en-US" smtClean="0"/>
              <a:t>Endowment </a:t>
            </a:r>
          </a:p>
        </p:txBody>
      </p:sp>
      <p:sp>
        <p:nvSpPr>
          <p:cNvPr id="79876" name="Rectangle 3"/>
          <p:cNvSpPr>
            <a:spLocks noGrp="1" noChangeArrowheads="1"/>
          </p:cNvSpPr>
          <p:nvPr>
            <p:ph type="body" idx="1"/>
          </p:nvPr>
        </p:nvSpPr>
        <p:spPr/>
        <p:txBody>
          <a:bodyPr/>
          <a:lstStyle/>
          <a:p>
            <a:pPr eaLnBrk="1" hangingPunct="1">
              <a:lnSpc>
                <a:spcPct val="90000"/>
              </a:lnSpc>
            </a:pPr>
            <a:r>
              <a:rPr lang="en-US" sz="2400" smtClean="0"/>
              <a:t>The amount of endowment insurance sold in the U.S. is now negligible </a:t>
            </a:r>
          </a:p>
          <a:p>
            <a:pPr eaLnBrk="1" hangingPunct="1">
              <a:lnSpc>
                <a:spcPct val="90000"/>
              </a:lnSpc>
            </a:pPr>
            <a:r>
              <a:rPr lang="en-US" sz="2400" smtClean="0"/>
              <a:t>Provides death benefits for a specified period time </a:t>
            </a:r>
          </a:p>
          <a:p>
            <a:pPr lvl="1" eaLnBrk="1" hangingPunct="1">
              <a:lnSpc>
                <a:spcPct val="90000"/>
              </a:lnSpc>
            </a:pPr>
            <a:r>
              <a:rPr lang="en-US" sz="2000" smtClean="0"/>
              <a:t>Has a cash value, and the policyowners pay the contract’s face amount at the end of the protection period if the insured is still alive </a:t>
            </a:r>
          </a:p>
          <a:p>
            <a:pPr eaLnBrk="1" hangingPunct="1">
              <a:lnSpc>
                <a:spcPct val="90000"/>
              </a:lnSpc>
            </a:pPr>
            <a:r>
              <a:rPr lang="en-US" sz="2400" smtClean="0"/>
              <a:t>While the policy does provide death protection </a:t>
            </a:r>
          </a:p>
          <a:p>
            <a:pPr lvl="1" eaLnBrk="1" hangingPunct="1">
              <a:lnSpc>
                <a:spcPct val="90000"/>
              </a:lnSpc>
            </a:pPr>
            <a:r>
              <a:rPr lang="en-US" sz="2000" smtClean="0"/>
              <a:t>On a relative basis it emphasizes savings to a much greater degree than any policy discussed so far </a:t>
            </a:r>
          </a:p>
          <a:p>
            <a:pPr eaLnBrk="1" hangingPunct="1">
              <a:lnSpc>
                <a:spcPct val="90000"/>
              </a:lnSpc>
            </a:pPr>
            <a:r>
              <a:rPr lang="en-US" sz="2400" smtClean="0"/>
              <a:t>Most insureds now seek other alternatives because of the adverse tax treatment now accorded to endowment policies </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9C447EB-E587-40DE-AA36-856EFC2D9886}" type="slidenum">
              <a:rPr lang="en-US"/>
              <a:pPr/>
              <a:t>31</a:t>
            </a:fld>
            <a:endParaRPr lang="en-US"/>
          </a:p>
        </p:txBody>
      </p:sp>
      <p:sp>
        <p:nvSpPr>
          <p:cNvPr id="80899" name="Rectangle 2"/>
          <p:cNvSpPr>
            <a:spLocks noGrp="1" noChangeArrowheads="1"/>
          </p:cNvSpPr>
          <p:nvPr>
            <p:ph type="title"/>
          </p:nvPr>
        </p:nvSpPr>
        <p:spPr/>
        <p:txBody>
          <a:bodyPr/>
          <a:lstStyle/>
          <a:p>
            <a:pPr eaLnBrk="1" hangingPunct="1"/>
            <a:r>
              <a:rPr lang="en-US" smtClean="0"/>
              <a:t>Industrial Life </a:t>
            </a:r>
          </a:p>
        </p:txBody>
      </p:sp>
      <p:sp>
        <p:nvSpPr>
          <p:cNvPr id="80900" name="Rectangle 3"/>
          <p:cNvSpPr>
            <a:spLocks noGrp="1" noChangeArrowheads="1"/>
          </p:cNvSpPr>
          <p:nvPr>
            <p:ph type="body" idx="1"/>
          </p:nvPr>
        </p:nvSpPr>
        <p:spPr/>
        <p:txBody>
          <a:bodyPr/>
          <a:lstStyle/>
          <a:p>
            <a:pPr eaLnBrk="1" hangingPunct="1"/>
            <a:r>
              <a:rPr lang="en-US" smtClean="0"/>
              <a:t>Known variously as industrial life, home service life, or debit insurance </a:t>
            </a:r>
          </a:p>
          <a:p>
            <a:pPr eaLnBrk="1" hangingPunct="1"/>
            <a:r>
              <a:rPr lang="en-US" smtClean="0"/>
              <a:t>Type of cash value life insurance that is sold in very small amounts </a:t>
            </a:r>
          </a:p>
          <a:p>
            <a:pPr lvl="1" eaLnBrk="1" hangingPunct="1"/>
            <a:r>
              <a:rPr lang="en-US" smtClean="0"/>
              <a:t>Primarily to meet burial needs of low income insureds </a:t>
            </a:r>
          </a:p>
          <a:p>
            <a:pPr eaLnBrk="1" hangingPunct="1"/>
            <a:r>
              <a:rPr lang="en-US" smtClean="0"/>
              <a:t>The face amount is only a few thousand dollars </a:t>
            </a:r>
          </a:p>
          <a:p>
            <a:pPr eaLnBrk="1" hangingPunct="1"/>
            <a:r>
              <a:rPr lang="en-US" smtClean="0"/>
              <a:t>Premiums are only a few dollars each week and are usually collected personally at the insureds’ homes </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3905784-BFD5-4360-B9B9-945CB7A80AE5}" type="slidenum">
              <a:rPr lang="en-US"/>
              <a:pPr/>
              <a:t>32</a:t>
            </a:fld>
            <a:endParaRPr lang="en-US"/>
          </a:p>
        </p:txBody>
      </p:sp>
      <p:sp>
        <p:nvSpPr>
          <p:cNvPr id="81923" name="Rectangle 2"/>
          <p:cNvSpPr>
            <a:spLocks noGrp="1" noChangeArrowheads="1"/>
          </p:cNvSpPr>
          <p:nvPr>
            <p:ph type="title"/>
          </p:nvPr>
        </p:nvSpPr>
        <p:spPr/>
        <p:txBody>
          <a:bodyPr/>
          <a:lstStyle/>
          <a:p>
            <a:pPr eaLnBrk="1" hangingPunct="1"/>
            <a:r>
              <a:rPr lang="en-US" smtClean="0"/>
              <a:t>Industrial Life</a:t>
            </a:r>
          </a:p>
        </p:txBody>
      </p:sp>
      <p:sp>
        <p:nvSpPr>
          <p:cNvPr id="81924" name="Rectangle 3"/>
          <p:cNvSpPr>
            <a:spLocks noGrp="1" noChangeArrowheads="1"/>
          </p:cNvSpPr>
          <p:nvPr>
            <p:ph type="body" idx="1"/>
          </p:nvPr>
        </p:nvSpPr>
        <p:spPr/>
        <p:txBody>
          <a:bodyPr/>
          <a:lstStyle/>
          <a:p>
            <a:pPr eaLnBrk="1" hangingPunct="1">
              <a:lnSpc>
                <a:spcPct val="90000"/>
              </a:lnSpc>
            </a:pPr>
            <a:r>
              <a:rPr lang="en-US" sz="2400" smtClean="0"/>
              <a:t>More expensive on a relative basis than other forms of life insurance because </a:t>
            </a:r>
          </a:p>
          <a:p>
            <a:pPr lvl="1" eaLnBrk="1" hangingPunct="1">
              <a:lnSpc>
                <a:spcPct val="90000"/>
              </a:lnSpc>
            </a:pPr>
            <a:r>
              <a:rPr lang="en-US" sz="2000" smtClean="0"/>
              <a:t>Of the high cost of its premium collection method </a:t>
            </a:r>
          </a:p>
          <a:p>
            <a:pPr lvl="1" eaLnBrk="1" hangingPunct="1">
              <a:lnSpc>
                <a:spcPct val="90000"/>
              </a:lnSpc>
            </a:pPr>
            <a:r>
              <a:rPr lang="en-US" sz="2000" smtClean="0"/>
              <a:t>Mortality rates tend to be higher for persons who purchase this form of coverage </a:t>
            </a:r>
          </a:p>
          <a:p>
            <a:pPr eaLnBrk="1" hangingPunct="1">
              <a:lnSpc>
                <a:spcPct val="90000"/>
              </a:lnSpc>
            </a:pPr>
            <a:r>
              <a:rPr lang="en-US" sz="2400" smtClean="0"/>
              <a:t>Because the face amount is so small, underwriting standards are often fairly liberal </a:t>
            </a:r>
          </a:p>
          <a:p>
            <a:pPr lvl="1" eaLnBrk="1" hangingPunct="1">
              <a:lnSpc>
                <a:spcPct val="90000"/>
              </a:lnSpc>
            </a:pPr>
            <a:r>
              <a:rPr lang="en-US" sz="2000" smtClean="0"/>
              <a:t>Medical exams are rarely required </a:t>
            </a:r>
          </a:p>
          <a:p>
            <a:pPr eaLnBrk="1" hangingPunct="1">
              <a:lnSpc>
                <a:spcPct val="90000"/>
              </a:lnSpc>
            </a:pPr>
            <a:r>
              <a:rPr lang="en-US" sz="2400" smtClean="0"/>
              <a:t>Those who purchase industrial life insurance would be better served by regular term or whole life insurance </a:t>
            </a:r>
          </a:p>
          <a:p>
            <a:pPr lvl="1" eaLnBrk="1" hangingPunct="1">
              <a:lnSpc>
                <a:spcPct val="90000"/>
              </a:lnSpc>
            </a:pPr>
            <a:r>
              <a:rPr lang="en-US" sz="2000" smtClean="0"/>
              <a:t>The low-income status of most of these insureds makes it unlikely that they will be approached by traditional life agents </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5849CB2-3B92-4C0C-8CF5-AAC6C248A983}" type="slidenum">
              <a:rPr lang="en-US"/>
              <a:pPr/>
              <a:t>33</a:t>
            </a:fld>
            <a:endParaRPr lang="en-US"/>
          </a:p>
        </p:txBody>
      </p:sp>
      <p:sp>
        <p:nvSpPr>
          <p:cNvPr id="82947" name="Rectangle 2"/>
          <p:cNvSpPr>
            <a:spLocks noGrp="1" noChangeArrowheads="1"/>
          </p:cNvSpPr>
          <p:nvPr>
            <p:ph type="title"/>
          </p:nvPr>
        </p:nvSpPr>
        <p:spPr/>
        <p:txBody>
          <a:bodyPr/>
          <a:lstStyle/>
          <a:p>
            <a:pPr eaLnBrk="1" hangingPunct="1"/>
            <a:r>
              <a:rPr lang="en-US" smtClean="0"/>
              <a:t>Credit Life </a:t>
            </a:r>
          </a:p>
        </p:txBody>
      </p:sp>
      <p:sp>
        <p:nvSpPr>
          <p:cNvPr id="82948" name="Rectangle 3"/>
          <p:cNvSpPr>
            <a:spLocks noGrp="1" noChangeArrowheads="1"/>
          </p:cNvSpPr>
          <p:nvPr>
            <p:ph type="body" idx="1"/>
          </p:nvPr>
        </p:nvSpPr>
        <p:spPr/>
        <p:txBody>
          <a:bodyPr/>
          <a:lstStyle/>
          <a:p>
            <a:pPr eaLnBrk="1" hangingPunct="1">
              <a:lnSpc>
                <a:spcPct val="90000"/>
              </a:lnSpc>
            </a:pPr>
            <a:r>
              <a:rPr lang="en-US" sz="2400" smtClean="0"/>
              <a:t>Offered in connection with installment sales of consumer durables, such as automobiles </a:t>
            </a:r>
          </a:p>
          <a:p>
            <a:pPr eaLnBrk="1" hangingPunct="1">
              <a:lnSpc>
                <a:spcPct val="90000"/>
              </a:lnSpc>
            </a:pPr>
            <a:r>
              <a:rPr lang="en-US" sz="2400" smtClean="0"/>
              <a:t>Decreasing term insurance issued without a medical examination </a:t>
            </a:r>
          </a:p>
          <a:p>
            <a:pPr eaLnBrk="1" hangingPunct="1">
              <a:lnSpc>
                <a:spcPct val="90000"/>
              </a:lnSpc>
            </a:pPr>
            <a:r>
              <a:rPr lang="en-US" sz="2400" smtClean="0"/>
              <a:t>Will expire when the installment sales contract is paid off </a:t>
            </a:r>
          </a:p>
          <a:p>
            <a:pPr eaLnBrk="1" hangingPunct="1">
              <a:lnSpc>
                <a:spcPct val="90000"/>
              </a:lnSpc>
            </a:pPr>
            <a:r>
              <a:rPr lang="en-US" sz="2400" smtClean="0"/>
              <a:t>Cost of protection is incorporated into the regular payment made by the purchaser </a:t>
            </a:r>
          </a:p>
          <a:p>
            <a:pPr eaLnBrk="1" hangingPunct="1">
              <a:lnSpc>
                <a:spcPct val="90000"/>
              </a:lnSpc>
            </a:pPr>
            <a:r>
              <a:rPr lang="en-US" sz="2400" smtClean="0"/>
              <a:t>If the insured dies before the loan is repaid </a:t>
            </a:r>
          </a:p>
          <a:p>
            <a:pPr lvl="1" eaLnBrk="1" hangingPunct="1">
              <a:lnSpc>
                <a:spcPct val="90000"/>
              </a:lnSpc>
            </a:pPr>
            <a:r>
              <a:rPr lang="en-US" sz="2000" smtClean="0"/>
              <a:t>Sufficient coverage exists to repay the balance of the debt </a:t>
            </a:r>
          </a:p>
          <a:p>
            <a:pPr lvl="1" eaLnBrk="1" hangingPunct="1">
              <a:lnSpc>
                <a:spcPct val="90000"/>
              </a:lnSpc>
            </a:pPr>
            <a:r>
              <a:rPr lang="en-US" sz="2000" smtClean="0"/>
              <a:t>Protects the insured’s dependents as well as the lender </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6"/>
          <p:cNvSpPr>
            <a:spLocks noGrp="1" noChangeArrowheads="1"/>
          </p:cNvSpPr>
          <p:nvPr>
            <p:ph type="subTitle" idx="4294967295"/>
          </p:nvPr>
        </p:nvSpPr>
        <p:spPr>
          <a:xfrm>
            <a:off x="990600" y="3124200"/>
            <a:ext cx="6705600" cy="914400"/>
          </a:xfrm>
          <a:solidFill>
            <a:srgbClr val="00B050"/>
          </a:solidFill>
        </p:spPr>
        <p:txBody>
          <a:bodyPr anchor="ctr"/>
          <a:lstStyle/>
          <a:p>
            <a:pPr marL="0" indent="0" algn="ctr" eaLnBrk="1" hangingPunct="1">
              <a:spcBef>
                <a:spcPct val="30000"/>
              </a:spcBef>
              <a:buClr>
                <a:schemeClr val="tx1"/>
              </a:buClr>
              <a:buFont typeface="Times" panose="02020603050405020304" pitchFamily="18" charset="0"/>
              <a:buNone/>
            </a:pPr>
            <a:r>
              <a:rPr lang="en-US" b="1" dirty="0" smtClean="0"/>
              <a:t>Life Insurance Clauses</a:t>
            </a:r>
          </a:p>
        </p:txBody>
      </p:sp>
    </p:spTree>
    <p:extLst>
      <p:ext uri="{BB962C8B-B14F-4D97-AF65-F5344CB8AC3E}">
        <p14:creationId xmlns:p14="http://schemas.microsoft.com/office/powerpoint/2010/main" xmlns="" val="1856055284"/>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7A3157F-4E2E-4908-AD90-F40564C09DCA}" type="slidenum">
              <a:rPr lang="en-US"/>
              <a:pPr/>
              <a:t>35</a:t>
            </a:fld>
            <a:endParaRPr lang="en-US"/>
          </a:p>
        </p:txBody>
      </p:sp>
      <p:sp>
        <p:nvSpPr>
          <p:cNvPr id="90115" name="Rectangle 2"/>
          <p:cNvSpPr>
            <a:spLocks noGrp="1" noChangeArrowheads="1"/>
          </p:cNvSpPr>
          <p:nvPr>
            <p:ph type="title"/>
          </p:nvPr>
        </p:nvSpPr>
        <p:spPr/>
        <p:txBody>
          <a:bodyPr/>
          <a:lstStyle/>
          <a:p>
            <a:pPr eaLnBrk="1" hangingPunct="1"/>
            <a:r>
              <a:rPr lang="en-US" smtClean="0"/>
              <a:t>Incontestability Clause </a:t>
            </a:r>
          </a:p>
        </p:txBody>
      </p:sp>
      <p:sp>
        <p:nvSpPr>
          <p:cNvPr id="90116" name="Rectangle 3"/>
          <p:cNvSpPr>
            <a:spLocks noGrp="1" noChangeArrowheads="1"/>
          </p:cNvSpPr>
          <p:nvPr>
            <p:ph type="body" idx="1"/>
          </p:nvPr>
        </p:nvSpPr>
        <p:spPr>
          <a:xfrm>
            <a:off x="304800" y="1295400"/>
            <a:ext cx="8294688" cy="4572000"/>
          </a:xfrm>
        </p:spPr>
        <p:txBody>
          <a:bodyPr/>
          <a:lstStyle/>
          <a:p>
            <a:pPr eaLnBrk="1" hangingPunct="1">
              <a:lnSpc>
                <a:spcPct val="80000"/>
              </a:lnSpc>
            </a:pPr>
            <a:r>
              <a:rPr lang="en-US" sz="2000" dirty="0" smtClean="0"/>
              <a:t>If the policy has been in force for a given period and if the insured has not died during that time </a:t>
            </a:r>
          </a:p>
          <a:p>
            <a:pPr lvl="1" eaLnBrk="1" hangingPunct="1">
              <a:lnSpc>
                <a:spcPct val="80000"/>
              </a:lnSpc>
            </a:pPr>
            <a:r>
              <a:rPr lang="en-US" sz="1800" dirty="0" smtClean="0"/>
              <a:t>The insurer may not afterward refuse to pay the proceeds, nor may it cancel or contest the contract, even due to fraud </a:t>
            </a:r>
          </a:p>
          <a:p>
            <a:pPr eaLnBrk="1" hangingPunct="1">
              <a:lnSpc>
                <a:spcPct val="80000"/>
              </a:lnSpc>
            </a:pPr>
            <a:r>
              <a:rPr lang="en-US" sz="2000" dirty="0" smtClean="0"/>
              <a:t>Thus, if an insured is found to have lied about his or her physical condition at the time the application was made for life insurance </a:t>
            </a:r>
          </a:p>
          <a:p>
            <a:pPr lvl="1" eaLnBrk="1" hangingPunct="1">
              <a:lnSpc>
                <a:spcPct val="80000"/>
              </a:lnSpc>
            </a:pPr>
            <a:r>
              <a:rPr lang="en-US" sz="1800" dirty="0" smtClean="0"/>
              <a:t>And this misrepresentation is not discovered until after the expiration of the incontestability clause </a:t>
            </a:r>
          </a:p>
          <a:p>
            <a:pPr lvl="2" eaLnBrk="1" hangingPunct="1">
              <a:lnSpc>
                <a:spcPct val="80000"/>
              </a:lnSpc>
            </a:pPr>
            <a:r>
              <a:rPr lang="en-US" sz="1600" dirty="0" smtClean="0"/>
              <a:t>The insurer may neither cancel the policy nor refuse to pay the face amount if the insured has died from a cause not excluded under the basic terms of the policy </a:t>
            </a:r>
          </a:p>
          <a:p>
            <a:pPr eaLnBrk="1" hangingPunct="1">
              <a:lnSpc>
                <a:spcPct val="80000"/>
              </a:lnSpc>
            </a:pPr>
            <a:r>
              <a:rPr lang="en-US" sz="2000" dirty="0" smtClean="0"/>
              <a:t>Serves as a time limit within which the insurer must discover any fraud or misrepresentation in the application or be barred thereafter from asserting what would otherwise be its legal right </a:t>
            </a:r>
          </a:p>
          <a:p>
            <a:pPr eaLnBrk="1" hangingPunct="1">
              <a:lnSpc>
                <a:spcPct val="80000"/>
              </a:lnSpc>
            </a:pPr>
            <a:r>
              <a:rPr lang="en-US" sz="2000" dirty="0" smtClean="0"/>
              <a:t>The legal justification for this clause is protection of beneficiaries from doubtful claims by an insurer </a:t>
            </a:r>
          </a:p>
          <a:p>
            <a:pPr lvl="1" eaLnBrk="1" hangingPunct="1">
              <a:lnSpc>
                <a:spcPct val="80000"/>
              </a:lnSpc>
            </a:pPr>
            <a:r>
              <a:rPr lang="en-US" sz="1800" dirty="0" smtClean="0"/>
              <a:t>That the deceased had made misrepresentations after it becomes impossible for the deceased to defend against or to deny the allegation </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40320B1-E3EA-4732-BA32-198AB80164AE}" type="slidenum">
              <a:rPr lang="en-US"/>
              <a:pPr/>
              <a:t>36</a:t>
            </a:fld>
            <a:endParaRPr lang="en-US"/>
          </a:p>
        </p:txBody>
      </p:sp>
      <p:sp>
        <p:nvSpPr>
          <p:cNvPr id="91139" name="Rectangle 2"/>
          <p:cNvSpPr>
            <a:spLocks noGrp="1" noChangeArrowheads="1"/>
          </p:cNvSpPr>
          <p:nvPr>
            <p:ph type="title"/>
          </p:nvPr>
        </p:nvSpPr>
        <p:spPr/>
        <p:txBody>
          <a:bodyPr/>
          <a:lstStyle/>
          <a:p>
            <a:pPr eaLnBrk="1" hangingPunct="1"/>
            <a:r>
              <a:rPr lang="en-US" smtClean="0"/>
              <a:t>Suicide Clause </a:t>
            </a:r>
          </a:p>
        </p:txBody>
      </p:sp>
      <p:sp>
        <p:nvSpPr>
          <p:cNvPr id="91140" name="Rectangle 3"/>
          <p:cNvSpPr>
            <a:spLocks noGrp="1" noChangeArrowheads="1"/>
          </p:cNvSpPr>
          <p:nvPr>
            <p:ph type="body" idx="1"/>
          </p:nvPr>
        </p:nvSpPr>
        <p:spPr/>
        <p:txBody>
          <a:bodyPr/>
          <a:lstStyle/>
          <a:p>
            <a:pPr eaLnBrk="1" hangingPunct="1">
              <a:lnSpc>
                <a:spcPct val="90000"/>
              </a:lnSpc>
            </a:pPr>
            <a:r>
              <a:rPr lang="en-US" smtClean="0"/>
              <a:t>Partially protects the beneficiary from the financial consequences of suicide </a:t>
            </a:r>
          </a:p>
          <a:p>
            <a:pPr eaLnBrk="1" hangingPunct="1">
              <a:lnSpc>
                <a:spcPct val="90000"/>
              </a:lnSpc>
            </a:pPr>
            <a:r>
              <a:rPr lang="en-US" smtClean="0"/>
              <a:t>States that if the insured does not commit suicide for at least a stated period (usually two years after issuance of the contract)</a:t>
            </a:r>
          </a:p>
          <a:p>
            <a:pPr lvl="1" eaLnBrk="1" hangingPunct="1">
              <a:lnSpc>
                <a:spcPct val="90000"/>
              </a:lnSpc>
            </a:pPr>
            <a:r>
              <a:rPr lang="en-US" smtClean="0"/>
              <a:t>The insurer may not deny liability under the policy for subsequent suicide </a:t>
            </a:r>
          </a:p>
          <a:p>
            <a:pPr eaLnBrk="1" hangingPunct="1">
              <a:lnSpc>
                <a:spcPct val="90000"/>
              </a:lnSpc>
            </a:pPr>
            <a:r>
              <a:rPr lang="en-US" smtClean="0"/>
              <a:t>If the suicide occurs within two years of the issuance of the policy </a:t>
            </a:r>
          </a:p>
          <a:p>
            <a:pPr lvl="1" eaLnBrk="1" hangingPunct="1">
              <a:lnSpc>
                <a:spcPct val="90000"/>
              </a:lnSpc>
            </a:pPr>
            <a:r>
              <a:rPr lang="en-US" smtClean="0"/>
              <a:t>The insurer’s only obligation is to return without interest the premiums that have been paid </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652E9D3-6673-4462-BFF2-82A9BAE5768C}" type="slidenum">
              <a:rPr lang="en-US"/>
              <a:pPr/>
              <a:t>37</a:t>
            </a:fld>
            <a:endParaRPr lang="en-US"/>
          </a:p>
        </p:txBody>
      </p:sp>
      <p:sp>
        <p:nvSpPr>
          <p:cNvPr id="92163" name="Rectangle 2"/>
          <p:cNvSpPr>
            <a:spLocks noGrp="1" noChangeArrowheads="1"/>
          </p:cNvSpPr>
          <p:nvPr>
            <p:ph type="title"/>
          </p:nvPr>
        </p:nvSpPr>
        <p:spPr/>
        <p:txBody>
          <a:bodyPr/>
          <a:lstStyle/>
          <a:p>
            <a:pPr eaLnBrk="1" hangingPunct="1"/>
            <a:r>
              <a:rPr lang="en-US" smtClean="0"/>
              <a:t>Misstatement of Age or Sex </a:t>
            </a:r>
          </a:p>
        </p:txBody>
      </p:sp>
      <p:sp>
        <p:nvSpPr>
          <p:cNvPr id="92164" name="Rectangle 3"/>
          <p:cNvSpPr>
            <a:spLocks noGrp="1" noChangeArrowheads="1"/>
          </p:cNvSpPr>
          <p:nvPr>
            <p:ph type="body" idx="1"/>
          </p:nvPr>
        </p:nvSpPr>
        <p:spPr/>
        <p:txBody>
          <a:bodyPr/>
          <a:lstStyle/>
          <a:p>
            <a:pPr eaLnBrk="1" hangingPunct="1">
              <a:lnSpc>
                <a:spcPct val="80000"/>
              </a:lnSpc>
            </a:pPr>
            <a:r>
              <a:rPr lang="en-US" sz="2000" smtClean="0"/>
              <a:t>Misrepresenting one’s age in life insurance is material to accepting the risk and normally would become a defense against payment of the proceeds</a:t>
            </a:r>
          </a:p>
          <a:p>
            <a:pPr lvl="1" eaLnBrk="1" hangingPunct="1">
              <a:lnSpc>
                <a:spcPct val="80000"/>
              </a:lnSpc>
            </a:pPr>
            <a:r>
              <a:rPr lang="en-US" sz="1800" smtClean="0"/>
              <a:t>If it were not for the incontestability clause </a:t>
            </a:r>
          </a:p>
          <a:p>
            <a:pPr eaLnBrk="1" hangingPunct="1">
              <a:lnSpc>
                <a:spcPct val="80000"/>
              </a:lnSpc>
            </a:pPr>
            <a:r>
              <a:rPr lang="en-US" sz="2000" smtClean="0"/>
              <a:t>Without some control over this possibility </a:t>
            </a:r>
          </a:p>
          <a:p>
            <a:pPr lvl="1" eaLnBrk="1" hangingPunct="1">
              <a:lnSpc>
                <a:spcPct val="80000"/>
              </a:lnSpc>
            </a:pPr>
            <a:r>
              <a:rPr lang="en-US" sz="1800" smtClean="0"/>
              <a:t>It would become possible for people to understate their ages to obtain lower life insurance premiums </a:t>
            </a:r>
          </a:p>
          <a:p>
            <a:pPr eaLnBrk="1" hangingPunct="1">
              <a:lnSpc>
                <a:spcPct val="80000"/>
              </a:lnSpc>
            </a:pPr>
            <a:r>
              <a:rPr lang="en-US" sz="2000" smtClean="0"/>
              <a:t>Proof of age is therefore required before proceeds are paid </a:t>
            </a:r>
          </a:p>
          <a:p>
            <a:pPr eaLnBrk="1" hangingPunct="1">
              <a:lnSpc>
                <a:spcPct val="80000"/>
              </a:lnSpc>
            </a:pPr>
            <a:r>
              <a:rPr lang="en-US" sz="2000" smtClean="0"/>
              <a:t>Under the misstatement-of-age clause </a:t>
            </a:r>
          </a:p>
          <a:p>
            <a:pPr lvl="1" eaLnBrk="1" hangingPunct="1">
              <a:lnSpc>
                <a:spcPct val="80000"/>
              </a:lnSpc>
            </a:pPr>
            <a:r>
              <a:rPr lang="en-US" sz="1800" smtClean="0"/>
              <a:t>If it is determined that the policyholder’s age has been misrepresented </a:t>
            </a:r>
          </a:p>
          <a:p>
            <a:pPr lvl="2" eaLnBrk="1" hangingPunct="1">
              <a:lnSpc>
                <a:spcPct val="80000"/>
              </a:lnSpc>
            </a:pPr>
            <a:r>
              <a:rPr lang="en-US" sz="1600" smtClean="0"/>
              <a:t>The insurer adjusts the amount of proceeds payable rather than canceling the agreement altogether </a:t>
            </a:r>
          </a:p>
          <a:p>
            <a:pPr eaLnBrk="1" hangingPunct="1">
              <a:lnSpc>
                <a:spcPct val="80000"/>
              </a:lnSpc>
            </a:pPr>
            <a:r>
              <a:rPr lang="en-US" sz="2000" smtClean="0"/>
              <a:t>Proceeds will be adjusted in a similar manner through the misstatement-of-sex clause </a:t>
            </a:r>
          </a:p>
          <a:p>
            <a:pPr lvl="1" eaLnBrk="1" hangingPunct="1">
              <a:lnSpc>
                <a:spcPct val="80000"/>
              </a:lnSpc>
            </a:pPr>
            <a:r>
              <a:rPr lang="en-US" sz="1800" smtClean="0"/>
              <a:t>It is common for females to pay lower premiums than males of the same age when purchasing life insurance </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E26D88A-5CA5-41DB-953F-23250E997A4F}" type="slidenum">
              <a:rPr lang="en-US"/>
              <a:pPr/>
              <a:t>38</a:t>
            </a:fld>
            <a:endParaRPr lang="en-US"/>
          </a:p>
        </p:txBody>
      </p:sp>
      <p:sp>
        <p:nvSpPr>
          <p:cNvPr id="93187" name="Rectangle 2"/>
          <p:cNvSpPr>
            <a:spLocks noGrp="1" noChangeArrowheads="1"/>
          </p:cNvSpPr>
          <p:nvPr>
            <p:ph type="title"/>
          </p:nvPr>
        </p:nvSpPr>
        <p:spPr/>
        <p:txBody>
          <a:bodyPr/>
          <a:lstStyle/>
          <a:p>
            <a:pPr eaLnBrk="1" hangingPunct="1"/>
            <a:r>
              <a:rPr lang="en-US" smtClean="0"/>
              <a:t>Entire Contract Clause </a:t>
            </a:r>
          </a:p>
        </p:txBody>
      </p:sp>
      <p:sp>
        <p:nvSpPr>
          <p:cNvPr id="93188" name="Rectangle 3"/>
          <p:cNvSpPr>
            <a:spLocks noGrp="1" noChangeArrowheads="1"/>
          </p:cNvSpPr>
          <p:nvPr>
            <p:ph type="body" idx="1"/>
          </p:nvPr>
        </p:nvSpPr>
        <p:spPr/>
        <p:txBody>
          <a:bodyPr/>
          <a:lstStyle/>
          <a:p>
            <a:pPr eaLnBrk="1" hangingPunct="1"/>
            <a:r>
              <a:rPr lang="en-US" smtClean="0"/>
              <a:t>Provides that the policy, together with the application, constitutes the entire contract between the parties </a:t>
            </a:r>
          </a:p>
          <a:p>
            <a:pPr eaLnBrk="1" hangingPunct="1"/>
            <a:r>
              <a:rPr lang="en-US" smtClean="0"/>
              <a:t>Desirable for the protection of the insured and the beneficiary because </a:t>
            </a:r>
          </a:p>
          <a:p>
            <a:pPr lvl="1" eaLnBrk="1" hangingPunct="1"/>
            <a:r>
              <a:rPr lang="en-US" smtClean="0"/>
              <a:t>Without the clause it might be possible to affect the rights of the respective parties through changes in the bylaws or in the charter of the insurer </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178BE08-9485-49B8-840C-759DD6888F30}" type="slidenum">
              <a:rPr lang="en-US"/>
              <a:pPr/>
              <a:t>39</a:t>
            </a:fld>
            <a:endParaRPr lang="en-US"/>
          </a:p>
        </p:txBody>
      </p:sp>
      <p:sp>
        <p:nvSpPr>
          <p:cNvPr id="94211" name="Rectangle 2"/>
          <p:cNvSpPr>
            <a:spLocks noGrp="1" noChangeArrowheads="1"/>
          </p:cNvSpPr>
          <p:nvPr>
            <p:ph type="title"/>
          </p:nvPr>
        </p:nvSpPr>
        <p:spPr/>
        <p:txBody>
          <a:bodyPr/>
          <a:lstStyle/>
          <a:p>
            <a:pPr eaLnBrk="1" hangingPunct="1"/>
            <a:r>
              <a:rPr lang="en-US" smtClean="0"/>
              <a:t>Assignments </a:t>
            </a:r>
          </a:p>
        </p:txBody>
      </p:sp>
      <p:sp>
        <p:nvSpPr>
          <p:cNvPr id="94212" name="Rectangle 3"/>
          <p:cNvSpPr>
            <a:spLocks noGrp="1" noChangeArrowheads="1"/>
          </p:cNvSpPr>
          <p:nvPr>
            <p:ph type="body" idx="1"/>
          </p:nvPr>
        </p:nvSpPr>
        <p:spPr>
          <a:xfrm>
            <a:off x="304800" y="1371600"/>
            <a:ext cx="8294688" cy="4572000"/>
          </a:xfrm>
        </p:spPr>
        <p:txBody>
          <a:bodyPr/>
          <a:lstStyle/>
          <a:p>
            <a:pPr eaLnBrk="1" hangingPunct="1"/>
            <a:r>
              <a:rPr lang="en-US" dirty="0" smtClean="0"/>
              <a:t>An insured may wish to assign the benefits of a life insurance policy </a:t>
            </a:r>
          </a:p>
          <a:p>
            <a:pPr lvl="1" eaLnBrk="1" hangingPunct="1"/>
            <a:r>
              <a:rPr lang="en-US" dirty="0" smtClean="0"/>
              <a:t>Often as collateral for a loan </a:t>
            </a:r>
          </a:p>
          <a:p>
            <a:pPr eaLnBrk="1" hangingPunct="1"/>
            <a:r>
              <a:rPr lang="en-US" dirty="0" smtClean="0"/>
              <a:t>Permission of the insurer is not necessary </a:t>
            </a:r>
          </a:p>
          <a:p>
            <a:pPr lvl="1" eaLnBrk="1" hangingPunct="1"/>
            <a:r>
              <a:rPr lang="en-US" dirty="0" smtClean="0"/>
              <a:t>But the insurer must be properly notified in writing of an assignment or else is not bound by it</a:t>
            </a:r>
          </a:p>
          <a:p>
            <a:pPr eaLnBrk="1" hangingPunct="1"/>
            <a:r>
              <a:rPr lang="en-US" dirty="0" smtClean="0"/>
              <a:t>If the insured dies, the insurer pays the holder of the assignment that part of the proceeds equal to the outstanding debt </a:t>
            </a:r>
          </a:p>
          <a:p>
            <a:pPr lvl="1" eaLnBrk="1" hangingPunct="1"/>
            <a:r>
              <a:rPr lang="en-US" dirty="0" smtClean="0"/>
              <a:t>Then pays the remainder to the named beneficiaries</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nchor="ctr"/>
          <a:lstStyle/>
          <a:p>
            <a:pPr eaLnBrk="1" hangingPunct="1"/>
            <a:r>
              <a:rPr lang="en-US" sz="2800" smtClean="0"/>
              <a:t>Determining the Cost of Life Insurance</a:t>
            </a:r>
          </a:p>
        </p:txBody>
      </p:sp>
      <p:sp>
        <p:nvSpPr>
          <p:cNvPr id="20483" name="Rectangle 3"/>
          <p:cNvSpPr>
            <a:spLocks noGrp="1" noChangeArrowheads="1"/>
          </p:cNvSpPr>
          <p:nvPr>
            <p:ph type="body" idx="4294967295"/>
          </p:nvPr>
        </p:nvSpPr>
        <p:spPr/>
        <p:txBody>
          <a:bodyPr rIns="91440"/>
          <a:lstStyle/>
          <a:p>
            <a:pPr eaLnBrk="1" hangingPunct="1"/>
            <a:r>
              <a:rPr lang="en-US" smtClean="0"/>
              <a:t>Under the </a:t>
            </a:r>
            <a:r>
              <a:rPr lang="en-US" u="sng" smtClean="0"/>
              <a:t>traditional net cost method</a:t>
            </a:r>
            <a:r>
              <a:rPr lang="en-US" smtClean="0"/>
              <a:t>, the cash value and expected dividends are subtracted from annual premiums to obtain a net cost per year figure</a:t>
            </a:r>
          </a:p>
          <a:p>
            <a:pPr lvl="1" eaLnBrk="1" hangingPunct="1"/>
            <a:r>
              <a:rPr lang="en-US" smtClean="0"/>
              <a:t>This method does not consider the time value of money</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E4B7E17-A620-4AF1-ACCA-97F9954985FA}" type="slidenum">
              <a:rPr lang="en-US"/>
              <a:pPr/>
              <a:t>40</a:t>
            </a:fld>
            <a:endParaRPr lang="en-US"/>
          </a:p>
        </p:txBody>
      </p:sp>
      <p:sp>
        <p:nvSpPr>
          <p:cNvPr id="95235" name="Rectangle 2"/>
          <p:cNvSpPr>
            <a:spLocks noGrp="1" noChangeArrowheads="1"/>
          </p:cNvSpPr>
          <p:nvPr>
            <p:ph type="title"/>
          </p:nvPr>
        </p:nvSpPr>
        <p:spPr/>
        <p:txBody>
          <a:bodyPr/>
          <a:lstStyle/>
          <a:p>
            <a:pPr eaLnBrk="1" hangingPunct="1"/>
            <a:r>
              <a:rPr lang="en-US" smtClean="0"/>
              <a:t>Dividend Options </a:t>
            </a:r>
          </a:p>
        </p:txBody>
      </p:sp>
      <p:sp>
        <p:nvSpPr>
          <p:cNvPr id="95236" name="Rectangle 3"/>
          <p:cNvSpPr>
            <a:spLocks noGrp="1" noChangeArrowheads="1"/>
          </p:cNvSpPr>
          <p:nvPr>
            <p:ph type="body" idx="1"/>
          </p:nvPr>
        </p:nvSpPr>
        <p:spPr>
          <a:xfrm>
            <a:off x="304800" y="1371600"/>
            <a:ext cx="8294688" cy="4572000"/>
          </a:xfrm>
        </p:spPr>
        <p:txBody>
          <a:bodyPr/>
          <a:lstStyle/>
          <a:p>
            <a:pPr eaLnBrk="1" hangingPunct="1"/>
            <a:r>
              <a:rPr lang="en-US" dirty="0" smtClean="0"/>
              <a:t>Some life insurance policies are participating</a:t>
            </a:r>
          </a:p>
          <a:p>
            <a:pPr lvl="1" eaLnBrk="1" hangingPunct="1"/>
            <a:r>
              <a:rPr lang="en-US" dirty="0" smtClean="0"/>
              <a:t>They pay the </a:t>
            </a:r>
            <a:r>
              <a:rPr lang="en-US" dirty="0" err="1" smtClean="0"/>
              <a:t>policyowner</a:t>
            </a:r>
            <a:r>
              <a:rPr lang="en-US" dirty="0" smtClean="0"/>
              <a:t> dividends </a:t>
            </a:r>
          </a:p>
          <a:p>
            <a:pPr eaLnBrk="1" hangingPunct="1"/>
            <a:r>
              <a:rPr lang="en-US" dirty="0" smtClean="0"/>
              <a:t>The dividend is not a distribution of profit but a partial return of the premium payment </a:t>
            </a:r>
          </a:p>
          <a:p>
            <a:pPr lvl="1" eaLnBrk="1" hangingPunct="1"/>
            <a:r>
              <a:rPr lang="en-US" dirty="0" smtClean="0"/>
              <a:t>Reflects the insurer’s experience with respect to mortality, investment income, and expenses </a:t>
            </a:r>
          </a:p>
          <a:p>
            <a:pPr eaLnBrk="1" hangingPunct="1"/>
            <a:r>
              <a:rPr lang="en-US" dirty="0" smtClean="0"/>
              <a:t>Dividends are not taxable to the recipient </a:t>
            </a:r>
          </a:p>
          <a:p>
            <a:pPr eaLnBrk="1" hangingPunct="1"/>
            <a:r>
              <a:rPr lang="en-US" dirty="0" smtClean="0"/>
              <a:t>Insurers are not required to pay dividends </a:t>
            </a:r>
          </a:p>
          <a:p>
            <a:pPr eaLnBrk="1" hangingPunct="1"/>
            <a:r>
              <a:rPr lang="en-US" dirty="0" smtClean="0"/>
              <a:t>However, dividends may be substantial </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C36A81B-5DF7-4D8D-88F1-9A0F07400B19}" type="slidenum">
              <a:rPr lang="en-US"/>
              <a:pPr/>
              <a:t>41</a:t>
            </a:fld>
            <a:endParaRPr lang="en-US"/>
          </a:p>
        </p:txBody>
      </p:sp>
      <p:sp>
        <p:nvSpPr>
          <p:cNvPr id="98307" name="Rectangle 2"/>
          <p:cNvSpPr>
            <a:spLocks noGrp="1" noChangeArrowheads="1"/>
          </p:cNvSpPr>
          <p:nvPr>
            <p:ph type="title"/>
          </p:nvPr>
        </p:nvSpPr>
        <p:spPr/>
        <p:txBody>
          <a:bodyPr/>
          <a:lstStyle/>
          <a:p>
            <a:pPr eaLnBrk="1" hangingPunct="1"/>
            <a:r>
              <a:rPr lang="en-US" smtClean="0"/>
              <a:t>Paid-Up Additions </a:t>
            </a:r>
          </a:p>
        </p:txBody>
      </p:sp>
      <p:sp>
        <p:nvSpPr>
          <p:cNvPr id="98308" name="Rectangle 3"/>
          <p:cNvSpPr>
            <a:spLocks noGrp="1" noChangeArrowheads="1"/>
          </p:cNvSpPr>
          <p:nvPr>
            <p:ph type="body" idx="1"/>
          </p:nvPr>
        </p:nvSpPr>
        <p:spPr>
          <a:xfrm>
            <a:off x="304800" y="1371600"/>
            <a:ext cx="8294688" cy="4572000"/>
          </a:xfrm>
        </p:spPr>
        <p:txBody>
          <a:bodyPr/>
          <a:lstStyle/>
          <a:p>
            <a:pPr eaLnBrk="1" hangingPunct="1">
              <a:lnSpc>
                <a:spcPct val="90000"/>
              </a:lnSpc>
            </a:pPr>
            <a:r>
              <a:rPr lang="en-US" smtClean="0"/>
              <a:t>Policyowners</a:t>
            </a:r>
            <a:r>
              <a:rPr lang="en-US" dirty="0" smtClean="0"/>
              <a:t> of whole life policies usually are offered the paid-up additions option </a:t>
            </a:r>
          </a:p>
          <a:p>
            <a:pPr lvl="1" eaLnBrk="1" hangingPunct="1">
              <a:lnSpc>
                <a:spcPct val="90000"/>
              </a:lnSpc>
            </a:pPr>
            <a:r>
              <a:rPr lang="en-US" dirty="0" smtClean="0"/>
              <a:t>Each dividend is used to purchase as much single premium whole life insurance as possible </a:t>
            </a:r>
          </a:p>
          <a:p>
            <a:pPr eaLnBrk="1" hangingPunct="1">
              <a:lnSpc>
                <a:spcPct val="90000"/>
              </a:lnSpc>
            </a:pPr>
            <a:r>
              <a:rPr lang="en-US" dirty="0" smtClean="0"/>
              <a:t>An economical way to buy additional life insurance </a:t>
            </a:r>
          </a:p>
          <a:p>
            <a:pPr lvl="1" eaLnBrk="1" hangingPunct="1">
              <a:lnSpc>
                <a:spcPct val="90000"/>
              </a:lnSpc>
            </a:pPr>
            <a:r>
              <a:rPr lang="en-US" dirty="0" smtClean="0"/>
              <a:t>No commission or other acquisition expenses must be paid </a:t>
            </a:r>
          </a:p>
          <a:p>
            <a:pPr eaLnBrk="1" hangingPunct="1">
              <a:lnSpc>
                <a:spcPct val="90000"/>
              </a:lnSpc>
            </a:pPr>
            <a:r>
              <a:rPr lang="en-US" dirty="0" smtClean="0"/>
              <a:t>No medical examination or other evidence of insurability is required </a:t>
            </a:r>
          </a:p>
          <a:p>
            <a:pPr eaLnBrk="1" hangingPunct="1">
              <a:lnSpc>
                <a:spcPct val="90000"/>
              </a:lnSpc>
            </a:pPr>
            <a:r>
              <a:rPr lang="en-US" dirty="0" smtClean="0"/>
              <a:t>The insurance purchased under this option provides additional death protection and has a cash value  </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F218AA0-A64F-418A-A0FB-5A9DFB06AB3F}" type="slidenum">
              <a:rPr lang="en-US"/>
              <a:pPr/>
              <a:t>42</a:t>
            </a:fld>
            <a:endParaRPr lang="en-US"/>
          </a:p>
        </p:txBody>
      </p:sp>
      <p:sp>
        <p:nvSpPr>
          <p:cNvPr id="102403" name="Rectangle 2"/>
          <p:cNvSpPr>
            <a:spLocks noGrp="1" noChangeArrowheads="1"/>
          </p:cNvSpPr>
          <p:nvPr>
            <p:ph type="title"/>
          </p:nvPr>
        </p:nvSpPr>
        <p:spPr/>
        <p:txBody>
          <a:bodyPr/>
          <a:lstStyle/>
          <a:p>
            <a:pPr eaLnBrk="1" hangingPunct="1"/>
            <a:r>
              <a:rPr lang="en-US" smtClean="0"/>
              <a:t>Paid-Up Insurance Option </a:t>
            </a:r>
          </a:p>
        </p:txBody>
      </p:sp>
      <p:sp>
        <p:nvSpPr>
          <p:cNvPr id="102404" name="Rectangle 3"/>
          <p:cNvSpPr>
            <a:spLocks noGrp="1" noChangeArrowheads="1"/>
          </p:cNvSpPr>
          <p:nvPr>
            <p:ph type="body" idx="1"/>
          </p:nvPr>
        </p:nvSpPr>
        <p:spPr/>
        <p:txBody>
          <a:bodyPr/>
          <a:lstStyle/>
          <a:p>
            <a:pPr eaLnBrk="1" hangingPunct="1"/>
            <a:r>
              <a:rPr lang="en-US" smtClean="0"/>
              <a:t>The insurer uses the cash value to buy as much single-premium insurance as possible on the life of the insured </a:t>
            </a:r>
          </a:p>
          <a:p>
            <a:pPr lvl="1" eaLnBrk="1" hangingPunct="1"/>
            <a:r>
              <a:rPr lang="en-US" smtClean="0"/>
              <a:t>Given the size of the cash value </a:t>
            </a:r>
          </a:p>
          <a:p>
            <a:pPr eaLnBrk="1" hangingPunct="1"/>
            <a:r>
              <a:rPr lang="en-US" smtClean="0"/>
              <a:t>The same type of insurance is purchased as existed for the original policy </a:t>
            </a:r>
          </a:p>
          <a:p>
            <a:pPr lvl="1" eaLnBrk="1" hangingPunct="1"/>
            <a:r>
              <a:rPr lang="en-US" smtClean="0"/>
              <a:t>The only difference is that the new death benefit will be for lower now than before </a:t>
            </a:r>
          </a:p>
          <a:p>
            <a:pPr lvl="1" eaLnBrk="1" hangingPunct="1"/>
            <a:r>
              <a:rPr lang="en-US" smtClean="0"/>
              <a:t>And no more premiums will be required after the option is exercised </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1E0D19B-1043-4F85-B96C-95152A5A7363}" type="slidenum">
              <a:rPr lang="en-US"/>
              <a:pPr/>
              <a:t>43</a:t>
            </a:fld>
            <a:endParaRPr lang="en-US"/>
          </a:p>
        </p:txBody>
      </p:sp>
      <p:sp>
        <p:nvSpPr>
          <p:cNvPr id="103427" name="Rectangle 2"/>
          <p:cNvSpPr>
            <a:spLocks noGrp="1" noChangeArrowheads="1"/>
          </p:cNvSpPr>
          <p:nvPr>
            <p:ph type="title"/>
          </p:nvPr>
        </p:nvSpPr>
        <p:spPr/>
        <p:txBody>
          <a:bodyPr/>
          <a:lstStyle/>
          <a:p>
            <a:pPr eaLnBrk="1" hangingPunct="1"/>
            <a:r>
              <a:rPr lang="en-US" smtClean="0"/>
              <a:t>Extended-Term Option </a:t>
            </a:r>
          </a:p>
        </p:txBody>
      </p:sp>
      <p:sp>
        <p:nvSpPr>
          <p:cNvPr id="103428" name="Rectangle 3"/>
          <p:cNvSpPr>
            <a:spLocks noGrp="1" noChangeArrowheads="1"/>
          </p:cNvSpPr>
          <p:nvPr>
            <p:ph type="body" idx="1"/>
          </p:nvPr>
        </p:nvSpPr>
        <p:spPr/>
        <p:txBody>
          <a:bodyPr/>
          <a:lstStyle/>
          <a:p>
            <a:pPr eaLnBrk="1" hangingPunct="1">
              <a:lnSpc>
                <a:spcPct val="90000"/>
              </a:lnSpc>
            </a:pPr>
            <a:r>
              <a:rPr lang="en-US" sz="2400" smtClean="0"/>
              <a:t>If the insured does not select a nonforfeiture option and has not implemented the automatic premium loan provision </a:t>
            </a:r>
          </a:p>
          <a:p>
            <a:pPr lvl="1" eaLnBrk="1" hangingPunct="1">
              <a:lnSpc>
                <a:spcPct val="90000"/>
              </a:lnSpc>
            </a:pPr>
            <a:r>
              <a:rPr lang="en-US" sz="2000" smtClean="0"/>
              <a:t>Most insurers automatically place a cash value policy on the extended-term option </a:t>
            </a:r>
          </a:p>
          <a:p>
            <a:pPr lvl="2" eaLnBrk="1" hangingPunct="1">
              <a:lnSpc>
                <a:spcPct val="90000"/>
              </a:lnSpc>
            </a:pPr>
            <a:r>
              <a:rPr lang="en-US" sz="1800" smtClean="0"/>
              <a:t>If premiums remain unpaid after expiration of the grace period </a:t>
            </a:r>
          </a:p>
          <a:p>
            <a:pPr eaLnBrk="1" hangingPunct="1">
              <a:lnSpc>
                <a:spcPct val="90000"/>
              </a:lnSpc>
            </a:pPr>
            <a:r>
              <a:rPr lang="en-US" sz="2400" smtClean="0"/>
              <a:t>The policy’s cash value is used to purchase term insurance for as many years and months as are allowed by the rates in effect for the insured’s age when the lapse occurs </a:t>
            </a:r>
          </a:p>
          <a:p>
            <a:pPr eaLnBrk="1" hangingPunct="1">
              <a:lnSpc>
                <a:spcPct val="90000"/>
              </a:lnSpc>
            </a:pPr>
            <a:r>
              <a:rPr lang="en-US" sz="2400" smtClean="0"/>
              <a:t>Minimum guarantees regarding this option are included in the policy </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241B470-4C5B-429D-AEFD-A98979A7132E}" type="slidenum">
              <a:rPr lang="en-US"/>
              <a:pPr/>
              <a:t>44</a:t>
            </a:fld>
            <a:endParaRPr lang="en-US"/>
          </a:p>
        </p:txBody>
      </p:sp>
      <p:sp>
        <p:nvSpPr>
          <p:cNvPr id="104451" name="Rectangle 2"/>
          <p:cNvSpPr>
            <a:spLocks noGrp="1" noChangeArrowheads="1"/>
          </p:cNvSpPr>
          <p:nvPr>
            <p:ph type="title"/>
          </p:nvPr>
        </p:nvSpPr>
        <p:spPr/>
        <p:txBody>
          <a:bodyPr/>
          <a:lstStyle/>
          <a:p>
            <a:pPr eaLnBrk="1" hangingPunct="1"/>
            <a:r>
              <a:rPr lang="en-US" smtClean="0"/>
              <a:t>Policy Loans </a:t>
            </a:r>
          </a:p>
        </p:txBody>
      </p:sp>
      <p:sp>
        <p:nvSpPr>
          <p:cNvPr id="104452" name="Rectangle 3"/>
          <p:cNvSpPr>
            <a:spLocks noGrp="1" noChangeArrowheads="1"/>
          </p:cNvSpPr>
          <p:nvPr>
            <p:ph type="body" idx="1"/>
          </p:nvPr>
        </p:nvSpPr>
        <p:spPr>
          <a:xfrm>
            <a:off x="304800" y="1447800"/>
            <a:ext cx="8294688" cy="4572000"/>
          </a:xfrm>
        </p:spPr>
        <p:txBody>
          <a:bodyPr/>
          <a:lstStyle/>
          <a:p>
            <a:pPr eaLnBrk="1" hangingPunct="1">
              <a:lnSpc>
                <a:spcPct val="80000"/>
              </a:lnSpc>
            </a:pPr>
            <a:r>
              <a:rPr lang="en-US" sz="2400" dirty="0" smtClean="0"/>
              <a:t>Sometimes the </a:t>
            </a:r>
            <a:r>
              <a:rPr lang="en-US" sz="2400" dirty="0" err="1" smtClean="0"/>
              <a:t>policyowner</a:t>
            </a:r>
            <a:r>
              <a:rPr lang="en-US" sz="2400" dirty="0" smtClean="0"/>
              <a:t> may need access to funds that are only available through the cash value of his or her life insurance policy </a:t>
            </a:r>
          </a:p>
          <a:p>
            <a:pPr lvl="1" eaLnBrk="1" hangingPunct="1">
              <a:lnSpc>
                <a:spcPct val="80000"/>
              </a:lnSpc>
            </a:pPr>
            <a:r>
              <a:rPr lang="en-US" sz="2000" dirty="0" smtClean="0"/>
              <a:t>And it may not be desirable to terminate the policy </a:t>
            </a:r>
          </a:p>
          <a:p>
            <a:pPr eaLnBrk="1" hangingPunct="1">
              <a:lnSpc>
                <a:spcPct val="80000"/>
              </a:lnSpc>
            </a:pPr>
            <a:r>
              <a:rPr lang="en-US" sz="2400" dirty="0" smtClean="0"/>
              <a:t>The cash value may be borrowed from the insurer with the insurance coverage remaining intact </a:t>
            </a:r>
          </a:p>
          <a:p>
            <a:pPr eaLnBrk="1" hangingPunct="1">
              <a:lnSpc>
                <a:spcPct val="80000"/>
              </a:lnSpc>
            </a:pPr>
            <a:r>
              <a:rPr lang="en-US" sz="2400" dirty="0" smtClean="0"/>
              <a:t>If the insured dies with an outstanding policy loan </a:t>
            </a:r>
          </a:p>
          <a:p>
            <a:pPr lvl="1" eaLnBrk="1" hangingPunct="1">
              <a:lnSpc>
                <a:spcPct val="80000"/>
              </a:lnSpc>
            </a:pPr>
            <a:r>
              <a:rPr lang="en-US" sz="2000" dirty="0" smtClean="0"/>
              <a:t>The amount of the loan is subtracted from the policy proceeds before payment is made to the beneficiary </a:t>
            </a:r>
          </a:p>
          <a:p>
            <a:pPr lvl="1" eaLnBrk="1" hangingPunct="1">
              <a:lnSpc>
                <a:spcPct val="80000"/>
              </a:lnSpc>
            </a:pPr>
            <a:r>
              <a:rPr lang="en-US" sz="2000" dirty="0" smtClean="0"/>
              <a:t>Otherwise, there is no obligation to repay policy loans </a:t>
            </a:r>
          </a:p>
          <a:p>
            <a:pPr eaLnBrk="1" hangingPunct="1">
              <a:lnSpc>
                <a:spcPct val="80000"/>
              </a:lnSpc>
            </a:pPr>
            <a:r>
              <a:rPr lang="en-US" sz="2400" dirty="0" smtClean="0"/>
              <a:t>However, because the insurer calculates premiums on the assumption that interest will be earned on the funds supporting the policy </a:t>
            </a:r>
          </a:p>
          <a:p>
            <a:pPr lvl="1" eaLnBrk="1" hangingPunct="1">
              <a:lnSpc>
                <a:spcPct val="80000"/>
              </a:lnSpc>
            </a:pPr>
            <a:r>
              <a:rPr lang="en-US" sz="2000" dirty="0" smtClean="0"/>
              <a:t>Interest is charged to anyone--including the </a:t>
            </a:r>
            <a:r>
              <a:rPr lang="en-US" sz="2000" dirty="0" err="1" smtClean="0"/>
              <a:t>policyowner</a:t>
            </a:r>
            <a:r>
              <a:rPr lang="en-US" sz="2000" dirty="0" smtClean="0"/>
              <a:t>—who borrows some of these funds  </a:t>
            </a:r>
          </a:p>
          <a:p>
            <a:pPr lvl="1" eaLnBrk="1" hangingPunct="1">
              <a:lnSpc>
                <a:spcPct val="80000"/>
              </a:lnSpc>
            </a:pPr>
            <a:r>
              <a:rPr lang="en-US" sz="2000" dirty="0" smtClean="0"/>
              <a:t>Unpaid interest accumulates and is added to the total loan outstanding </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06820F7-25CE-4641-BE07-36A67E259448}" type="slidenum">
              <a:rPr lang="en-US"/>
              <a:pPr/>
              <a:t>45</a:t>
            </a:fld>
            <a:endParaRPr lang="en-US"/>
          </a:p>
        </p:txBody>
      </p:sp>
      <p:sp>
        <p:nvSpPr>
          <p:cNvPr id="105475" name="Rectangle 2"/>
          <p:cNvSpPr>
            <a:spLocks noGrp="1" noChangeArrowheads="1"/>
          </p:cNvSpPr>
          <p:nvPr>
            <p:ph type="title"/>
          </p:nvPr>
        </p:nvSpPr>
        <p:spPr/>
        <p:txBody>
          <a:bodyPr/>
          <a:lstStyle/>
          <a:p>
            <a:pPr eaLnBrk="1" hangingPunct="1"/>
            <a:r>
              <a:rPr lang="en-US" smtClean="0"/>
              <a:t>Policy Loans</a:t>
            </a:r>
          </a:p>
        </p:txBody>
      </p:sp>
      <p:sp>
        <p:nvSpPr>
          <p:cNvPr id="105476" name="Rectangle 3"/>
          <p:cNvSpPr>
            <a:spLocks noGrp="1" noChangeArrowheads="1"/>
          </p:cNvSpPr>
          <p:nvPr>
            <p:ph type="body" idx="1"/>
          </p:nvPr>
        </p:nvSpPr>
        <p:spPr/>
        <p:txBody>
          <a:bodyPr/>
          <a:lstStyle/>
          <a:p>
            <a:pPr eaLnBrk="1" hangingPunct="1">
              <a:lnSpc>
                <a:spcPct val="90000"/>
              </a:lnSpc>
            </a:pPr>
            <a:r>
              <a:rPr lang="en-US" sz="2400" smtClean="0"/>
              <a:t>If the policyowner takes a policy loan but still wants to maintain the full amount of death protection </a:t>
            </a:r>
          </a:p>
          <a:p>
            <a:pPr lvl="1" eaLnBrk="1" hangingPunct="1">
              <a:lnSpc>
                <a:spcPct val="90000"/>
              </a:lnSpc>
            </a:pPr>
            <a:r>
              <a:rPr lang="en-US" sz="2000" smtClean="0"/>
              <a:t>The one-year term dividend option can be helpful, assuming that the contract is participating </a:t>
            </a:r>
          </a:p>
          <a:p>
            <a:pPr eaLnBrk="1" hangingPunct="1">
              <a:lnSpc>
                <a:spcPct val="90000"/>
              </a:lnSpc>
            </a:pPr>
            <a:r>
              <a:rPr lang="en-US" sz="2400" smtClean="0"/>
              <a:t>Because policies without flexible premium arrangements will lapse after expiration of the grace period if premiums are not paid when due </a:t>
            </a:r>
          </a:p>
          <a:p>
            <a:pPr lvl="1" eaLnBrk="1" hangingPunct="1">
              <a:lnSpc>
                <a:spcPct val="90000"/>
              </a:lnSpc>
            </a:pPr>
            <a:r>
              <a:rPr lang="en-US" sz="2000" smtClean="0"/>
              <a:t>Many insurers encourage the use of an automatic premium loan provision </a:t>
            </a:r>
          </a:p>
          <a:p>
            <a:pPr lvl="2" eaLnBrk="1" hangingPunct="1">
              <a:lnSpc>
                <a:spcPct val="90000"/>
              </a:lnSpc>
            </a:pPr>
            <a:r>
              <a:rPr lang="en-US" sz="1800" smtClean="0"/>
              <a:t>Automatically authorizes the insured to use cash values to pay unpaid premiums that are due </a:t>
            </a:r>
          </a:p>
          <a:p>
            <a:pPr eaLnBrk="1" hangingPunct="1">
              <a:lnSpc>
                <a:spcPct val="90000"/>
              </a:lnSpc>
            </a:pPr>
            <a:r>
              <a:rPr lang="en-US" sz="2400" smtClean="0"/>
              <a:t>Policy loans from cash value life insurance contracts generally are not taxable as income </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0558A4D-4AAE-42AC-A514-186FDBF812DE}" type="slidenum">
              <a:rPr lang="en-US"/>
              <a:pPr/>
              <a:t>46</a:t>
            </a:fld>
            <a:endParaRPr lang="en-US"/>
          </a:p>
        </p:txBody>
      </p:sp>
      <p:sp>
        <p:nvSpPr>
          <p:cNvPr id="110595" name="Rectangle 2"/>
          <p:cNvSpPr>
            <a:spLocks noGrp="1" noChangeArrowheads="1"/>
          </p:cNvSpPr>
          <p:nvPr>
            <p:ph type="title"/>
          </p:nvPr>
        </p:nvSpPr>
        <p:spPr/>
        <p:txBody>
          <a:bodyPr/>
          <a:lstStyle/>
          <a:p>
            <a:pPr eaLnBrk="1" hangingPunct="1"/>
            <a:r>
              <a:rPr lang="en-US" smtClean="0"/>
              <a:t>Settlement Options </a:t>
            </a:r>
          </a:p>
        </p:txBody>
      </p:sp>
      <p:sp>
        <p:nvSpPr>
          <p:cNvPr id="110596" name="Rectangle 3"/>
          <p:cNvSpPr>
            <a:spLocks noGrp="1" noChangeArrowheads="1"/>
          </p:cNvSpPr>
          <p:nvPr>
            <p:ph type="body" idx="1"/>
          </p:nvPr>
        </p:nvSpPr>
        <p:spPr/>
        <p:txBody>
          <a:bodyPr/>
          <a:lstStyle/>
          <a:p>
            <a:pPr eaLnBrk="1" hangingPunct="1">
              <a:lnSpc>
                <a:spcPct val="80000"/>
              </a:lnSpc>
            </a:pPr>
            <a:r>
              <a:rPr lang="en-US" sz="2400" smtClean="0"/>
              <a:t>The different ways in which the policyowner or beneficiary may elect to have the benefits of a policy  paid </a:t>
            </a:r>
          </a:p>
          <a:p>
            <a:pPr eaLnBrk="1" hangingPunct="1">
              <a:lnSpc>
                <a:spcPct val="80000"/>
              </a:lnSpc>
            </a:pPr>
            <a:r>
              <a:rPr lang="en-US" sz="2400" smtClean="0"/>
              <a:t>Lump-sum option </a:t>
            </a:r>
          </a:p>
          <a:p>
            <a:pPr lvl="1" eaLnBrk="1" hangingPunct="1">
              <a:lnSpc>
                <a:spcPct val="80000"/>
              </a:lnSpc>
            </a:pPr>
            <a:r>
              <a:rPr lang="en-US" sz="2000" smtClean="0"/>
              <a:t>Proceeds of the life insurance are paid in a lump sum </a:t>
            </a:r>
          </a:p>
          <a:p>
            <a:pPr lvl="1" eaLnBrk="1" hangingPunct="1">
              <a:lnSpc>
                <a:spcPct val="80000"/>
              </a:lnSpc>
            </a:pPr>
            <a:r>
              <a:rPr lang="en-US" sz="2000" smtClean="0"/>
              <a:t>Vast majority of benefits are paid in this manner </a:t>
            </a:r>
          </a:p>
          <a:p>
            <a:pPr lvl="1" eaLnBrk="1" hangingPunct="1">
              <a:lnSpc>
                <a:spcPct val="80000"/>
              </a:lnSpc>
            </a:pPr>
            <a:r>
              <a:rPr lang="en-US" sz="2000" smtClean="0"/>
              <a:t>Insurer’s obligations are over </a:t>
            </a:r>
          </a:p>
          <a:p>
            <a:pPr eaLnBrk="1" hangingPunct="1">
              <a:lnSpc>
                <a:spcPct val="80000"/>
              </a:lnSpc>
            </a:pPr>
            <a:r>
              <a:rPr lang="en-US" sz="2400" smtClean="0"/>
              <a:t>Fixed-period option  </a:t>
            </a:r>
          </a:p>
          <a:p>
            <a:pPr lvl="1" eaLnBrk="1" hangingPunct="1">
              <a:lnSpc>
                <a:spcPct val="80000"/>
              </a:lnSpc>
            </a:pPr>
            <a:r>
              <a:rPr lang="en-US" sz="2000" smtClean="0"/>
              <a:t>The insurer pays the proceeds in equal installments over a specific time frame </a:t>
            </a:r>
          </a:p>
          <a:p>
            <a:pPr lvl="1" eaLnBrk="1" hangingPunct="1">
              <a:lnSpc>
                <a:spcPct val="80000"/>
              </a:lnSpc>
            </a:pPr>
            <a:r>
              <a:rPr lang="en-US" sz="2000" smtClean="0"/>
              <a:t>The size of each installment varies with the </a:t>
            </a:r>
          </a:p>
          <a:p>
            <a:pPr lvl="2" eaLnBrk="1" hangingPunct="1">
              <a:lnSpc>
                <a:spcPct val="80000"/>
              </a:lnSpc>
            </a:pPr>
            <a:r>
              <a:rPr lang="en-US" sz="1800" smtClean="0"/>
              <a:t>Desired frequency of payment </a:t>
            </a:r>
          </a:p>
          <a:p>
            <a:pPr lvl="2" eaLnBrk="1" hangingPunct="1">
              <a:lnSpc>
                <a:spcPct val="80000"/>
              </a:lnSpc>
            </a:pPr>
            <a:r>
              <a:rPr lang="en-US" sz="1800" smtClean="0"/>
              <a:t>Length of the total time period during which payments are to be made </a:t>
            </a:r>
          </a:p>
          <a:p>
            <a:pPr lvl="2" eaLnBrk="1" hangingPunct="1">
              <a:lnSpc>
                <a:spcPct val="80000"/>
              </a:lnSpc>
            </a:pPr>
            <a:r>
              <a:rPr lang="en-US" sz="1800" smtClean="0"/>
              <a:t>Interest rate paid by the insurer on proceeds not yet distributed </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83B15B1-9692-4274-AF2D-42CC75460269}" type="slidenum">
              <a:rPr lang="en-US"/>
              <a:pPr/>
              <a:t>47</a:t>
            </a:fld>
            <a:endParaRPr lang="en-US"/>
          </a:p>
        </p:txBody>
      </p:sp>
      <p:sp>
        <p:nvSpPr>
          <p:cNvPr id="111619" name="Rectangle 2"/>
          <p:cNvSpPr>
            <a:spLocks noGrp="1" noChangeArrowheads="1"/>
          </p:cNvSpPr>
          <p:nvPr>
            <p:ph type="title"/>
          </p:nvPr>
        </p:nvSpPr>
        <p:spPr/>
        <p:txBody>
          <a:bodyPr/>
          <a:lstStyle/>
          <a:p>
            <a:pPr eaLnBrk="1" hangingPunct="1"/>
            <a:r>
              <a:rPr lang="en-US" smtClean="0"/>
              <a:t>Settlement Options</a:t>
            </a:r>
          </a:p>
        </p:txBody>
      </p:sp>
      <p:sp>
        <p:nvSpPr>
          <p:cNvPr id="111620" name="Rectangle 3"/>
          <p:cNvSpPr>
            <a:spLocks noGrp="1" noChangeArrowheads="1"/>
          </p:cNvSpPr>
          <p:nvPr>
            <p:ph type="body" idx="1"/>
          </p:nvPr>
        </p:nvSpPr>
        <p:spPr>
          <a:xfrm>
            <a:off x="568325" y="2168525"/>
            <a:ext cx="8229600" cy="3417888"/>
          </a:xfrm>
        </p:spPr>
        <p:txBody>
          <a:bodyPr/>
          <a:lstStyle/>
          <a:p>
            <a:pPr eaLnBrk="1" hangingPunct="1">
              <a:lnSpc>
                <a:spcPct val="80000"/>
              </a:lnSpc>
            </a:pPr>
            <a:r>
              <a:rPr lang="en-US" b="1" smtClean="0"/>
              <a:t>Fixed-amount option</a:t>
            </a:r>
            <a:r>
              <a:rPr lang="en-US" smtClean="0"/>
              <a:t> </a:t>
            </a:r>
          </a:p>
          <a:p>
            <a:pPr lvl="1" eaLnBrk="1" hangingPunct="1">
              <a:lnSpc>
                <a:spcPct val="80000"/>
              </a:lnSpc>
            </a:pPr>
            <a:r>
              <a:rPr lang="en-US" smtClean="0"/>
              <a:t>Used when a specified amount of income is desired</a:t>
            </a:r>
          </a:p>
          <a:p>
            <a:pPr lvl="1" eaLnBrk="1" hangingPunct="1">
              <a:lnSpc>
                <a:spcPct val="80000"/>
              </a:lnSpc>
            </a:pPr>
            <a:r>
              <a:rPr lang="en-US" smtClean="0"/>
              <a:t>The length of time the payments are made is a function of the size and frequency of each payment and the interest rate paid by the insurer on the proceeds </a:t>
            </a:r>
          </a:p>
          <a:p>
            <a:pPr lvl="1" eaLnBrk="1" hangingPunct="1">
              <a:lnSpc>
                <a:spcPct val="80000"/>
              </a:lnSpc>
            </a:pPr>
            <a:r>
              <a:rPr lang="en-US" smtClean="0"/>
              <a:t>Interest earned in excess of the guaranteed level increases the length of time during which payments are made </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2D37658-9A9F-46A0-83BD-31824757D49D}" type="slidenum">
              <a:rPr lang="en-US"/>
              <a:pPr/>
              <a:t>48</a:t>
            </a:fld>
            <a:endParaRPr lang="en-US"/>
          </a:p>
        </p:txBody>
      </p:sp>
      <p:sp>
        <p:nvSpPr>
          <p:cNvPr id="112643" name="Rectangle 2"/>
          <p:cNvSpPr>
            <a:spLocks noGrp="1" noChangeArrowheads="1"/>
          </p:cNvSpPr>
          <p:nvPr>
            <p:ph type="title"/>
          </p:nvPr>
        </p:nvSpPr>
        <p:spPr/>
        <p:txBody>
          <a:bodyPr/>
          <a:lstStyle/>
          <a:p>
            <a:pPr eaLnBrk="1" hangingPunct="1"/>
            <a:r>
              <a:rPr lang="en-US" smtClean="0"/>
              <a:t>Settlement Options</a:t>
            </a:r>
          </a:p>
        </p:txBody>
      </p:sp>
      <p:sp>
        <p:nvSpPr>
          <p:cNvPr id="112644" name="Rectangle 3"/>
          <p:cNvSpPr>
            <a:spLocks noGrp="1" noChangeArrowheads="1"/>
          </p:cNvSpPr>
          <p:nvPr>
            <p:ph type="body" idx="1"/>
          </p:nvPr>
        </p:nvSpPr>
        <p:spPr>
          <a:xfrm>
            <a:off x="457200" y="2030413"/>
            <a:ext cx="8229600" cy="4525962"/>
          </a:xfrm>
        </p:spPr>
        <p:txBody>
          <a:bodyPr/>
          <a:lstStyle/>
          <a:p>
            <a:pPr eaLnBrk="1" hangingPunct="1">
              <a:lnSpc>
                <a:spcPct val="80000"/>
              </a:lnSpc>
            </a:pPr>
            <a:r>
              <a:rPr lang="en-US" b="1" smtClean="0"/>
              <a:t>Interest option</a:t>
            </a:r>
            <a:r>
              <a:rPr lang="en-US" smtClean="0"/>
              <a:t> </a:t>
            </a:r>
          </a:p>
          <a:p>
            <a:pPr lvl="1" eaLnBrk="1" hangingPunct="1">
              <a:lnSpc>
                <a:spcPct val="80000"/>
              </a:lnSpc>
            </a:pPr>
            <a:r>
              <a:rPr lang="en-US" smtClean="0"/>
              <a:t>The insurer holds the proceeds of the policy and pays the beneficiary an income consisting of interest only  </a:t>
            </a:r>
          </a:p>
          <a:p>
            <a:pPr lvl="1" eaLnBrk="1" hangingPunct="1">
              <a:lnSpc>
                <a:spcPct val="80000"/>
              </a:lnSpc>
            </a:pPr>
            <a:r>
              <a:rPr lang="en-US" smtClean="0"/>
              <a:t>A guaranteed  minimum rate is stated in the policy </a:t>
            </a:r>
          </a:p>
          <a:p>
            <a:pPr lvl="2" eaLnBrk="1" hangingPunct="1">
              <a:lnSpc>
                <a:spcPct val="80000"/>
              </a:lnSpc>
            </a:pPr>
            <a:r>
              <a:rPr lang="en-US" smtClean="0"/>
              <a:t>With excess interest often used to increase the amount of each payment </a:t>
            </a:r>
          </a:p>
          <a:p>
            <a:pPr lvl="1" eaLnBrk="1" hangingPunct="1">
              <a:lnSpc>
                <a:spcPct val="80000"/>
              </a:lnSpc>
            </a:pPr>
            <a:r>
              <a:rPr lang="en-US" smtClean="0"/>
              <a:t>The beneficiary usually has the right to withdraw some or all of the principal amount </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4294967295"/>
          </p:nvPr>
        </p:nvSpPr>
        <p:spPr bwMode="auto">
          <a:xfrm>
            <a:off x="8305800" y="6381750"/>
            <a:ext cx="838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12E5380-442C-4D5E-A777-6610EF261401}" type="slidenum">
              <a:rPr lang="en-US"/>
              <a:pPr/>
              <a:t>49</a:t>
            </a:fld>
            <a:endParaRPr lang="en-US"/>
          </a:p>
        </p:txBody>
      </p:sp>
      <p:sp>
        <p:nvSpPr>
          <p:cNvPr id="113667" name="Rectangle 2"/>
          <p:cNvSpPr>
            <a:spLocks noGrp="1" noChangeArrowheads="1"/>
          </p:cNvSpPr>
          <p:nvPr>
            <p:ph type="title"/>
          </p:nvPr>
        </p:nvSpPr>
        <p:spPr/>
        <p:txBody>
          <a:bodyPr/>
          <a:lstStyle/>
          <a:p>
            <a:pPr eaLnBrk="1" hangingPunct="1"/>
            <a:r>
              <a:rPr lang="en-US" smtClean="0"/>
              <a:t>Settlement Options</a:t>
            </a:r>
          </a:p>
        </p:txBody>
      </p:sp>
      <p:sp>
        <p:nvSpPr>
          <p:cNvPr id="113668" name="Rectangle 3"/>
          <p:cNvSpPr>
            <a:spLocks noGrp="1" noChangeArrowheads="1"/>
          </p:cNvSpPr>
          <p:nvPr>
            <p:ph type="body" idx="1"/>
          </p:nvPr>
        </p:nvSpPr>
        <p:spPr>
          <a:xfrm>
            <a:off x="485775" y="2043113"/>
            <a:ext cx="8229600" cy="4525962"/>
          </a:xfrm>
        </p:spPr>
        <p:txBody>
          <a:bodyPr/>
          <a:lstStyle/>
          <a:p>
            <a:pPr eaLnBrk="1" hangingPunct="1">
              <a:lnSpc>
                <a:spcPct val="80000"/>
              </a:lnSpc>
            </a:pPr>
            <a:r>
              <a:rPr lang="en-US" b="1" smtClean="0"/>
              <a:t>Life income options</a:t>
            </a:r>
            <a:r>
              <a:rPr lang="en-US" sz="1800" smtClean="0"/>
              <a:t> </a:t>
            </a:r>
          </a:p>
          <a:p>
            <a:pPr lvl="1" eaLnBrk="1" hangingPunct="1">
              <a:lnSpc>
                <a:spcPct val="80000"/>
              </a:lnSpc>
            </a:pPr>
            <a:r>
              <a:rPr lang="en-US" smtClean="0"/>
              <a:t>Several variations guarantee a beneficiary an income for his or her remaining lifetime </a:t>
            </a:r>
          </a:p>
          <a:p>
            <a:pPr lvl="1" eaLnBrk="1" hangingPunct="1">
              <a:lnSpc>
                <a:spcPct val="80000"/>
              </a:lnSpc>
            </a:pPr>
            <a:r>
              <a:rPr lang="en-US" smtClean="0"/>
              <a:t>Additional guarantees may be made concerning the number of payments that will be made or the guaranteed total dollars to be paid</a:t>
            </a:r>
            <a:r>
              <a:rPr lang="en-US" sz="1600" smtClean="0"/>
              <a:t> </a:t>
            </a:r>
          </a:p>
          <a:p>
            <a:pPr lvl="2" eaLnBrk="1" hangingPunct="1">
              <a:lnSpc>
                <a:spcPct val="80000"/>
              </a:lnSpc>
            </a:pPr>
            <a:r>
              <a:rPr lang="en-US" smtClean="0"/>
              <a:t>Regardless of how long the beneficiary lives </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Grp="1" noChangeArrowheads="1"/>
          </p:cNvSpPr>
          <p:nvPr>
            <p:ph type="title" idx="4294967295"/>
          </p:nvPr>
        </p:nvSpPr>
        <p:spPr/>
        <p:txBody>
          <a:bodyPr anchor="ctr"/>
          <a:lstStyle/>
          <a:p>
            <a:pPr eaLnBrk="1" hangingPunct="1"/>
            <a:r>
              <a:rPr lang="en-US" sz="2800" b="0" dirty="0" smtClean="0"/>
              <a:t>Traditional Net Cost Method</a:t>
            </a:r>
            <a:r>
              <a:rPr lang="en-US" sz="2800" dirty="0" smtClean="0"/>
              <a:t> </a:t>
            </a:r>
          </a:p>
        </p:txBody>
      </p:sp>
      <p:pic>
        <p:nvPicPr>
          <p:cNvPr id="22531" name="Picture 6" descr="ex13_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2133600"/>
            <a:ext cx="6872288" cy="335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6"/>
          <p:cNvSpPr>
            <a:spLocks noGrp="1" noChangeArrowheads="1"/>
          </p:cNvSpPr>
          <p:nvPr>
            <p:ph type="subTitle" idx="4294967295"/>
          </p:nvPr>
        </p:nvSpPr>
        <p:spPr>
          <a:xfrm>
            <a:off x="990600" y="3124200"/>
            <a:ext cx="6705600" cy="914400"/>
          </a:xfrm>
          <a:solidFill>
            <a:srgbClr val="00B050"/>
          </a:solidFill>
        </p:spPr>
        <p:txBody>
          <a:bodyPr anchor="ctr"/>
          <a:lstStyle/>
          <a:p>
            <a:pPr marL="0" indent="0" algn="ctr" eaLnBrk="1" hangingPunct="1">
              <a:spcBef>
                <a:spcPct val="30000"/>
              </a:spcBef>
              <a:buClr>
                <a:schemeClr val="tx1"/>
              </a:buClr>
              <a:buFont typeface="Times" panose="02020603050405020304" pitchFamily="18" charset="0"/>
              <a:buNone/>
            </a:pPr>
            <a:r>
              <a:rPr lang="en-US" b="1" smtClean="0"/>
              <a:t>End of Lecture 24</a:t>
            </a: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chor="ctr"/>
          <a:lstStyle/>
          <a:p>
            <a:pPr eaLnBrk="1" hangingPunct="1"/>
            <a:r>
              <a:rPr lang="en-US" sz="2800" smtClean="0"/>
              <a:t>Determining the Cost of Life Insurance</a:t>
            </a:r>
          </a:p>
        </p:txBody>
      </p:sp>
      <p:sp>
        <p:nvSpPr>
          <p:cNvPr id="24579" name="Rectangle 3"/>
          <p:cNvSpPr>
            <a:spLocks noGrp="1" noChangeArrowheads="1"/>
          </p:cNvSpPr>
          <p:nvPr>
            <p:ph type="body" idx="4294967295"/>
          </p:nvPr>
        </p:nvSpPr>
        <p:spPr>
          <a:xfrm>
            <a:off x="228600" y="1752600"/>
            <a:ext cx="8686800" cy="4648200"/>
          </a:xfrm>
        </p:spPr>
        <p:txBody>
          <a:bodyPr rIns="91440"/>
          <a:lstStyle/>
          <a:p>
            <a:pPr eaLnBrk="1" hangingPunct="1"/>
            <a:r>
              <a:rPr lang="en-US" smtClean="0"/>
              <a:t>The </a:t>
            </a:r>
            <a:r>
              <a:rPr lang="en-US" u="sng" smtClean="0"/>
              <a:t>interest-adjusted cost method</a:t>
            </a:r>
            <a:r>
              <a:rPr lang="en-US" smtClean="0"/>
              <a:t> is more accurate because it considers the time value of money</a:t>
            </a:r>
          </a:p>
          <a:p>
            <a:pPr eaLnBrk="1" hangingPunct="1"/>
            <a:r>
              <a:rPr lang="en-US" smtClean="0"/>
              <a:t>Interest-adjusted cost indices come in two forms:</a:t>
            </a:r>
          </a:p>
          <a:p>
            <a:pPr lvl="1" eaLnBrk="1" hangingPunct="1"/>
            <a:r>
              <a:rPr lang="en-US" smtClean="0"/>
              <a:t>The </a:t>
            </a:r>
            <a:r>
              <a:rPr lang="en-US" u="sng" smtClean="0"/>
              <a:t>surrender cost index</a:t>
            </a:r>
            <a:r>
              <a:rPr lang="en-US" smtClean="0"/>
              <a:t> is useful if the owner expects to surrender the policy after some time period</a:t>
            </a:r>
          </a:p>
          <a:p>
            <a:pPr lvl="1" eaLnBrk="1" hangingPunct="1"/>
            <a:r>
              <a:rPr lang="en-US" smtClean="0"/>
              <a:t>The </a:t>
            </a:r>
            <a:r>
              <a:rPr lang="en-US" u="sng" smtClean="0"/>
              <a:t>net payment cost index</a:t>
            </a:r>
            <a:r>
              <a:rPr lang="en-US" smtClean="0"/>
              <a:t> is useful if the owner expects to keep the policy in force</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3"/>
          <p:cNvSpPr>
            <a:spLocks noGrp="1" noChangeArrowheads="1"/>
          </p:cNvSpPr>
          <p:nvPr>
            <p:ph type="title" idx="4294967295"/>
          </p:nvPr>
        </p:nvSpPr>
        <p:spPr/>
        <p:txBody>
          <a:bodyPr anchor="ctr"/>
          <a:lstStyle/>
          <a:p>
            <a:pPr eaLnBrk="1" hangingPunct="1"/>
            <a:r>
              <a:rPr lang="en-US" sz="2800" b="0" dirty="0" smtClean="0"/>
              <a:t>Surrender Cost Index</a:t>
            </a:r>
            <a:r>
              <a:rPr lang="en-US" sz="2800" dirty="0" smtClean="0"/>
              <a:t> </a:t>
            </a:r>
          </a:p>
        </p:txBody>
      </p:sp>
      <p:pic>
        <p:nvPicPr>
          <p:cNvPr id="26627" name="Picture 6" descr="ex13_0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00" y="1905000"/>
            <a:ext cx="4903788" cy="404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3"/>
          <p:cNvSpPr>
            <a:spLocks noGrp="1" noChangeArrowheads="1"/>
          </p:cNvSpPr>
          <p:nvPr>
            <p:ph type="title" idx="4294967295"/>
          </p:nvPr>
        </p:nvSpPr>
        <p:spPr/>
        <p:txBody>
          <a:bodyPr anchor="ctr"/>
          <a:lstStyle/>
          <a:p>
            <a:pPr eaLnBrk="1" hangingPunct="1"/>
            <a:r>
              <a:rPr lang="en-US" sz="2800" b="0" dirty="0" smtClean="0"/>
              <a:t>Net Payment Cost Index</a:t>
            </a:r>
            <a:r>
              <a:rPr lang="en-US" sz="2800" dirty="0" smtClean="0"/>
              <a:t> </a:t>
            </a:r>
          </a:p>
        </p:txBody>
      </p:sp>
      <p:pic>
        <p:nvPicPr>
          <p:cNvPr id="28675" name="Picture 6" descr="ex13_0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52600" y="1981200"/>
            <a:ext cx="5846763" cy="403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nchor="ctr"/>
          <a:lstStyle/>
          <a:p>
            <a:pPr eaLnBrk="1" hangingPunct="1"/>
            <a:r>
              <a:rPr lang="en-US" sz="2800" smtClean="0"/>
              <a:t>Determining the Cost of Life Insurance</a:t>
            </a:r>
          </a:p>
        </p:txBody>
      </p:sp>
      <p:sp>
        <p:nvSpPr>
          <p:cNvPr id="30723" name="Rectangle 3"/>
          <p:cNvSpPr>
            <a:spLocks noGrp="1" noChangeArrowheads="1"/>
          </p:cNvSpPr>
          <p:nvPr>
            <p:ph type="body" idx="4294967295"/>
          </p:nvPr>
        </p:nvSpPr>
        <p:spPr/>
        <p:txBody>
          <a:bodyPr rIns="91440"/>
          <a:lstStyle/>
          <a:p>
            <a:pPr eaLnBrk="1" hangingPunct="1"/>
            <a:r>
              <a:rPr lang="en-US" smtClean="0"/>
              <a:t>Interest-adjusted cost indices can be used to compare policies across insurers</a:t>
            </a:r>
          </a:p>
          <a:p>
            <a:pPr lvl="1" eaLnBrk="1" hangingPunct="1"/>
            <a:r>
              <a:rPr lang="en-US" smtClean="0"/>
              <a:t>There is a wide variation in costs indices across insurers – it pays to shop around!</a:t>
            </a:r>
          </a:p>
          <a:p>
            <a:pPr lvl="1" eaLnBrk="1" hangingPunct="1"/>
            <a:r>
              <a:rPr lang="en-US" smtClean="0"/>
              <a:t>Most consumers use premiums as a basis for comparison, but agents will supply cost indices</a:t>
            </a:r>
          </a:p>
          <a:p>
            <a:pPr lvl="2" eaLnBrk="1" hangingPunct="1">
              <a:buFontTx/>
              <a:buNone/>
            </a:pPr>
            <a:endParaRPr lang="en-US" smtClean="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M00_REJDA_6117643_11_RMI_C00">
  <a:themeElements>
    <a:clrScheme name="M00_REJDA_6117643_11_RMI_C0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00_REJDA_6117643_11_RMI_C0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M00_REJDA_6117643_11_RMI_C0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00_REJDA_6117643_11_RMI_C0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00_REJDA_6117643_11_RMI_C0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00_REJDA_6117643_11_RMI_C0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00_REJDA_6117643_11_RMI_C0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00_REJDA_6117643_11_RMI_C0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00_REJDA_6117643_11_RMI_C0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00_REJDA_6117643_11_RMI_C0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00_REJDA_6117643_11_RMI_C0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00_REJDA_6117643_11_RMI_C0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00_REJDA_6117643_11_RMI_C0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00_REJDA_6117643_11_RMI_C0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HD:Users:stephanielindsey:Documents:AW_Rejda_PPT_Alison:Rejda_Template:M00_REJDA_6117643_11_RMI_C00.pot</Template>
  <TotalTime>779</TotalTime>
  <Words>3290</Words>
  <Application>Microsoft Office PowerPoint</Application>
  <PresentationFormat>On-screen Show (4:3)</PresentationFormat>
  <Paragraphs>332</Paragraphs>
  <Slides>50</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M00_REJDA_6117643_11_RMI_C00</vt:lpstr>
      <vt:lpstr>Equation</vt:lpstr>
      <vt:lpstr>Slide 1</vt:lpstr>
      <vt:lpstr>Slide 2</vt:lpstr>
      <vt:lpstr>Determining the Cost of Life Insurance</vt:lpstr>
      <vt:lpstr>Determining the Cost of Life Insurance</vt:lpstr>
      <vt:lpstr>Traditional Net Cost Method </vt:lpstr>
      <vt:lpstr>Determining the Cost of Life Insurance</vt:lpstr>
      <vt:lpstr>Surrender Cost Index </vt:lpstr>
      <vt:lpstr>Net Payment Cost Index </vt:lpstr>
      <vt:lpstr>Determining the Cost of Life Insurance</vt:lpstr>
      <vt:lpstr>Whole Life Actual Historical Performance $250,000 Male Nonsmoker Preferred Class, Age 45 Policy Issued 12/31/1988. Last Day 12/31/2008.</vt:lpstr>
      <vt:lpstr>Determining the Cost of Life Insurance</vt:lpstr>
      <vt:lpstr>Rate of Return on Saving Component</vt:lpstr>
      <vt:lpstr>Average Annual Rates of Return for 109 Cash-Value Policies by Year of Policy</vt:lpstr>
      <vt:lpstr>Rate of Return on Saving Component</vt:lpstr>
      <vt:lpstr>Benchmark Prices</vt:lpstr>
      <vt:lpstr>Shopping For Life Insurance</vt:lpstr>
      <vt:lpstr>Slide 17</vt:lpstr>
      <vt:lpstr>Types of Life Insurance </vt:lpstr>
      <vt:lpstr>Whole Life Insurance </vt:lpstr>
      <vt:lpstr>Whole Life Insurance</vt:lpstr>
      <vt:lpstr>Whole Life Insurance</vt:lpstr>
      <vt:lpstr>Whole Life Insurance</vt:lpstr>
      <vt:lpstr>Universal Life Insurance </vt:lpstr>
      <vt:lpstr>Universal Life Insurance</vt:lpstr>
      <vt:lpstr>Universal Life Insurance</vt:lpstr>
      <vt:lpstr>Universal Life Insurance</vt:lpstr>
      <vt:lpstr>Variable Life </vt:lpstr>
      <vt:lpstr>Variable Universal Life </vt:lpstr>
      <vt:lpstr>Modified Life </vt:lpstr>
      <vt:lpstr>Endowment </vt:lpstr>
      <vt:lpstr>Industrial Life </vt:lpstr>
      <vt:lpstr>Industrial Life</vt:lpstr>
      <vt:lpstr>Credit Life </vt:lpstr>
      <vt:lpstr>Slide 34</vt:lpstr>
      <vt:lpstr>Incontestability Clause </vt:lpstr>
      <vt:lpstr>Suicide Clause </vt:lpstr>
      <vt:lpstr>Misstatement of Age or Sex </vt:lpstr>
      <vt:lpstr>Entire Contract Clause </vt:lpstr>
      <vt:lpstr>Assignments </vt:lpstr>
      <vt:lpstr>Dividend Options </vt:lpstr>
      <vt:lpstr>Paid-Up Additions </vt:lpstr>
      <vt:lpstr>Paid-Up Insurance Option </vt:lpstr>
      <vt:lpstr>Extended-Term Option </vt:lpstr>
      <vt:lpstr>Policy Loans </vt:lpstr>
      <vt:lpstr>Policy Loans</vt:lpstr>
      <vt:lpstr>Settlement Options </vt:lpstr>
      <vt:lpstr>Settlement Options</vt:lpstr>
      <vt:lpstr>Settlement Options</vt:lpstr>
      <vt:lpstr>Settlement Options</vt:lpstr>
      <vt:lpstr>Slide 50</vt:lpstr>
    </vt:vector>
  </TitlesOfParts>
  <Manager/>
  <Company>Copyright © 2011 Pearson Prentice Hall.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subject>Buying Life Insurance</dc:subject>
  <dc:creator>George E. Rejda</dc:creator>
  <cp:keywords/>
  <dc:description/>
  <cp:lastModifiedBy>Administrator</cp:lastModifiedBy>
  <cp:revision>104</cp:revision>
  <dcterms:created xsi:type="dcterms:W3CDTF">2004-08-04T08:00:35Z</dcterms:created>
  <dcterms:modified xsi:type="dcterms:W3CDTF">2014-06-22T12:35:05Z</dcterms:modified>
  <cp:category/>
</cp:coreProperties>
</file>