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0" r:id="rId1"/>
  </p:sldMasterIdLst>
  <p:notesMasterIdLst>
    <p:notesMasterId r:id="rId28"/>
  </p:notesMasterIdLst>
  <p:sldIdLst>
    <p:sldId id="466" r:id="rId2"/>
    <p:sldId id="421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6" autoAdjust="0"/>
    <p:restoredTop sz="90929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3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E584B6-134A-4F78-9344-AFF44CDC6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29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49169F0-543F-46A0-AE25-E2F0A92C62F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37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90B610C-70AD-4914-A214-71DB493BDF8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2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0315EDC-3D7F-443E-9DA1-4CCAF0E8CD1C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96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282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8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1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5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375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3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49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39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38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765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376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2-</a:t>
            </a:r>
            <a:fld id="{7BD7FA7C-B5AA-4923-A54B-9EBD67E8CFC9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Insurance and Risk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4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6CAF56E-BF25-4796-92BE-FF6AEE062D78}" type="slidenum">
              <a:rPr lang="en-US"/>
              <a:pPr/>
              <a:t>10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Concepts 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Probability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Long term frequency of occurrence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probability is 0 for an event that is certain not to occur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probability is 1 for an event that is certain to occur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calculate the probability of any event, the number of times a given event occurs is divided by all possible events of that type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Probability distribution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Mutually exclusive and collectively exhaustive list of all events that can result from a chance process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Contains the probability associated with each event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18782C-D4B4-4674-9DCB-492B2FE48385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Statistical Concepts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Measures of central tendency or location </a:t>
            </a:r>
          </a:p>
          <a:p>
            <a:pPr lvl="1" eaLnBrk="1" hangingPunct="1"/>
            <a:r>
              <a:rPr lang="en-US" sz="3200" smtClean="0"/>
              <a:t>Measuring the center of a probability distribution	</a:t>
            </a:r>
          </a:p>
          <a:p>
            <a:pPr lvl="1" eaLnBrk="1" hangingPunct="1"/>
            <a:r>
              <a:rPr lang="en-US" sz="3200" smtClean="0"/>
              <a:t>Mean </a:t>
            </a:r>
          </a:p>
          <a:p>
            <a:pPr lvl="2" eaLnBrk="1" hangingPunct="1"/>
            <a:r>
              <a:rPr lang="en-US" sz="2800" smtClean="0"/>
              <a:t>Sum of a set of n measurements divided by n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86400"/>
            <a:ext cx="44958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F785F48-66B7-4FF0-83F1-20622FE431D0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Statistical Concepts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Median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Midpoint in a range of measurements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Half of the items are larger and half are smaller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Not greatly affected by extreme values 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Mode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Value of the variable that occurs most often in a frequency distribution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0FB3DAC-842E-4C4A-A9B5-C0F6B425A84D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Measures of Variation or Dispersion 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Standard deviation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Measures how all close a group of individual measurements is to its expected value or mean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First determine the mean or expected value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Then subtract the mean from each individual value and square the result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Add the squared differences together and divide the sum by the total number of measurements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Then take the square root of that value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Coefficient of variation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Standard deviation expressed as a percentage of the mean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6C4FA01-6425-49D8-B313-079D70C32931}" type="slidenum">
              <a:rPr lang="en-US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Table 2-1: Calculating the Standard Deviation of Losses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83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F94D50-3273-457A-9795-6A9DFB2CC44E}" type="slidenum">
              <a:rPr lang="en-US"/>
              <a:pPr/>
              <a:t>15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Loss Distributions Used in Risk Management 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form an empirical probability distribution </a:t>
            </a:r>
          </a:p>
          <a:p>
            <a:pPr lvl="1" eaLnBrk="1" hangingPunct="1"/>
            <a:r>
              <a:rPr lang="en-US" smtClean="0"/>
              <a:t>Risk manager actually observes the events that occur </a:t>
            </a:r>
          </a:p>
          <a:p>
            <a:pPr eaLnBrk="1" hangingPunct="1"/>
            <a:r>
              <a:rPr lang="en-US" smtClean="0"/>
              <a:t>To create a theoretical probability distribution </a:t>
            </a:r>
          </a:p>
          <a:p>
            <a:pPr lvl="1" eaLnBrk="1" hangingPunct="1"/>
            <a:r>
              <a:rPr lang="en-US" smtClean="0"/>
              <a:t>Use a mathematical formula </a:t>
            </a:r>
          </a:p>
          <a:p>
            <a:pPr lvl="2" eaLnBrk="1" hangingPunct="1"/>
            <a:r>
              <a:rPr lang="en-US" smtClean="0"/>
              <a:t>Widely used theoretical distributions include binomial, normal, Poisson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6D1101B-15CD-4F52-B0D3-4D8659B1C062}" type="slidenum">
              <a:rPr lang="en-US"/>
              <a:pPr/>
              <a:t>16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Binomial Distribution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the probability that an event will occur at any point in time is p  </a:t>
            </a:r>
          </a:p>
          <a:p>
            <a:pPr lvl="1" eaLnBrk="1" hangingPunct="1"/>
            <a:r>
              <a:rPr lang="en-US" smtClean="0"/>
              <a:t>The probability q that an event will not occur can be stated as 1 – p</a:t>
            </a:r>
          </a:p>
          <a:p>
            <a:pPr eaLnBrk="1" hangingPunct="1"/>
            <a:r>
              <a:rPr lang="en-US" smtClean="0"/>
              <a:t>One can calculate how often an event will happen with the binomial formula </a:t>
            </a:r>
          </a:p>
          <a:p>
            <a:pPr lvl="1" eaLnBrk="1" hangingPunct="1"/>
            <a:r>
              <a:rPr lang="en-US" smtClean="0"/>
              <a:t>Indicates that the probability of r events in n possible times equals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15000"/>
            <a:ext cx="28194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9D36324-E252-40DE-9573-4AC449EA6F4D}" type="slidenum">
              <a:rPr lang="en-US"/>
              <a:pPr/>
              <a:t>17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The Normal Distribution 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Central limit theorem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States that the expected results for a pool or portfolio of independent observations can be approximated by the normal distribution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Shown graphically in Figure 2.2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Perfectly bell-shaped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risk managers know that their loss distributions are normal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They can assume that these relationships hold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They can predict the probability of a given loss level occurring or the probability of losses being within a certain range of the mean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Binomial distributions require variables to be discreet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Normal distributions can have continuous variables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3AFE739-BAFF-42ED-9C86-52CBB17972DC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992188"/>
          </a:xfrm>
        </p:spPr>
        <p:txBody>
          <a:bodyPr/>
          <a:lstStyle/>
          <a:p>
            <a:pPr eaLnBrk="1" hangingPunct="1"/>
            <a:r>
              <a:rPr lang="en-US" sz="4000" smtClean="0"/>
              <a:t>Normal Probability Distribution of 500 Losses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64770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5D5D691-68E3-4F6D-BF7C-AFF1E7927EDB}" type="slidenum">
              <a:rPr lang="en-US"/>
              <a:pPr/>
              <a:t>19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Poisson Distribution 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the probability of an event using the following formula </a:t>
            </a:r>
          </a:p>
          <a:p>
            <a:pPr lvl="1" eaLnBrk="1" hangingPunct="1"/>
            <a:r>
              <a:rPr lang="en-US" smtClean="0"/>
              <a:t>Mean of the distribution is also its variance</a:t>
            </a:r>
          </a:p>
          <a:p>
            <a:pPr lvl="2" eaLnBrk="1" hangingPunct="1"/>
            <a:r>
              <a:rPr lang="en-US" smtClean="0"/>
              <a:t>Standard deviation is equal to the square root of m  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17526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7200" y="4594225"/>
            <a:ext cx="8229600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3"/>
            <a:r>
              <a:rPr lang="en-US" sz="2000" i="1">
                <a:latin typeface="Arial" panose="020B0604020202020204" pitchFamily="34" charset="0"/>
              </a:rPr>
              <a:t>p </a:t>
            </a:r>
            <a:r>
              <a:rPr lang="en-US" sz="2000">
                <a:latin typeface="Arial" panose="020B0604020202020204" pitchFamily="34" charset="0"/>
              </a:rPr>
              <a:t>= probability that an event </a:t>
            </a:r>
            <a:r>
              <a:rPr lang="en-US" sz="2000" i="1">
                <a:latin typeface="Arial" panose="020B0604020202020204" pitchFamily="34" charset="0"/>
              </a:rPr>
              <a:t>n o</a:t>
            </a:r>
            <a:r>
              <a:rPr lang="en-US" sz="2000">
                <a:latin typeface="Arial" panose="020B0604020202020204" pitchFamily="34" charset="0"/>
              </a:rPr>
              <a:t>ccurs</a:t>
            </a:r>
          </a:p>
          <a:p>
            <a:pPr lvl="3"/>
            <a:r>
              <a:rPr lang="en-US" sz="2000" i="1">
                <a:latin typeface="Arial" panose="020B0604020202020204" pitchFamily="34" charset="0"/>
              </a:rPr>
              <a:t>r </a:t>
            </a:r>
            <a:r>
              <a:rPr lang="en-US" sz="2000">
                <a:latin typeface="Arial" panose="020B0604020202020204" pitchFamily="34" charset="0"/>
              </a:rPr>
              <a:t>= number of events for which the probability estimate is needed</a:t>
            </a:r>
          </a:p>
          <a:p>
            <a:pPr lvl="3"/>
            <a:r>
              <a:rPr lang="en-US" sz="2000" i="1">
                <a:latin typeface="Arial" panose="020B0604020202020204" pitchFamily="34" charset="0"/>
              </a:rPr>
              <a:t>m </a:t>
            </a:r>
            <a:r>
              <a:rPr lang="en-US" sz="2000">
                <a:latin typeface="Arial" panose="020B0604020202020204" pitchFamily="34" charset="0"/>
              </a:rPr>
              <a:t>= mean = expected loss frequency</a:t>
            </a:r>
          </a:p>
          <a:p>
            <a:pPr lvl="3"/>
            <a:r>
              <a:rPr lang="en-US" sz="2000" i="1">
                <a:latin typeface="Arial" panose="020B0604020202020204" pitchFamily="34" charset="0"/>
              </a:rPr>
              <a:t>e </a:t>
            </a:r>
            <a:r>
              <a:rPr lang="en-US" sz="2000">
                <a:latin typeface="Arial" panose="020B0604020202020204" pitchFamily="34" charset="0"/>
              </a:rPr>
              <a:t>= a constant, the base of the natural logarithms, equal to 2.71828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7772400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Definition and Basic Characteristics of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Characteristics of An Ideally Insurable Risk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Adverse Selection and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Insurance vs. Gambling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Insurance vs. Hedging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Types of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Benefits and Costs of Insurance to Society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71F5D74-6DF4-444E-B01B-9CF6BF41422C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Poisson Distribution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the number of exposure units increases and the probability of loss decreases </a:t>
            </a:r>
          </a:p>
          <a:p>
            <a:pPr lvl="1" eaLnBrk="1" hangingPunct="1"/>
            <a:r>
              <a:rPr lang="en-US" smtClean="0"/>
              <a:t>The binomial distribution becomes more and more like the Poisson distribution </a:t>
            </a:r>
          </a:p>
          <a:p>
            <a:pPr eaLnBrk="1" hangingPunct="1"/>
            <a:r>
              <a:rPr lang="en-US" smtClean="0"/>
              <a:t>Most desirable when more than 50 independent exposure units exist and</a:t>
            </a:r>
          </a:p>
          <a:p>
            <a:pPr lvl="1" eaLnBrk="1" hangingPunct="1"/>
            <a:r>
              <a:rPr lang="en-US" smtClean="0"/>
              <a:t>The probability that any one item will suffer a loss is 0.1 or less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1E38B3A-A3F8-4B57-A817-71C8AA64E73D}" type="slidenum">
              <a:rPr lang="en-US"/>
              <a:pPr/>
              <a:t>21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Integrated Risk Measures 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Value at risk (VAR)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Constructs probability distributions of the risks alone and in various combinations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To obtain estimates of the risk of loss at various probability levels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Yields a numerical statement of the maximum expected loss in a specific time and at a given probability level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Provides the firm with an assessment of the overall impact of risk on the firm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Considers correlation between different categories of risk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Risk-adjusted return on capital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Attempts to allocate risk costs to the many different activities of the firm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Assesses how much capital would be required by the organization’s various activities to keep the probability of bankruptcy below a specified level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B4B7578-7D17-4759-98C9-C93185A5C623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of Predictions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question of interest to risk managers</a:t>
            </a:r>
          </a:p>
          <a:p>
            <a:pPr lvl="1" eaLnBrk="1" hangingPunct="1"/>
            <a:r>
              <a:rPr lang="en-US" smtClean="0"/>
              <a:t>How many individual exposure units are necessary before a given degree of accuracy can be achieved in obtaining an actual loss frequency that is close to the expected loss frequency?</a:t>
            </a:r>
          </a:p>
          <a:p>
            <a:pPr eaLnBrk="1" hangingPunct="1"/>
            <a:r>
              <a:rPr lang="en-US" smtClean="0"/>
              <a:t>The number of losses for particular firm must be fairly large to accurately predict future losses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53FF06B-BF69-4045-BC6A-C3BF91786D0E}" type="slidenum">
              <a:rPr lang="en-US"/>
              <a:pPr/>
              <a:t>23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of Large Numbers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Degree of objective risk is meaningful only when the group is fairly large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States that as the number of exposure units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more likely it becomes that actual loss experience will equal probable loss experience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Two most important applications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As the number of exposure units increases, the degree of risk decreases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Given a constant number of exposure units, as the chance of loss increases, the degree of risk decreases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097FD4D-104A-4E3F-AB41-0DCC669C8F7A}" type="slidenum">
              <a:rPr lang="en-US"/>
              <a:pPr/>
              <a:t>24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Number of Exposure Units Required 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Question arises as to how much error is introduced when a group is not sufficiently large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Required assumption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loss occurs independently of each other loss, and the probability of losses is constant from occurrence to occurrence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Formula is based on knowledge that the normal distribution is an approximation of the binomial distribution 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Known percentages of losses will fall within 1, 2, 3, or more standard deviations of the mean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450" y="6019800"/>
            <a:ext cx="18859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F658ECC-2BA2-4392-AE01-40C7F1068CB4}" type="slidenum">
              <a:rPr lang="en-US"/>
              <a:pPr/>
              <a:t>25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Number of Exposure Units Required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Value of S indicates the level of confidence that can be stated for the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S is 1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It is known with 68 percent confidence that losses will be as predicted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S is 2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It is known with 95 percent confidence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Fundamental truth about risk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the probability of loss is small a larger number of exposure units is needed for an acceptable degree of risk than is commonly recognized 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</a:t>
            </a:r>
            <a:r>
              <a:rPr lang="en-US" b="1">
                <a:latin typeface="Arial" panose="020B0604020202020204" pitchFamily="34" charset="0"/>
              </a:rPr>
              <a:t>4</a:t>
            </a:r>
            <a:endParaRPr lang="en-US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08CA9C-A79B-4CF5-8967-FEEC2576126C}" type="slidenum">
              <a:rPr lang="en-US"/>
              <a:pPr/>
              <a:t>3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Identification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Loss exposure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Potential loss that may be associated with a specific type of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be categorized as to whether they result from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Property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Life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Health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Loss from income risks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74C5AB2-AC85-420F-98AC-D44DC575FB14}" type="slidenum">
              <a:rPr lang="en-US"/>
              <a:pPr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Identification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Loss exposure Checklists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Specifies numerous potential sources of loss from the destruction of assets and from legal 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are designed for specific industries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Such as manufacturers, retailers, educational institutions, religious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Others focus on a specific category of exposure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Such as real and personal property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ACEE88-AE4A-4D8A-AD13-4B2F710C627A}" type="slidenum">
              <a:rPr lang="en-US"/>
              <a:pPr/>
              <a:t>5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Identification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Financial statement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items on a firm’s balance sheet and income statement are analyzed in regard to risks that may be present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Flowcharts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Allows risk managers to pinpoint areas of potential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Only through careful inspection of the entire production process can the full range of loss exposures be identified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BE9E836-69C0-46B6-871F-6319FF68CE3C}" type="slidenum">
              <a:rPr lang="en-US"/>
              <a:pPr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Figure 2-1: Flowchart for a Production Process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88392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A40D555-7326-4506-AACE-8D376433EECD}" type="slidenum">
              <a:rPr lang="en-US"/>
              <a:pPr/>
              <a:t>7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Identification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Contract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It is not unusual for contracts to state that some losses, if they occur, are to be borne by specific parties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May be found in construction contracts, sales contracts and lease agreements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Ideally the specification of who is to pay for various losses should be a conscious decision that is made as part of the overall contract negotiation process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Decision should reflect the comparative advantage of each party in managing and bearing the risk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On-site inspections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During these visits, it can be helpful to talk with department managers and other employees regarding their activities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Statistical analysis of past losses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Can use a risk management information system (software) to assist in performing this task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As these systems become more sophisticated and user friendly , it is anticipated that more businesses will be able to use statistical analysis in their risk management activities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0058075-1B91-4DB8-B3F9-ED1BACD7E799}" type="slidenum">
              <a:rPr lang="en-US"/>
              <a:pPr/>
              <a:t>8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92188"/>
          </a:xfrm>
        </p:spPr>
        <p:txBody>
          <a:bodyPr/>
          <a:lstStyle/>
          <a:p>
            <a:pPr eaLnBrk="1" hangingPunct="1"/>
            <a:r>
              <a:rPr lang="en-US" smtClean="0"/>
              <a:t>Risk Evaluation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Once a risk is identified, the next step is to estimate both the frequency and severity of potential losses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Maximum probable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estimate of the likely severity of losses that occur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Maximum possible loss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estimate of the catastrophe potential associated with a particular exposure to risk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 firms attempt to be precise in evaluating risks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Now common to use probability distributions and statistical techniques in estimating loss frequency and severity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23976A4-1040-4381-8EC8-E67642E452E5}" type="slidenum">
              <a:rPr lang="en-US"/>
              <a:pPr/>
              <a:t>9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Mapping or Profiling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Involves arraying risks in a matrix </a:t>
            </a:r>
          </a:p>
          <a:p>
            <a:pPr lvl="1" eaLnBrk="1" hangingPunct="1"/>
            <a:r>
              <a:rPr lang="en-US" smtClean="0"/>
              <a:t> With one dimension being the frequency of events and the other dimension the severity </a:t>
            </a:r>
          </a:p>
          <a:p>
            <a:pPr eaLnBrk="1" hangingPunct="1"/>
            <a:r>
              <a:rPr lang="en-US" smtClean="0"/>
              <a:t>Each risk is marked to indicate whether it is covered by insurance or not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1108</TotalTime>
  <Words>1416</Words>
  <Application>Microsoft Office PowerPoint</Application>
  <PresentationFormat>On-screen Show (4:3)</PresentationFormat>
  <Paragraphs>184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M00_REJDA_6117643_11_RMI_C00</vt:lpstr>
      <vt:lpstr>Slide 1</vt:lpstr>
      <vt:lpstr>Objectives</vt:lpstr>
      <vt:lpstr>Risk Identification</vt:lpstr>
      <vt:lpstr>Risk Identification</vt:lpstr>
      <vt:lpstr>Risk Identification</vt:lpstr>
      <vt:lpstr>Figure 2-1: Flowchart for a Production Process</vt:lpstr>
      <vt:lpstr>Risk Identification</vt:lpstr>
      <vt:lpstr>Risk Evaluation </vt:lpstr>
      <vt:lpstr>Risk Mapping or Profiling </vt:lpstr>
      <vt:lpstr>Statistical Concepts </vt:lpstr>
      <vt:lpstr> Statistical Concepts </vt:lpstr>
      <vt:lpstr> Statistical Concepts </vt:lpstr>
      <vt:lpstr>Measures of Variation or Dispersion </vt:lpstr>
      <vt:lpstr>Table 2-1: Calculating the Standard Deviation of Losses</vt:lpstr>
      <vt:lpstr>Loss Distributions Used in Risk Management </vt:lpstr>
      <vt:lpstr>The Binomial Distribution </vt:lpstr>
      <vt:lpstr> The Normal Distribution </vt:lpstr>
      <vt:lpstr>Normal Probability Distribution of 500 Losses</vt:lpstr>
      <vt:lpstr>The Poisson Distribution </vt:lpstr>
      <vt:lpstr>The Poisson Distribution </vt:lpstr>
      <vt:lpstr> Integrated Risk Measures </vt:lpstr>
      <vt:lpstr>Accuracy of Predictions</vt:lpstr>
      <vt:lpstr>Law of Large Numbers </vt:lpstr>
      <vt:lpstr>Number of Exposure Units Required </vt:lpstr>
      <vt:lpstr>Number of Exposure Units Required</vt:lpstr>
      <vt:lpstr>Slide 26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Insurance and Risk</dc:subject>
  <dc:creator>George E. Rejda</dc:creator>
  <cp:keywords/>
  <dc:description/>
  <cp:lastModifiedBy>Administrator</cp:lastModifiedBy>
  <cp:revision>104</cp:revision>
  <dcterms:created xsi:type="dcterms:W3CDTF">2004-08-04T08:00:35Z</dcterms:created>
  <dcterms:modified xsi:type="dcterms:W3CDTF">2014-06-16T13:51:23Z</dcterms:modified>
  <cp:category/>
</cp:coreProperties>
</file>