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34"/>
  </p:notesMasterIdLst>
  <p:sldIdLst>
    <p:sldId id="329" r:id="rId2"/>
    <p:sldId id="284" r:id="rId3"/>
    <p:sldId id="281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3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0" autoAdjust="0"/>
    <p:restoredTop sz="90929"/>
  </p:normalViewPr>
  <p:slideViewPr>
    <p:cSldViewPr>
      <p:cViewPr varScale="1">
        <p:scale>
          <a:sx n="63" d="100"/>
          <a:sy n="63" d="100"/>
        </p:scale>
        <p:origin x="-17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DF421F-3BB9-4933-8301-E838D8D1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4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7577CDF-FCFD-497F-AD0F-1E631DCEF52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96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7D45CB5-7CE9-46EC-A88E-460509D2F24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93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FC7C97-93A0-4D18-87F8-582403FC425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7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8DCD383-C52A-4C79-85FB-D95C80F5F223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7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612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74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2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18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6127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78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1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7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3449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0608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0968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3-</a:t>
            </a:r>
            <a:fld id="{2A9E2DFB-B424-4997-AFA8-FAF2FFBC104D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Introduction </a:t>
            </a:r>
            <a:br>
              <a:rPr lang="en-US" b="1" dirty="0" smtClean="0"/>
            </a:br>
            <a:r>
              <a:rPr lang="en-US" b="1" dirty="0" smtClean="0"/>
              <a:t>to Risk Management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6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FD8EE1A-36E3-4E8A-A32F-AE504402309E}" type="slidenum">
              <a:rPr lang="en-US"/>
              <a:pPr/>
              <a:t>10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Criminal and Civil Law 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Criminal law </a:t>
            </a:r>
          </a:p>
          <a:p>
            <a:pPr lvl="1" eaLnBrk="1" hangingPunct="1"/>
            <a:r>
              <a:rPr lang="en-US" smtClean="0"/>
              <a:t>Directed toward wrongs against society </a:t>
            </a:r>
          </a:p>
          <a:p>
            <a:pPr lvl="2" eaLnBrk="1" hangingPunct="1"/>
            <a:r>
              <a:rPr lang="en-US" smtClean="0"/>
              <a:t>Examples include murder, robbery, rape, assault with a deadly weapon </a:t>
            </a:r>
          </a:p>
          <a:p>
            <a:pPr eaLnBrk="1" hangingPunct="1"/>
            <a:r>
              <a:rPr lang="en-US" smtClean="0"/>
              <a:t>Civil law </a:t>
            </a:r>
          </a:p>
          <a:p>
            <a:pPr lvl="1" eaLnBrk="1" hangingPunct="1"/>
            <a:r>
              <a:rPr lang="en-US" smtClean="0"/>
              <a:t>Directed toward wrongs against individuals and organizations </a:t>
            </a:r>
          </a:p>
          <a:p>
            <a:pPr lvl="2" eaLnBrk="1" hangingPunct="1"/>
            <a:r>
              <a:rPr lang="en-US" smtClean="0"/>
              <a:t>Examples include breach of contract and negligent acts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F74E4E6-CAAD-4CF1-B8DB-4E343BF10D22}" type="slidenum">
              <a:rPr lang="en-US"/>
              <a:pPr/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Torts 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Legal injury or wrong to another that arises that of actions other than breach of contract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Courts will provide a remedy by allowing recovery in an action for damages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Legal injury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Results when a person’s rights are wrongfully invaded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Right of personal privacy, right to enjoy one’s property and right to be free from personal injury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5DB5A1E-7186-4531-B5BC-954B6A34CE73}" type="slidenum">
              <a:rPr lang="en-US"/>
              <a:pPr/>
              <a:t>12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Law of Negligence 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negligent 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Negligence is the failure to exercise the degree of care required by law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Conduct that a reasonably prudent individual would exercise to prevent harm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negative 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Failure to do something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Negligence maybe the failure to act when there is a duty to act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positive 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doing of something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C24ED7-DFE8-4735-8CDF-0349BD97BE17}" type="slidenum">
              <a:rPr lang="en-US"/>
              <a:pPr/>
              <a:t>13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Law of Negligence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voluntary act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One that is done voluntarily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An involuntary act is excusable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negligent act is not excused because there is no intention to harm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imputed act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One is liable not only for one’s own actions but also for the negligent acts of service or agents acting in the course of their employment or agency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Employers may be sued because of negligence acts of their employees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Vicarious liability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Proximate cause of the loss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There must be an unbroken chain of events leading from the negligent act to the damage sustained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C10B6FA-C0BD-4CDC-B168-D0D2A8168FAB}" type="slidenum">
              <a:rPr lang="en-US"/>
              <a:pPr/>
              <a:t>14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Defenses Against Negligence Claims 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Contributory negligence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both parties are to blame in a given accident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May not collect against the other, even if the defendant was 90 percent to blame and the plaintive only 10 percent to blame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Assumed risk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Defendant may raise the defense that the plaintiff has no cause for action because the plaintiff assumed the risk of harm from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conduct of the defendant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condition of the premises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defendant’s product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Guest-host statutes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Relate to the standard of care by an automobile driver to a passenger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49B4451-2678-4B9C-9D81-100C18B8B5C5}" type="slidenum">
              <a:rPr lang="en-US"/>
              <a:pPr/>
              <a:t>15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Factors Leading to Higher Standards of Care 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Expanding application of liability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Courts tend increasingly to impose liability in new factual settings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Weakening of defenses against a liability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states have enacted a statute that replaces the defense of contributory negligence with comparative negligence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liability of the defendant is reduced by the extent to which the plaintiff was contributively negligent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Last clear chance rule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 plaintive who was contributively negligent may still have a cause of action against the defendant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If it can be shown that the defendant had a last clear chance before the accident to avoid injuring the plaintiff but failed to do so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3CE7096-3412-4F0F-AFEB-C6A311AFA091}" type="slidenum">
              <a:rPr lang="en-US"/>
              <a:pPr/>
              <a:t>16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Factors Leading to Higher Standards of Care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Res Ipsa Loquitur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“The thing speaks for itself”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Plaintiff may sometimes collect without actually proving negligence on the part of the defendant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Expansion of imputed liability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Joint and several liability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When an accident occurs and several different parties are negligent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The plaintiff may sue and collect from one or more of the negligent parties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Superfund legislation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Created by the Federal government to help fund the cleanup cost of major pollution sites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Estimated that more than 80 percent of the funds spent on the Superfund enforcement is for overhead (legal fees, </a:t>
            </a:r>
            <a:r>
              <a:rPr lang="en-US" sz="1600" i="1" smtClean="0"/>
              <a:t>etc</a:t>
            </a:r>
            <a:r>
              <a:rPr lang="en-US" sz="1600" smtClean="0"/>
              <a:t>.) and less than 20 percent for cleaning up the environment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09078D5-FC60-40C4-A786-40E4661287E6}" type="slidenum">
              <a:rPr lang="en-US"/>
              <a:pPr/>
              <a:t>17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Factors Leading to Higher Standards of Care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Changing concepts of damage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liberal interpretation of what types of damages may be allowed in negligence actions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Damages have been awarded for such things as mental anguish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Every state allows punitive damages except Massachusetts, Nebraska and Washington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Awards used to punish defendants because their actions constituted gross negligence or willful and wanton misconduct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FCCBC0-4373-4F75-97D7-E60F4FE2123B}" type="slidenum">
              <a:rPr lang="en-US"/>
              <a:pPr/>
              <a:t>18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Factors Leading to Higher Standards of Care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Increased damage awards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effect of inflation in reducing the purchasing power of the dollar has undoubtedly contributed to the increased amounts of damage awards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Perhaps the existence of liability insurance has caused juries to be more generous 	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Than they would be if they knew the plaintiff would pay the damages personally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insurance industry is supporting various types of tort reform, including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Imposing restrictions on the right to sue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Abolishing punitive damages in civil suits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Reducing the standard of care to the standard existing at the time the product was made instead of at the time the loss occurred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Placing a ceiling on non-economic damages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Repealing the collateral source rule 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2AD0BEA-46F4-4C90-AC66-E3D3D6C39F51}" type="slidenum">
              <a:rPr lang="en-US"/>
              <a:pPr/>
              <a:t>19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3-1:  Liability Claims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1600200"/>
            <a:ext cx="8742362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Meaning of Risk Management</a:t>
            </a:r>
          </a:p>
          <a:p>
            <a:pPr eaLnBrk="1" hangingPunct="1"/>
            <a:r>
              <a:rPr lang="en-US" smtClean="0"/>
              <a:t>Objectives of Risk Management</a:t>
            </a:r>
          </a:p>
          <a:p>
            <a:pPr eaLnBrk="1" hangingPunct="1"/>
            <a:r>
              <a:rPr lang="en-US" smtClean="0"/>
              <a:t>Steps in the Risk Management Process</a:t>
            </a:r>
          </a:p>
          <a:p>
            <a:pPr eaLnBrk="1" hangingPunct="1"/>
            <a:r>
              <a:rPr lang="en-US" smtClean="0"/>
              <a:t>Benefits of Risk Management</a:t>
            </a:r>
          </a:p>
          <a:p>
            <a:pPr eaLnBrk="1" hangingPunct="1"/>
            <a:r>
              <a:rPr lang="en-US" smtClean="0"/>
              <a:t>Personal Risk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C43B1C-5F4F-436C-8B02-B727F07824E3}" type="slidenum">
              <a:rPr lang="en-US"/>
              <a:pPr/>
              <a:t>20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Liability Exposures 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Contractual liability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One’s liability maybe imputed to another by contract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For example, a city may require that its street paving contractor hold the city harmless for all negligence arising out of the operations of the contractor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Employer-employee liability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Employers are still subject to the law of negligence with respect to employment not covered by workers’ compensation laws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Duties owed to employees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Must provide a safe place to work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Must employ individuals reasonably competent to carry out their tasks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Must warn of danger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Must furnish appropriate and safe tools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Must setup and enforce proper rules of conduct of employees as they relate to safe working procedures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5CD340C-7A2C-4AFE-A365-AF2B6C54AFEA}" type="slidenum">
              <a:rPr lang="en-US"/>
              <a:pPr/>
              <a:t>21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Liability Exposures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Property owner–tenant liability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tenant or owner owes a certain degree of care to those who enter the premises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Invitees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Individuals who are invited on the premises for their own benefit as well as for that of the landlord or tenant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Licensees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Those who are on the premises for legitimate purpose with the permission of the occupier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Include meter readers, milk delivery drivers, police officers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Trespassers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All those other then invitees and licensees who enter on the premises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No care is owed to a trespasser but an owner cannot set a trap for or deliberately injure a trespasser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Current trend is to abolish the classifications and to hold the occupier of the land liable under most circumstances for failure to exercise due care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480A32-2780-45CA-A0B9-50C4147F8585}" type="slidenum">
              <a:rPr lang="en-US"/>
              <a:pPr/>
              <a:t>22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Liability Exposures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 of liability by attendant </a:t>
            </a:r>
          </a:p>
          <a:p>
            <a:pPr lvl="1" eaLnBrk="1" hangingPunct="1"/>
            <a:r>
              <a:rPr lang="en-US" smtClean="0"/>
              <a:t>When an individual leases a building, the question arises as to what extent the landlord is responsible for injuries to tenants </a:t>
            </a:r>
          </a:p>
          <a:p>
            <a:pPr lvl="2" eaLnBrk="1" hangingPunct="1"/>
            <a:r>
              <a:rPr lang="en-US" smtClean="0"/>
              <a:t>Generally, the tenant takes on whatever duty the landlord owes to members of the public 	</a:t>
            </a:r>
          </a:p>
          <a:p>
            <a:pPr eaLnBrk="1" hangingPunct="1"/>
            <a:r>
              <a:rPr lang="en-US" smtClean="0"/>
              <a:t>Attractive nuisance doctrine</a:t>
            </a:r>
          </a:p>
          <a:p>
            <a:pPr lvl="1" eaLnBrk="1" hangingPunct="1"/>
            <a:r>
              <a:rPr lang="en-US" smtClean="0"/>
              <a:t>Liability of the occupier of land may be changed so that a trespassing child is considered, in many jurisdictions, to be an invitee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16DC5CF-D7FA-4ECC-85FB-8F7E51C6BEFB}" type="slidenum">
              <a:rPr lang="en-US"/>
              <a:pPr/>
              <a:t>23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Consumption or Use of Products 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manufacturer, wholesaler, or retailer is required to exercise reasonable care and to maintain certain standards in the handling and selection of the goods in which it deals </a:t>
            </a:r>
          </a:p>
          <a:p>
            <a:pPr lvl="1" eaLnBrk="1" hangingPunct="1"/>
            <a:r>
              <a:rPr lang="en-US" smtClean="0"/>
              <a:t>If injury to person or property results from the use of a faulty product there may be grounds for legal action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CAFA568-9B47-4C6A-8167-F44485BEEF54}" type="slidenum">
              <a:rPr lang="en-US"/>
              <a:pPr/>
              <a:t>24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Consumption or Use of Products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Breach of warranty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warranty maybe expressed or implied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Breach of this written contract may give rise to a court action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Under the Uniform Commercial Code the seller is held to have made certain unwritten or implied warranties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Seller warrants that the goods are reasonably fit for their intended purpose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Seller warrants that that when the goods are bought by description instead of by actual inspection the goods are saleable in the hands of the buyer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Strict tort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manufacturer or distributor of a defective product is liable to a person who is injured by the product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Regardless of whether the person injured is a purchaser, a consumer, or a third person such as a bystander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9686D4A-3C02-4D4D-9848-4730B7B9FA2A}" type="slidenum">
              <a:rPr lang="en-US"/>
              <a:pPr/>
              <a:t>25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Consumption or Use of Products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Negligence </a:t>
            </a:r>
          </a:p>
          <a:p>
            <a:pPr lvl="1" eaLnBrk="1" hangingPunct="1"/>
            <a:r>
              <a:rPr lang="en-US" smtClean="0"/>
              <a:t>If the defendant was negligent in the preparation or manufacture of the product </a:t>
            </a:r>
          </a:p>
          <a:p>
            <a:pPr lvl="1" eaLnBrk="1" hangingPunct="1"/>
            <a:r>
              <a:rPr lang="en-US" smtClean="0"/>
              <a:t>Or failed to provide adequate instructions or warning </a:t>
            </a:r>
          </a:p>
          <a:p>
            <a:pPr lvl="2" eaLnBrk="1" hangingPunct="1"/>
            <a:r>
              <a:rPr lang="en-US" smtClean="0"/>
              <a:t>A person injured may be entitled to sue for damages </a:t>
            </a:r>
          </a:p>
          <a:p>
            <a:pPr lvl="1" eaLnBrk="1" hangingPunct="1"/>
            <a:r>
              <a:rPr lang="en-US" smtClean="0"/>
              <a:t>During the past several years the product liability area has been very explosive </a:t>
            </a:r>
          </a:p>
          <a:p>
            <a:pPr lvl="2" eaLnBrk="1" hangingPunct="1"/>
            <a:r>
              <a:rPr lang="en-US" smtClean="0"/>
              <a:t>Courts have continued to expand manufacturers’ liability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13C7701-9327-49D7-8AD8-59BABE0C52D3}" type="slidenum">
              <a:rPr lang="en-US"/>
              <a:pPr/>
              <a:t>26</a:t>
            </a:fld>
            <a:endParaRPr 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Completed Operations of a Contractor 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damage must occur after the contractor has completed the work </a:t>
            </a:r>
          </a:p>
          <a:p>
            <a:pPr eaLnBrk="1" hangingPunct="1"/>
            <a:r>
              <a:rPr lang="en-US" smtClean="0"/>
              <a:t>The work has been accepted by the owner or abandoned by the contractor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792739F-A49B-4484-B623-3946E8D390A6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Professional Acts 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seller of services is required to use reasonable care not to injure others in the performance of those services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Examples include physicians , accountants, architects, insurance agents, lawyers, pharmacists, beauticians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standard of care required of professional people is broadly interpreted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These individuals must possess the skill, judgment, and knowledge appropriate to their calling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Must conduct themselves according to recognized professional standards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Standards vary from profession to profession and are constantly changing as each particular field develops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Use of </a:t>
            </a:r>
            <a:r>
              <a:rPr lang="en-US" sz="2000" i="1" smtClean="0"/>
              <a:t>res ipsa loquitur</a:t>
            </a:r>
            <a:r>
              <a:rPr lang="en-US" sz="2000" smtClean="0"/>
              <a:t> in medical malpractice cases appears to have had the effect of turning doctors into insurers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May result in doctors being unwilling to try new procedures and treatments for fear of financial bankruptcy if the treatments should fail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0DBE823-D96D-44C3-99AA-605D02D17F2D}" type="slidenum">
              <a:rPr lang="en-US"/>
              <a:pPr/>
              <a:t>28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Principled-Agent Liability 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Under the doctrine of respondeat superior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master is liable for the acts of servants if the service or agents are acting within the scope of their employment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An employee imposes liability on the employer for negligent harm to a third party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Even if the employee is acting contrary to instructions as long as he or she is doing the job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distinction is made between acting as an agent or a servant and acting as an independent contractor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employer is not held liable for the carelessness of an independent contractor to as great a degree as for the carelessness of an agent or a servant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However, exceptions to this exist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B41A23F-2065-4666-90ED-7CE6DDE22805}" type="slidenum">
              <a:rPr lang="en-US"/>
              <a:pPr/>
              <a:t>29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Ownership and Operation of Automobiles 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Under common law, an automobile owner or operator is required to exercise reasonable care in the handling of automobiles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Important areas of negligence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Liability of the operator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Liability of the owner for the negligence of others operating the car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Liability of employers for the negligence of their servants or agents using automobiles in their employer’s business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Even when the employer is not the owner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Personal Risk Management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3756025"/>
          </a:xfrm>
        </p:spPr>
        <p:txBody>
          <a:bodyPr rIns="91440"/>
          <a:lstStyle/>
          <a:p>
            <a:pPr eaLnBrk="1" hangingPunct="1"/>
            <a:r>
              <a:rPr lang="en-US" u="sng" smtClean="0"/>
              <a:t>Personal risk management</a:t>
            </a:r>
            <a:r>
              <a:rPr lang="en-US" smtClean="0"/>
              <a:t> refers to the identification of pure risks faced by an individual or family, and to the selection of the most appropriate technique for treating such risks</a:t>
            </a:r>
          </a:p>
          <a:p>
            <a:pPr eaLnBrk="1" hangingPunct="1"/>
            <a:r>
              <a:rPr lang="en-US" smtClean="0"/>
              <a:t>The same principles applied to corporate risk management apply to personal risk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B96761D-6BB5-4094-B431-AA246F93E8E5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Ownership and Operation of Automobiles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Liability of the operator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Typical damage suit in the field of automobile liability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Impossible to lay down a comprehensive statement of what constitutes negligence in the operation of an automobile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Liability of the owner-nonoperator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courts have generally agreed that the automobile is not a dangerous instrumentality in itself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One is justified in assuming that the borrower of an automobile is competent to handle it unless there is obvious evidence of incapacity or known recklessness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However, in many states, vicarious liability laws have the effect of making the parent of a minor child liable for damage done by negligent operation of the car by a minor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Family-purpose doctrine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An automobile is looked upon as an instrument to carry out the common purposes of the family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The owner ought to be responsible for its use when any family member uses it because this member is the agent of the family head and is carrying out a family function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68CEBFC-0FD6-44CD-9AFD-47C27EBA38A3}" type="slidenum">
              <a:rPr lang="en-US"/>
              <a:pPr/>
              <a:t>31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Ownership and Operation of Automobiles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Liability of employers </a:t>
            </a:r>
          </a:p>
          <a:p>
            <a:pPr lvl="1" eaLnBrk="1" hangingPunct="1"/>
            <a:r>
              <a:rPr lang="en-US" smtClean="0"/>
              <a:t>Even those who do not own automobiles may be liable for damages through their negligent operation </a:t>
            </a:r>
          </a:p>
          <a:p>
            <a:pPr lvl="2" eaLnBrk="1" hangingPunct="1"/>
            <a:r>
              <a:rPr lang="en-US" smtClean="0"/>
              <a:t>If by some legal construction the nonowner can be shown to be responsible</a:t>
            </a:r>
          </a:p>
          <a:p>
            <a:pPr lvl="3" eaLnBrk="1" hangingPunct="1"/>
            <a:r>
              <a:rPr lang="en-US" smtClean="0"/>
              <a:t>The legal construction normally employed is respondeat superior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</a:t>
            </a:r>
            <a:r>
              <a:rPr lang="en-US" b="1">
                <a:latin typeface="Arial" panose="020B0604020202020204" pitchFamily="34" charset="0"/>
              </a:rPr>
              <a:t>6</a:t>
            </a:r>
            <a:endParaRPr lang="en-US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8CA663E-E863-48A8-B191-DEA081E6B672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Loss Exposures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property </a:t>
            </a:r>
          </a:p>
          <a:p>
            <a:pPr lvl="1" eaLnBrk="1" hangingPunct="1"/>
            <a:r>
              <a:rPr lang="en-US" smtClean="0"/>
              <a:t>Land, all structures permanently attached to the land, and whatever is growing on the land </a:t>
            </a:r>
          </a:p>
          <a:p>
            <a:pPr lvl="1" eaLnBrk="1" hangingPunct="1"/>
            <a:r>
              <a:rPr lang="en-US" smtClean="0"/>
              <a:t>Examples include buildings, attachments to buildings, crops </a:t>
            </a:r>
          </a:p>
          <a:p>
            <a:pPr eaLnBrk="1" hangingPunct="1"/>
            <a:r>
              <a:rPr lang="en-US" smtClean="0"/>
              <a:t>Personal property </a:t>
            </a:r>
          </a:p>
          <a:p>
            <a:pPr lvl="1" eaLnBrk="1" hangingPunct="1"/>
            <a:r>
              <a:rPr lang="en-US" smtClean="0"/>
              <a:t>All property other than real property </a:t>
            </a:r>
          </a:p>
          <a:p>
            <a:pPr lvl="2" eaLnBrk="1" hangingPunct="1"/>
            <a:r>
              <a:rPr lang="en-US" smtClean="0"/>
              <a:t>Examples include cars, money, clothes, furniture, textbooks, airplanes, animals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7EB1640-E9E3-4BFF-82CC-999085D734E9}" type="slidenum">
              <a:rPr lang="en-US"/>
              <a:pPr/>
              <a:t>5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Loss Exposures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Direct loss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Occurs when there is damage to property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Indirect loss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Occurs when a direct loss causes expenses to increase or revenues to decline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insurance contracts insure both direct and indirect losses in the same contract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dealing with property insurance, there are usually only two parties to the contract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insured and the insurer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4BD814-2984-4DBE-9736-BE19C8187C75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Loss Exposures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 all types of property are insurable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Coverage cannot be purchased for loss of goodwill or loss of a copyright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Raw land is difficult to insure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Sex and property loss exposures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insurance purposes, animals are considered property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Firms must be able to manage loss to or from the animals and learn to manage the animals during the mating season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A8C13CB-7D97-40BD-9D73-316015DEFE71}" type="slidenum">
              <a:rPr lang="en-US"/>
              <a:pPr/>
              <a:t>7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Liability Exposures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of the most serious financial risks that risk managers must deal with </a:t>
            </a:r>
          </a:p>
          <a:p>
            <a:pPr lvl="1" eaLnBrk="1" hangingPunct="1"/>
            <a:r>
              <a:rPr lang="en-US" smtClean="0"/>
              <a:t>Loss through legal liability for harm caused to others </a:t>
            </a:r>
          </a:p>
          <a:p>
            <a:pPr eaLnBrk="1" hangingPunct="1"/>
            <a:r>
              <a:rPr lang="en-US" smtClean="0"/>
              <a:t>Insurance for liability losses is more complex than property insurance </a:t>
            </a:r>
          </a:p>
          <a:p>
            <a:pPr lvl="1" eaLnBrk="1" hangingPunct="1"/>
            <a:r>
              <a:rPr lang="en-US" smtClean="0"/>
              <a:t>Because people other than the insured and the insurer are involved </a:t>
            </a:r>
          </a:p>
          <a:p>
            <a:pPr eaLnBrk="1" hangingPunct="1"/>
            <a:r>
              <a:rPr lang="en-US" smtClean="0"/>
              <a:t>Liability is usually determined by proving negligence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A70B56B-83AA-4A35-852F-4109FC3724E5}" type="slidenum">
              <a:rPr lang="en-US"/>
              <a:pPr/>
              <a:t>8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Liability Damages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Insurance contracts are designed to pay only for certain types of losses </a:t>
            </a:r>
          </a:p>
          <a:p>
            <a:pPr lvl="1" eaLnBrk="1" hangingPunct="1"/>
            <a:r>
              <a:rPr lang="en-US" smtClean="0"/>
              <a:t>Usually restricted to pay for </a:t>
            </a:r>
          </a:p>
          <a:p>
            <a:pPr lvl="2" eaLnBrk="1" hangingPunct="1"/>
            <a:r>
              <a:rPr lang="en-US" smtClean="0"/>
              <a:t>Bodily injury </a:t>
            </a:r>
          </a:p>
          <a:p>
            <a:pPr lvl="2" eaLnBrk="1" hangingPunct="1"/>
            <a:r>
              <a:rPr lang="en-US" smtClean="0"/>
              <a:t>Property damage</a:t>
            </a:r>
          </a:p>
          <a:p>
            <a:pPr lvl="2" eaLnBrk="1" hangingPunct="1"/>
            <a:r>
              <a:rPr lang="en-US" smtClean="0"/>
              <a:t>Personal Injury</a:t>
            </a:r>
          </a:p>
          <a:p>
            <a:pPr lvl="2" eaLnBrk="1" hangingPunct="1"/>
            <a:r>
              <a:rPr lang="en-US" smtClean="0"/>
              <a:t>Legal expenses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A9535D1-9631-4E09-8517-CF7FE7368550}" type="slidenum">
              <a:rPr lang="en-US"/>
              <a:pPr/>
              <a:t>9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Liability Damages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Bodily injury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Includes liability for losses a person may incur because his or her body or mind has been harmed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Includes payments for medical bills, loss of income, rehabilitation costs, loss of services, pain and suffering damages, punitive damages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Property damage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Loss may be due to a loss from actual damage to the property, as well as loss of use of the property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Personal injury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Result from libel, slander, invasion of privacy, false arrest, </a:t>
            </a:r>
            <a:r>
              <a:rPr lang="en-US" i="1" smtClean="0"/>
              <a:t>etc</a:t>
            </a:r>
            <a:r>
              <a:rPr lang="en-US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Legal expenses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853</TotalTime>
  <Words>2214</Words>
  <Application>Microsoft Office PowerPoint</Application>
  <PresentationFormat>On-screen Show (4:3)</PresentationFormat>
  <Paragraphs>263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M00_REJDA_6117643_11_RMI_C00</vt:lpstr>
      <vt:lpstr>Slide 1</vt:lpstr>
      <vt:lpstr>Objectives</vt:lpstr>
      <vt:lpstr>Personal Risk Management</vt:lpstr>
      <vt:lpstr>Property Loss Exposures </vt:lpstr>
      <vt:lpstr>Property Loss Exposures </vt:lpstr>
      <vt:lpstr>Property Loss Exposures</vt:lpstr>
      <vt:lpstr>Liability Exposures </vt:lpstr>
      <vt:lpstr>Types of Liability Damages </vt:lpstr>
      <vt:lpstr>Types of Liability Damages</vt:lpstr>
      <vt:lpstr>Criminal and Civil Law </vt:lpstr>
      <vt:lpstr>Torts </vt:lpstr>
      <vt:lpstr>Basic Law of Negligence </vt:lpstr>
      <vt:lpstr>Basic Law of Negligence</vt:lpstr>
      <vt:lpstr>Defenses Against Negligence Claims </vt:lpstr>
      <vt:lpstr>Factors Leading to Higher Standards of Care </vt:lpstr>
      <vt:lpstr>Factors Leading to Higher Standards of Care</vt:lpstr>
      <vt:lpstr>Factors Leading to Higher Standards of Care</vt:lpstr>
      <vt:lpstr>Factors Leading to Higher Standards of Care</vt:lpstr>
      <vt:lpstr>Table 3-1:  Liability Claims </vt:lpstr>
      <vt:lpstr>Types of Liability Exposures </vt:lpstr>
      <vt:lpstr>Types of Liability Exposures</vt:lpstr>
      <vt:lpstr>Types of Liability Exposures</vt:lpstr>
      <vt:lpstr>Consumption or Use of Products </vt:lpstr>
      <vt:lpstr>Consumption or Use of Products</vt:lpstr>
      <vt:lpstr>Consumption or Use of Products</vt:lpstr>
      <vt:lpstr>Completed Operations of a Contractor </vt:lpstr>
      <vt:lpstr>Professional Acts </vt:lpstr>
      <vt:lpstr>Principled-Agent Liability </vt:lpstr>
      <vt:lpstr>Ownership and Operation of Automobiles </vt:lpstr>
      <vt:lpstr>Ownership and Operation of Automobiles</vt:lpstr>
      <vt:lpstr>Ownership and Operation of Automobiles</vt:lpstr>
      <vt:lpstr>Slide 32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Introduction to Risk Management</dc:subject>
  <dc:creator>George E,. Rejda</dc:creator>
  <cp:keywords/>
  <dc:description/>
  <cp:lastModifiedBy>Administrator</cp:lastModifiedBy>
  <cp:revision>100</cp:revision>
  <dcterms:created xsi:type="dcterms:W3CDTF">2004-08-04T08:00:35Z</dcterms:created>
  <dcterms:modified xsi:type="dcterms:W3CDTF">2014-06-16T16:20:08Z</dcterms:modified>
  <cp:category/>
</cp:coreProperties>
</file>