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8" r:id="rId1"/>
  </p:sldMasterIdLst>
  <p:notesMasterIdLst>
    <p:notesMasterId r:id="rId28"/>
  </p:notesMasterIdLst>
  <p:sldIdLst>
    <p:sldId id="333" r:id="rId2"/>
    <p:sldId id="283" r:id="rId3"/>
    <p:sldId id="284" r:id="rId4"/>
    <p:sldId id="272" r:id="rId5"/>
    <p:sldId id="278" r:id="rId6"/>
    <p:sldId id="296" r:id="rId7"/>
    <p:sldId id="286" r:id="rId8"/>
    <p:sldId id="285" r:id="rId9"/>
    <p:sldId id="297" r:id="rId10"/>
    <p:sldId id="298" r:id="rId11"/>
    <p:sldId id="299" r:id="rId12"/>
    <p:sldId id="273" r:id="rId13"/>
    <p:sldId id="279" r:id="rId14"/>
    <p:sldId id="288" r:id="rId15"/>
    <p:sldId id="287" r:id="rId16"/>
    <p:sldId id="274" r:id="rId17"/>
    <p:sldId id="300" r:id="rId18"/>
    <p:sldId id="275" r:id="rId19"/>
    <p:sldId id="289" r:id="rId20"/>
    <p:sldId id="290" r:id="rId21"/>
    <p:sldId id="280" r:id="rId22"/>
    <p:sldId id="291" r:id="rId23"/>
    <p:sldId id="276" r:id="rId24"/>
    <p:sldId id="277" r:id="rId25"/>
    <p:sldId id="292" r:id="rId26"/>
    <p:sldId id="33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0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E4FE28-2428-4023-8DCE-BF610A28E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13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9265643-AA64-456F-B517-BF4F3B28CFB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14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5CE8ACC-1B01-4310-B3E2-DF2B46FF6CD1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054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52EA06F-7972-4C23-ABD5-8F3E037ACB60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429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4D39C9-F5AB-4305-844F-827CC7738E84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102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EB802A6-BC20-4317-87AE-E65F04D0937E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56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622A330-0E82-43D2-8CB6-F1F35963CC1F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4608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4608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440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073B1B0-38E9-4DAF-87BC-560970CBA069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864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745EB09-BA03-446C-8332-7BB4FAF5DAD6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734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E6153D4-E39A-4793-8164-FF69689215E5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071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9D51774-558B-4E01-8E7A-E744BA6EA103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24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6647EA0-A750-409B-88CB-5D0F817B097E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632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5632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845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524EF13-2FB9-4950-8DFE-5D80A782D58E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778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D865D3-26C8-4D69-927E-18A5E18DAA34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837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58374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349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134751E-89F0-44D5-B976-A1614B7848E7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5391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A392E5A-11C5-4A52-988A-F3E8DB272DCE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99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7760666-6F3F-4A27-A348-1F99B85A824E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A1D1D26-A106-49AB-BFDA-4A6265B8E5C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2150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1510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857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F15D17D-C262-491D-9C79-FE06A3CE5E6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89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803A905-0DBA-4094-82B2-7E301711C08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096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F6149C5-B2A3-4047-AFED-D6D844EABA1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3753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470D885-6472-4BC2-9A8C-F929C9274D7F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182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2F1581-13DF-434D-BED6-B8DE8CA4794E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34821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34822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88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961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27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30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18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40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6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13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8540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8259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1653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4-</a:t>
            </a:r>
            <a:fld id="{F0A15708-9B73-4632-BA2B-09B18FDB783A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Advanced </a:t>
            </a:r>
            <a:br>
              <a:rPr lang="en-US" b="1" smtClean="0"/>
            </a:br>
            <a:r>
              <a:rPr lang="en-US" b="1" smtClean="0"/>
              <a:t>Topics in Risk Management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smtClean="0">
                <a:latin typeface="Times" panose="02020603050405020304" pitchFamily="18" charset="0"/>
              </a:rPr>
              <a:t>7  </a:t>
            </a:r>
            <a:endParaRPr lang="en-US" sz="2400" b="1" i="1" u="sng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2590800" cy="2133600"/>
          </a:xfrm>
        </p:spPr>
        <p:txBody>
          <a:bodyPr anchor="t"/>
          <a:lstStyle/>
          <a:p>
            <a:pPr eaLnBrk="1" hangingPunct="1"/>
            <a:r>
              <a:rPr lang="en-US" sz="2200" smtClean="0"/>
              <a:t>Exhibit 4.2  </a:t>
            </a:r>
            <a:r>
              <a:rPr lang="en-US" sz="2200" b="0" smtClean="0">
                <a:solidFill>
                  <a:srgbClr val="000000"/>
                </a:solidFill>
              </a:rPr>
              <a:t>Timeline of Events Related to the Financial Crisis</a:t>
            </a:r>
            <a:br>
              <a:rPr lang="en-US" sz="2200" b="0" smtClean="0">
                <a:solidFill>
                  <a:srgbClr val="000000"/>
                </a:solidFill>
              </a:rPr>
            </a:br>
            <a:endParaRPr lang="en-US" sz="2200" b="0" smtClean="0"/>
          </a:p>
        </p:txBody>
      </p:sp>
      <p:pic>
        <p:nvPicPr>
          <p:cNvPr id="31747" name="Picture 6" descr="ex04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4500"/>
            <a:ext cx="5867400" cy="565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The Financial Crisis and Enterprise Risk Management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smtClean="0"/>
              <a:t>AIG mentions an active ERM program in its 2007 10-K Report</a:t>
            </a:r>
          </a:p>
          <a:p>
            <a:pPr lvl="1" eaLnBrk="1" hangingPunct="1"/>
            <a:r>
              <a:rPr lang="en-US" sz="1800" smtClean="0"/>
              <a:t>Riskiness of the Financial Products Division was not fully appreciated</a:t>
            </a:r>
          </a:p>
          <a:p>
            <a:pPr lvl="2" eaLnBrk="1" hangingPunct="1"/>
            <a:r>
              <a:rPr lang="en-US" sz="1600" smtClean="0"/>
              <a:t>The division was issuing credit default swaps</a:t>
            </a:r>
          </a:p>
          <a:p>
            <a:pPr lvl="2" eaLnBrk="1" hangingPunct="1"/>
            <a:r>
              <a:rPr lang="en-US" sz="1600" smtClean="0"/>
              <a:t>A </a:t>
            </a:r>
            <a:r>
              <a:rPr lang="en-US" sz="1600" u="sng" smtClean="0"/>
              <a:t>credit default swap</a:t>
            </a:r>
            <a:r>
              <a:rPr lang="en-US" sz="1600" smtClean="0"/>
              <a:t> is an agreement in which the risk of default of a financial instrument is transferred from the owner of the financial instrument to the issuer of the swap</a:t>
            </a:r>
          </a:p>
          <a:p>
            <a:pPr lvl="2" eaLnBrk="1" hangingPunct="1"/>
            <a:r>
              <a:rPr lang="en-US" sz="1600" smtClean="0"/>
              <a:t>The default rate on mortgages soared and the company did not have the capital to cover guarantees</a:t>
            </a:r>
          </a:p>
          <a:p>
            <a:pPr eaLnBrk="1" hangingPunct="1"/>
            <a:r>
              <a:rPr lang="en-US" sz="2000" smtClean="0"/>
              <a:t>The lessons learned by risk managers from the financial crisis will influence ERM in the future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Insurance Market Dynamics 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Decisions about whether to retain or transfer risks are influenced by conditions in the insurance marketplace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u="sng" smtClean="0"/>
              <a:t>Underwriting Cycle</a:t>
            </a:r>
            <a:r>
              <a:rPr lang="en-US" sz="2000" smtClean="0"/>
              <a:t> refers to the cyclical pattern of underwriting stringency, premium levels, and profitability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smtClean="0"/>
              <a:t>“Hard” market</a:t>
            </a:r>
            <a:r>
              <a:rPr lang="en-US" sz="1800" smtClean="0"/>
              <a:t>: tight standards, high premiums, unfavorable insurance terms, more retention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smtClean="0"/>
              <a:t>“Soft” market</a:t>
            </a:r>
            <a:r>
              <a:rPr lang="en-US" sz="1800" smtClean="0"/>
              <a:t>: loose standards, low premiums, favorable insurance terms, less retention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One indicator of the status of the cycle is the </a:t>
            </a:r>
            <a:r>
              <a:rPr lang="en-US" sz="1800" u="sng" smtClean="0"/>
              <a:t>combined ratio</a:t>
            </a:r>
            <a:r>
              <a:rPr lang="en-US" sz="1800" smtClean="0"/>
              <a:t>:</a:t>
            </a:r>
          </a:p>
        </p:txBody>
      </p:sp>
      <p:graphicFrame>
        <p:nvGraphicFramePr>
          <p:cNvPr id="33796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990600" y="4876800"/>
          <a:ext cx="6886575" cy="565150"/>
        </p:xfrm>
        <a:graphic>
          <a:graphicData uri="http://schemas.openxmlformats.org/presentationml/2006/ole">
            <p:oleObj spid="_x0000_s33797" name="Equation" r:id="rId4" imgW="5283200" imgH="393700" progId="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534400" cy="1143000"/>
          </a:xfrm>
        </p:spPr>
        <p:txBody>
          <a:bodyPr anchor="ctr"/>
          <a:lstStyle/>
          <a:p>
            <a:pPr eaLnBrk="1" hangingPunct="1"/>
            <a:r>
              <a:rPr lang="en-US" sz="2800" smtClean="0"/>
              <a:t>Exhibit 4.3  </a:t>
            </a:r>
            <a:r>
              <a:rPr lang="en-US" sz="2800" b="0" smtClean="0">
                <a:solidFill>
                  <a:srgbClr val="000000"/>
                </a:solidFill>
              </a:rPr>
              <a:t>Combined Ratio for All Lines of Property and Liability Insurance, 1956–2008*</a:t>
            </a:r>
            <a:endParaRPr lang="en-US" sz="500" b="0" smtClean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pic>
        <p:nvPicPr>
          <p:cNvPr id="35843" name="Picture 5" descr="ex04_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315200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Insurance Market Dynamics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305800" cy="44958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Many factors affect property and liability insurance pricing and underwriting decisions: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Insurance industry </a:t>
            </a:r>
            <a:r>
              <a:rPr lang="en-US" sz="2000" u="sng" smtClean="0"/>
              <a:t>capacity</a:t>
            </a:r>
            <a:r>
              <a:rPr lang="en-US" sz="2000" smtClean="0"/>
              <a:t> refers to the relative level of surplus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u="sng" smtClean="0"/>
              <a:t>Surplus</a:t>
            </a:r>
            <a:r>
              <a:rPr lang="en-US" sz="1800" smtClean="0"/>
              <a:t> is the difference between an insurer’s assets and its liabilities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Capacity can be affected by a </a:t>
            </a:r>
            <a:r>
              <a:rPr lang="en-US" sz="1800" u="sng" smtClean="0"/>
              <a:t>clash loss</a:t>
            </a:r>
            <a:r>
              <a:rPr lang="en-US" sz="1800" smtClean="0"/>
              <a:t>, which occurs when several lines of insurance simultaneously experience large losses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Investment returns may be used to offset underwriting losses, allowing insurers to set lower premium rates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Insurance Market Dynamics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610600" cy="4724400"/>
          </a:xfrm>
        </p:spPr>
        <p:txBody>
          <a:bodyPr rIns="91440"/>
          <a:lstStyle/>
          <a:p>
            <a:pPr eaLnBrk="1" hangingPunct="1">
              <a:spcBef>
                <a:spcPct val="50000"/>
              </a:spcBef>
            </a:pPr>
            <a:r>
              <a:rPr lang="en-US" sz="2000" smtClean="0"/>
              <a:t>The trend toward consolidation in the financial services industry is continuing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800" u="sng" smtClean="0"/>
              <a:t>Consolidation</a:t>
            </a:r>
            <a:r>
              <a:rPr lang="en-US" sz="1800" smtClean="0"/>
              <a:t> refers to the combining of businesses through acquisitions or mergers</a:t>
            </a:r>
          </a:p>
          <a:p>
            <a:pPr lvl="2" eaLnBrk="1" hangingPunct="1"/>
            <a:r>
              <a:rPr lang="en-US" sz="1600" smtClean="0"/>
              <a:t>Due to mergers, the market is populated by fewer, but larger independent insurance organizations</a:t>
            </a:r>
          </a:p>
          <a:p>
            <a:pPr lvl="2" eaLnBrk="1" hangingPunct="1"/>
            <a:r>
              <a:rPr lang="en-US" sz="1600" smtClean="0"/>
              <a:t>There are also fewer large national insurance brokerages</a:t>
            </a:r>
          </a:p>
          <a:p>
            <a:pPr lvl="3" eaLnBrk="1" hangingPunct="1"/>
            <a:r>
              <a:rPr lang="en-US" sz="1400" smtClean="0"/>
              <a:t>An </a:t>
            </a:r>
            <a:r>
              <a:rPr lang="en-US" sz="1400" u="sng" smtClean="0"/>
              <a:t>insurance broker</a:t>
            </a:r>
            <a:r>
              <a:rPr lang="en-US" sz="1400" smtClean="0"/>
              <a:t> is an intermediary who represents insurance purchasers</a:t>
            </a:r>
          </a:p>
          <a:p>
            <a:pPr lvl="1" eaLnBrk="1" hangingPunct="1"/>
            <a:r>
              <a:rPr lang="en-US" sz="1800" smtClean="0"/>
              <a:t>Cross-Industry Consolidation: the boundaries between insurance companies and other financial institutions have been struck down</a:t>
            </a:r>
          </a:p>
          <a:p>
            <a:pPr lvl="2" eaLnBrk="1" hangingPunct="1"/>
            <a:r>
              <a:rPr lang="en-US" sz="1600" smtClean="0"/>
              <a:t>Financial Services Modernization Act of 1999</a:t>
            </a:r>
          </a:p>
          <a:p>
            <a:pPr lvl="2" eaLnBrk="1" hangingPunct="1"/>
            <a:r>
              <a:rPr lang="en-US" sz="1600" smtClean="0"/>
              <a:t>Some financial services companies are diversifying their operations by expanding into new sectors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315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Capital Market Risk Financing Alternatives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534400" cy="47244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Insurers are making increasing use of capital markets to assist in financing risk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smtClean="0"/>
              <a:t>Securitization of risk</a:t>
            </a:r>
            <a:r>
              <a:rPr lang="en-US" sz="2000" smtClean="0"/>
              <a:t> means that insurable risk is transferred to the capital markets through creation of a financial instrument: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 </a:t>
            </a:r>
            <a:r>
              <a:rPr lang="en-US" sz="1800" u="sng" smtClean="0"/>
              <a:t>catastrophe bond</a:t>
            </a:r>
            <a:r>
              <a:rPr lang="en-US" sz="1800" smtClean="0"/>
              <a:t> permits the issue to skip or defer scheduled payments if a catastrophic loss occurs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 </a:t>
            </a:r>
            <a:r>
              <a:rPr lang="en-US" sz="2000" u="sng" smtClean="0"/>
              <a:t>insurance option</a:t>
            </a:r>
            <a:r>
              <a:rPr lang="en-US" sz="2000" smtClean="0"/>
              <a:t> is an option that derives value from specific insurance losses or from an index of values.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 </a:t>
            </a:r>
            <a:r>
              <a:rPr lang="en-US" sz="1800" u="sng" smtClean="0"/>
              <a:t>weather option</a:t>
            </a:r>
            <a:r>
              <a:rPr lang="en-US" sz="1800" smtClean="0"/>
              <a:t> provides a payment if a specified weather contingency (e.g., high temperature) occurs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impact of risk securitization is an increase in capacity for insurers and reinsurers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It provides access to the capital of many investors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534400" cy="1143000"/>
          </a:xfrm>
        </p:spPr>
        <p:txBody>
          <a:bodyPr anchor="ctr"/>
          <a:lstStyle/>
          <a:p>
            <a:pPr eaLnBrk="1" hangingPunct="1"/>
            <a:r>
              <a:rPr lang="en-US" sz="2400" smtClean="0"/>
              <a:t>Exhibit 4.4</a:t>
            </a:r>
            <a:r>
              <a:rPr lang="en-US" sz="2400" b="0" smtClean="0"/>
              <a:t>  Catastrophe Bonds: Annual Number of Transactions and Issue Size</a:t>
            </a:r>
            <a:endParaRPr lang="en-US" sz="2400" smtClean="0"/>
          </a:p>
        </p:txBody>
      </p:sp>
      <p:pic>
        <p:nvPicPr>
          <p:cNvPr id="44035" name="Picture 7" descr="ex04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545263" cy="494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Loss Forecasting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risk manager can predict losses using several different techniques: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Probability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Regression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Forecasting based on loss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Of course, there is no guarantee that losses will follow past loss trends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Loss Forecasting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Probability analysis: the risk manager can assign probabilities to individual and joint events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probability of an event is equal to the number of events likely to occur (X) divided by the number of exposure units (N)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May be calculated with past loss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Two events are considered </a:t>
            </a:r>
            <a:r>
              <a:rPr lang="en-US" sz="2000" u="sng" smtClean="0"/>
              <a:t>independent events</a:t>
            </a:r>
            <a:r>
              <a:rPr lang="en-US" sz="2000" smtClean="0"/>
              <a:t> if the occurrence of one event does not affect the occurrence of the other event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Two events are considered </a:t>
            </a:r>
            <a:r>
              <a:rPr lang="en-US" sz="2000" u="sng" smtClean="0"/>
              <a:t>dependent events</a:t>
            </a:r>
            <a:r>
              <a:rPr lang="en-US" sz="2000" smtClean="0"/>
              <a:t> if the occurrence of one event affects the occurrence of the 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Events are </a:t>
            </a:r>
            <a:r>
              <a:rPr lang="en-US" sz="2000" u="sng" smtClean="0"/>
              <a:t>mutually exclusive</a:t>
            </a:r>
            <a:r>
              <a:rPr lang="en-US" sz="2000" smtClean="0"/>
              <a:t> if the occurrence of one event precludes the occurrence of the second event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The Changing Scope of Risk Management</a:t>
            </a:r>
          </a:p>
          <a:p>
            <a:pPr eaLnBrk="1" hangingPunct="1"/>
            <a:r>
              <a:rPr lang="en-US" smtClean="0"/>
              <a:t>Enterprise Risk Management</a:t>
            </a:r>
          </a:p>
          <a:p>
            <a:pPr eaLnBrk="1" hangingPunct="1"/>
            <a:r>
              <a:rPr lang="en-US" smtClean="0"/>
              <a:t>Insurance Market Dynamics</a:t>
            </a:r>
          </a:p>
          <a:p>
            <a:pPr eaLnBrk="1" hangingPunct="1"/>
            <a:r>
              <a:rPr lang="en-US" smtClean="0"/>
              <a:t>Loss Forecasting</a:t>
            </a:r>
          </a:p>
          <a:p>
            <a:pPr eaLnBrk="1" hangingPunct="1"/>
            <a:r>
              <a:rPr lang="en-US" smtClean="0"/>
              <a:t>Financial Analysis in Risk Management Decision Making</a:t>
            </a:r>
          </a:p>
          <a:p>
            <a:pPr eaLnBrk="1" hangingPunct="1"/>
            <a:r>
              <a:rPr lang="en-US" smtClean="0"/>
              <a:t>Other Risk Management Tools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Loss Forecasting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50000"/>
              </a:spcBef>
            </a:pPr>
            <a:r>
              <a:rPr lang="en-US" u="sng" smtClean="0"/>
              <a:t>Regression analysis</a:t>
            </a:r>
            <a:r>
              <a:rPr lang="en-US" smtClean="0"/>
              <a:t> characterizes the relationship between two or more variables and then uses this characterization to predict values of a variable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For example, the number of physical damage claims for a fleet of vehicles is a function of the size of the fleet and the number of miles driven each year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smtClean="0"/>
              <a:t>Exhibit 4.5</a:t>
            </a:r>
            <a:r>
              <a:rPr lang="en-US" sz="2400" b="0" smtClean="0"/>
              <a:t>  Relationship Between Payroll and Number of Workers Compensation Claims</a:t>
            </a:r>
            <a:endParaRPr lang="en-US" sz="2400" smtClean="0"/>
          </a:p>
        </p:txBody>
      </p:sp>
      <p:pic>
        <p:nvPicPr>
          <p:cNvPr id="51203" name="Picture 5" descr="ex04_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620000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Loss Forecasting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686800" cy="4419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u="sng" smtClean="0"/>
              <a:t>loss distribution</a:t>
            </a:r>
            <a:r>
              <a:rPr lang="en-US" smtClean="0"/>
              <a:t> is a probability distribution of losses that could occur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Useful for forecasting if the history of losses tends to follow a specified distribution, and the sample size is large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risk manager needs to know the parameters of the loss distribution, such as the mean and standard deviation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normal distribution is widely used for loss forecasting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Financial Analysis in Risk Management Decision Making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smtClean="0"/>
              <a:t>The </a:t>
            </a:r>
            <a:r>
              <a:rPr lang="en-US" sz="2000" u="sng" smtClean="0"/>
              <a:t>time value of money</a:t>
            </a:r>
            <a:r>
              <a:rPr lang="en-US" sz="2000" smtClean="0"/>
              <a:t> must be considered when decisions involve cash flows over time</a:t>
            </a:r>
          </a:p>
          <a:p>
            <a:pPr lvl="1" eaLnBrk="1" hangingPunct="1"/>
            <a:r>
              <a:rPr lang="en-US" sz="1800" smtClean="0"/>
              <a:t>Considers the interest-earning capacity of money </a:t>
            </a:r>
          </a:p>
          <a:p>
            <a:pPr lvl="1" eaLnBrk="1" hangingPunct="1"/>
            <a:r>
              <a:rPr lang="en-US" sz="1800" smtClean="0"/>
              <a:t>A present value is converted to a future value through </a:t>
            </a:r>
            <a:r>
              <a:rPr lang="en-US" sz="1800" u="sng" smtClean="0"/>
              <a:t>compounding</a:t>
            </a:r>
            <a:endParaRPr lang="en-US" sz="1800" smtClean="0"/>
          </a:p>
          <a:p>
            <a:pPr lvl="1" eaLnBrk="1" hangingPunct="1"/>
            <a:r>
              <a:rPr lang="en-US" sz="1800" smtClean="0"/>
              <a:t>A future value is converted to a present value through </a:t>
            </a:r>
            <a:r>
              <a:rPr lang="en-US" sz="1800" u="sng" smtClean="0"/>
              <a:t>discounting</a:t>
            </a:r>
            <a:endParaRPr lang="en-US" sz="1800" smtClean="0"/>
          </a:p>
          <a:p>
            <a:pPr eaLnBrk="1" hangingPunct="1"/>
            <a:r>
              <a:rPr lang="en-US" sz="2000" smtClean="0"/>
              <a:t>Risk managers use the time value of money when:</a:t>
            </a:r>
          </a:p>
          <a:p>
            <a:pPr lvl="1" eaLnBrk="1" hangingPunct="1"/>
            <a:r>
              <a:rPr lang="en-US" sz="1800" smtClean="0"/>
              <a:t>Analyzing insurance bids </a:t>
            </a:r>
          </a:p>
          <a:p>
            <a:pPr lvl="1" eaLnBrk="1" hangingPunct="1"/>
            <a:r>
              <a:rPr lang="en-US" sz="1800" smtClean="0"/>
              <a:t>Making loss control investment decisions</a:t>
            </a:r>
          </a:p>
          <a:p>
            <a:pPr lvl="2" eaLnBrk="1" hangingPunct="1"/>
            <a:r>
              <a:rPr lang="en-US" sz="1600" smtClean="0"/>
              <a:t>The </a:t>
            </a:r>
            <a:r>
              <a:rPr lang="en-US" sz="1600" u="sng" smtClean="0"/>
              <a:t>net present value</a:t>
            </a:r>
            <a:r>
              <a:rPr lang="en-US" sz="1600" smtClean="0"/>
              <a:t> is the sum of the present values of the future cash flows minus the cost of the project</a:t>
            </a:r>
          </a:p>
          <a:p>
            <a:pPr lvl="2" eaLnBrk="1" hangingPunct="1"/>
            <a:r>
              <a:rPr lang="en-US" sz="1600" smtClean="0"/>
              <a:t>The </a:t>
            </a:r>
            <a:r>
              <a:rPr lang="en-US" sz="1600" u="sng" smtClean="0"/>
              <a:t>internal rate of return</a:t>
            </a:r>
            <a:r>
              <a:rPr lang="en-US" sz="1600" smtClean="0"/>
              <a:t> on a project is the average annual rate of return provided by investing in the project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Other Risk Management Tools</a:t>
            </a:r>
          </a:p>
        </p:txBody>
      </p:sp>
      <p:sp>
        <p:nvSpPr>
          <p:cNvPr id="57347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10600" cy="45720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 </a:t>
            </a:r>
            <a:r>
              <a:rPr lang="en-US" sz="2000" u="sng" smtClean="0"/>
              <a:t>risk management information system</a:t>
            </a:r>
            <a:r>
              <a:rPr lang="en-US" sz="2000" smtClean="0"/>
              <a:t> (RMIS) is a computerized database that permits the risk manager to store and analyze risk management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database may include listing of properties, insurance policies, loss records, and status of legal claims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can be used to predict and attempt to control future loss levels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Risk Management Intranets and Web Sites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An </a:t>
            </a:r>
            <a:r>
              <a:rPr lang="en-US" sz="1800" u="sng" smtClean="0"/>
              <a:t>intranet</a:t>
            </a:r>
            <a:r>
              <a:rPr lang="en-US" sz="1800" smtClean="0"/>
              <a:t> is a web site with search capabilities designed for a limited, internal audience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 </a:t>
            </a:r>
            <a:r>
              <a:rPr lang="en-US" sz="2000" u="sng" smtClean="0"/>
              <a:t>risk map</a:t>
            </a:r>
            <a:r>
              <a:rPr lang="en-US" sz="2000" smtClean="0"/>
              <a:t> is a grid detailing the potential frequency and severity of risks faced by the organization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Each risk must be analyzed before placing it on the map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Other Risk Management Tools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534400" cy="48006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000" u="sng" smtClean="0"/>
              <a:t>Value at risk (VAR) analysis</a:t>
            </a:r>
            <a:r>
              <a:rPr lang="en-US" sz="2000" smtClean="0"/>
              <a:t> involves calculating the worst probable loss likely to occur in a given time period under regular market conditions at some level of confidence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VAR is determined using historical data or running a computer simulation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Often applied to a portfolio of assets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Can be used to evaluate the solvency of insurers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u="sng" smtClean="0"/>
              <a:t>Catastrophe modeling</a:t>
            </a:r>
            <a:r>
              <a:rPr lang="en-US" sz="2000" smtClean="0"/>
              <a:t> is a computer-assisted method of estimating losses that could occur as a result of a catastrophic event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Model inputs include seismic data, historical losses, and values exposed to losses (e.g., building characteristics)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Models are used by insurers, brokers, and large companies with exposure to catastrophic loss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>
                <a:latin typeface="Arial" panose="020B0604020202020204" pitchFamily="34" charset="0"/>
              </a:rPr>
              <a:t>End of Lecture No. </a:t>
            </a:r>
            <a:r>
              <a:rPr lang="en-US" b="1" dirty="0">
                <a:latin typeface="Arial" panose="020B0604020202020204" pitchFamily="34" charset="0"/>
              </a:rPr>
              <a:t>7</a:t>
            </a:r>
            <a:endParaRPr lang="en-US" b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The Changing Scope of Risk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Today, the risk manager’s job:</a:t>
            </a:r>
          </a:p>
          <a:p>
            <a:pPr lvl="1" eaLnBrk="1" hangingPunct="1"/>
            <a:r>
              <a:rPr lang="en-US" smtClean="0"/>
              <a:t>Involves more than simply purchasing insurance</a:t>
            </a:r>
          </a:p>
          <a:p>
            <a:pPr lvl="1" eaLnBrk="1" hangingPunct="1"/>
            <a:r>
              <a:rPr lang="en-US" smtClean="0"/>
              <a:t>Is not limited in scope to pure risks</a:t>
            </a:r>
          </a:p>
          <a:p>
            <a:pPr eaLnBrk="1" hangingPunct="1"/>
            <a:r>
              <a:rPr lang="en-US" smtClean="0"/>
              <a:t>The risk manager may be using:</a:t>
            </a:r>
          </a:p>
          <a:p>
            <a:pPr lvl="1" eaLnBrk="1" hangingPunct="1"/>
            <a:r>
              <a:rPr lang="en-US" smtClean="0"/>
              <a:t>Financial risk management </a:t>
            </a:r>
          </a:p>
          <a:p>
            <a:pPr lvl="1" eaLnBrk="1" hangingPunct="1"/>
            <a:r>
              <a:rPr lang="en-US" smtClean="0"/>
              <a:t>Enterprise risk management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The Changing Scope of Risk Management</a:t>
            </a:r>
            <a:r>
              <a:rPr lang="en-US" smtClean="0"/>
              <a:t> 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u="sng" smtClean="0"/>
              <a:t>Financial Risk Management</a:t>
            </a:r>
            <a:r>
              <a:rPr lang="en-US" sz="2000" smtClean="0"/>
              <a:t> refers to the identification, analysis, and treatment of speculative financial risks:</a:t>
            </a:r>
          </a:p>
          <a:p>
            <a:pPr lvl="1" eaLnBrk="1" hangingPunct="1"/>
            <a:r>
              <a:rPr lang="en-US" sz="1800" u="sng" smtClean="0"/>
              <a:t>Commodity price risk</a:t>
            </a:r>
            <a:r>
              <a:rPr lang="en-US" sz="1800" smtClean="0"/>
              <a:t> is the risk of losing money if the price of a commodity changes </a:t>
            </a:r>
          </a:p>
          <a:p>
            <a:pPr lvl="1" eaLnBrk="1" hangingPunct="1"/>
            <a:r>
              <a:rPr lang="en-US" sz="1800" u="sng" smtClean="0"/>
              <a:t>Interest rate risk</a:t>
            </a:r>
            <a:r>
              <a:rPr lang="en-US" sz="1800" smtClean="0"/>
              <a:t> is the risk of loss caused by adverse interest rate movements</a:t>
            </a:r>
          </a:p>
          <a:p>
            <a:pPr lvl="1" eaLnBrk="1" hangingPunct="1"/>
            <a:r>
              <a:rPr lang="en-US" sz="1800" u="sng" smtClean="0"/>
              <a:t>Currency exchange rate risk</a:t>
            </a:r>
            <a:r>
              <a:rPr lang="en-US" sz="1800" smtClean="0"/>
              <a:t> is the risk of loss of value caused by changes in the rate at which one nation's currency may be converted to another nation’s currency </a:t>
            </a:r>
          </a:p>
          <a:p>
            <a:pPr eaLnBrk="1" hangingPunct="1"/>
            <a:r>
              <a:rPr lang="en-US" sz="2000" smtClean="0"/>
              <a:t>Financial risks can be managed with capital market instruments</a:t>
            </a:r>
          </a:p>
          <a:p>
            <a:pPr lvl="1" eaLnBrk="1" hangingPunct="1"/>
            <a:endParaRPr lang="en-US" sz="18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Exhibit 4.1</a:t>
            </a:r>
            <a:r>
              <a:rPr lang="en-US" sz="2800" b="0" smtClean="0"/>
              <a:t>  Managing Financial Risk—Two Examples</a:t>
            </a:r>
            <a:endParaRPr lang="en-US" smtClean="0"/>
          </a:p>
        </p:txBody>
      </p:sp>
      <p:pic>
        <p:nvPicPr>
          <p:cNvPr id="22531" name="Picture 7" descr="ex04_01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66125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Exhibit 4.1</a:t>
            </a:r>
            <a:r>
              <a:rPr lang="en-US" sz="2800" b="0" smtClean="0"/>
              <a:t>  Managing Financial Risk—Two Examples</a:t>
            </a:r>
            <a:endParaRPr lang="en-US" smtClean="0"/>
          </a:p>
        </p:txBody>
      </p:sp>
      <p:pic>
        <p:nvPicPr>
          <p:cNvPr id="24579" name="Picture 6" descr="ex04_01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366125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The Changing Scope of Risk Management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7543800" cy="4495800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An </a:t>
            </a:r>
            <a:r>
              <a:rPr lang="en-US" sz="2400" u="sng" smtClean="0"/>
              <a:t>integrated risk management program</a:t>
            </a:r>
            <a:r>
              <a:rPr lang="en-US" sz="2400" smtClean="0"/>
              <a:t> is a risk treatment technique that combines coverage for pure and speculative risks in the same contract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u="sng" smtClean="0"/>
              <a:t>double-trigger option</a:t>
            </a:r>
            <a:r>
              <a:rPr lang="en-US" sz="2400" smtClean="0"/>
              <a:t> is a provision that provides for payment only if two specified losses occur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Some organizations have created a Chief Risk Officer (CRO) position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u="sng" smtClean="0"/>
              <a:t>chief risk officer</a:t>
            </a:r>
            <a:r>
              <a:rPr lang="en-US" sz="2000" smtClean="0"/>
              <a:t> is responsible for the treatment of pure and speculative risks faced by the organization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smtClean="0"/>
              <a:t>Enterprise Risk Management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126413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000" u="sng" smtClean="0"/>
              <a:t>Enterprise Risk Management</a:t>
            </a:r>
            <a:r>
              <a:rPr lang="en-US" sz="2000" smtClean="0"/>
              <a:t> (ERM) is a comprehensive risk management program that addresses the organization’s pure, speculative, strategic, and operational risks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1800" smtClean="0"/>
              <a:t>Strategic risk refers to uncertainty regarding an organization’s goals and objectives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1800" smtClean="0"/>
              <a:t>Operational risks are risks that develop out of business operations, such as product manufacturing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As long as risks are not positively correlated, the combination of these risks in a single program reduces overall risk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Nearly half of all US firms have adopted some type of ERM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Barriers to the implementation of ERM include organizational, culture and turf battles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7315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The Financial Crisis and Enterprise Risk Management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The US stock market dropped by more than fifty percent between October 2007 and March 2009</a:t>
            </a:r>
          </a:p>
          <a:p>
            <a:pPr lvl="1" eaLnBrk="1" hangingPunct="1"/>
            <a:r>
              <a:rPr lang="en-US" smtClean="0"/>
              <a:t>The meltdown raises questions about the use of ERM </a:t>
            </a:r>
          </a:p>
          <a:p>
            <a:pPr lvl="1" eaLnBrk="1" hangingPunct="1"/>
            <a:r>
              <a:rPr lang="en-US" smtClean="0"/>
              <a:t>Only 18 percent of executives surveyed said they had a well-formulated and fully-implemented ERM program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827</TotalTime>
  <Words>1553</Words>
  <Application>Microsoft Office PowerPoint</Application>
  <PresentationFormat>On-screen Show (4:3)</PresentationFormat>
  <Paragraphs>155</Paragraphs>
  <Slides>26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M00_REJDA_6117643_11_RMI_C00</vt:lpstr>
      <vt:lpstr>Equation</vt:lpstr>
      <vt:lpstr>Slide 1</vt:lpstr>
      <vt:lpstr>Objectives</vt:lpstr>
      <vt:lpstr>The Changing Scope of Risk Management</vt:lpstr>
      <vt:lpstr>The Changing Scope of Risk Management </vt:lpstr>
      <vt:lpstr>Exhibit 4.1  Managing Financial Risk—Two Examples</vt:lpstr>
      <vt:lpstr>Exhibit 4.1  Managing Financial Risk—Two Examples</vt:lpstr>
      <vt:lpstr>The Changing Scope of Risk Management</vt:lpstr>
      <vt:lpstr>Enterprise Risk Management</vt:lpstr>
      <vt:lpstr>The Financial Crisis and Enterprise Risk Management</vt:lpstr>
      <vt:lpstr>Exhibit 4.2  Timeline of Events Related to the Financial Crisis </vt:lpstr>
      <vt:lpstr>The Financial Crisis and Enterprise Risk Management</vt:lpstr>
      <vt:lpstr>Insurance Market Dynamics </vt:lpstr>
      <vt:lpstr>Exhibit 4.3  Combined Ratio for All Lines of Property and Liability Insurance, 1956–2008*</vt:lpstr>
      <vt:lpstr>Insurance Market Dynamics</vt:lpstr>
      <vt:lpstr>Insurance Market Dynamics</vt:lpstr>
      <vt:lpstr>Capital Market Risk Financing Alternatives</vt:lpstr>
      <vt:lpstr>Exhibit 4.4  Catastrophe Bonds: Annual Number of Transactions and Issue Size</vt:lpstr>
      <vt:lpstr>Loss Forecasting</vt:lpstr>
      <vt:lpstr>Loss Forecasting</vt:lpstr>
      <vt:lpstr>Loss Forecasting</vt:lpstr>
      <vt:lpstr>Exhibit 4.5  Relationship Between Payroll and Number of Workers Compensation Claims</vt:lpstr>
      <vt:lpstr>Loss Forecasting</vt:lpstr>
      <vt:lpstr>Financial Analysis in Risk Management Decision Making</vt:lpstr>
      <vt:lpstr>Other Risk Management Tools</vt:lpstr>
      <vt:lpstr>Other Risk Management Tools</vt:lpstr>
      <vt:lpstr>Slide 26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subject>Advanced Topics in Risk Management</dc:subject>
  <dc:creator>George E. Rejda</dc:creator>
  <cp:keywords/>
  <dc:description/>
  <cp:lastModifiedBy>NTS</cp:lastModifiedBy>
  <cp:revision>111</cp:revision>
  <dcterms:created xsi:type="dcterms:W3CDTF">2004-08-04T08:00:35Z</dcterms:created>
  <dcterms:modified xsi:type="dcterms:W3CDTF">2014-06-17T11:29:01Z</dcterms:modified>
  <cp:category/>
</cp:coreProperties>
</file>