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8" r:id="rId1"/>
  </p:sldMasterIdLst>
  <p:notesMasterIdLst>
    <p:notesMasterId r:id="rId30"/>
  </p:notesMasterIdLst>
  <p:sldIdLst>
    <p:sldId id="333" r:id="rId2"/>
    <p:sldId id="336" r:id="rId3"/>
    <p:sldId id="337" r:id="rId4"/>
    <p:sldId id="338" r:id="rId5"/>
    <p:sldId id="339" r:id="rId6"/>
    <p:sldId id="340" r:id="rId7"/>
    <p:sldId id="343" r:id="rId8"/>
    <p:sldId id="344" r:id="rId9"/>
    <p:sldId id="345" r:id="rId10"/>
    <p:sldId id="346" r:id="rId11"/>
    <p:sldId id="305" r:id="rId12"/>
    <p:sldId id="306" r:id="rId13"/>
    <p:sldId id="307" r:id="rId14"/>
    <p:sldId id="308" r:id="rId15"/>
    <p:sldId id="312" r:id="rId16"/>
    <p:sldId id="313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9" r:id="rId25"/>
    <p:sldId id="330" r:id="rId26"/>
    <p:sldId id="331" r:id="rId27"/>
    <p:sldId id="332" r:id="rId28"/>
    <p:sldId id="33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0"/>
    </p:cViewPr>
  </p:sorterViewPr>
  <p:notesViewPr>
    <p:cSldViewPr>
      <p:cViewPr varScale="1">
        <p:scale>
          <a:sx n="94" d="100"/>
          <a:sy n="94" d="100"/>
        </p:scale>
        <p:origin x="-212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45E3F59-F3C7-48F1-84E9-2438A2201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711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3F588C5-9212-4171-9F4F-39005C5B76BC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322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0A3650B-7DA5-4EAC-8A34-83B0C5F75CFD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0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3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2624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205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327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F875BE-5DDD-42C2-8D0C-1654253AE0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469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71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4107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50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141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61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747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056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1259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endParaRPr lang="en-US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4-</a:t>
            </a:r>
            <a:fld id="{F68218FD-232D-441F-AB19-936481517DD2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smtClean="0"/>
              <a:t>Advanced </a:t>
            </a:r>
            <a:br>
              <a:rPr lang="en-US" b="1" smtClean="0"/>
            </a:br>
            <a:r>
              <a:rPr lang="en-US" b="1" smtClean="0"/>
              <a:t>Topics in Risk Management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 dirty="0">
                <a:latin typeface="Times" panose="02020603050405020304" pitchFamily="18" charset="0"/>
              </a:rPr>
              <a:t>Lecture No. </a:t>
            </a:r>
            <a:r>
              <a:rPr lang="en-US" sz="2400" b="1" i="1" u="sng" dirty="0" smtClean="0">
                <a:latin typeface="Times" panose="02020603050405020304" pitchFamily="18" charset="0"/>
              </a:rPr>
              <a:t>8  </a:t>
            </a:r>
            <a:endParaRPr lang="en-US" sz="2400" b="1" i="1" u="sng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anose="030F0702030302020204" pitchFamily="66" charset="0"/>
              </a:rPr>
              <a:t>Probabilistic Risk Analysis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627937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>
                <a:latin typeface="Comic Sans MS" panose="030F0702030302020204" pitchFamily="66" charset="0"/>
              </a:rPr>
              <a:t>	What if there is no sprinkler system…</a:t>
            </a:r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70025" y="2854325"/>
          <a:ext cx="6405563" cy="2794000"/>
        </p:xfrm>
        <a:graphic>
          <a:graphicData uri="http://schemas.openxmlformats.org/presentationml/2006/ole">
            <p:oleObj spid="_x0000_s99330" name="SmartDraw" r:id="rId3" imgW="8357616" imgH="3250692" progId="">
              <p:embed/>
            </p:oleObj>
          </a:graphicData>
        </a:graphic>
      </p:graphicFrame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984250" y="5886450"/>
            <a:ext cx="6119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What is the expected severity of a fire?    $1,009,000 </a:t>
            </a:r>
          </a:p>
        </p:txBody>
      </p:sp>
    </p:spTree>
    <p:extLst>
      <p:ext uri="{BB962C8B-B14F-4D97-AF65-F5344CB8AC3E}">
        <p14:creationId xmlns:p14="http://schemas.microsoft.com/office/powerpoint/2010/main" xmlns="" val="4369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A3FC84B-4658-4798-8F91-DAC92D43C705}" type="slidenum">
              <a:rPr lang="en-US"/>
              <a:pPr/>
              <a:t>11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Executor Fund 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When a person dies, there are some immediate expenses associated with the funeral and burial or other disposition of the body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These services can be paid for on an itemized basis or through package plans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Average over $5,000.00 in addition to the cost of a cemetery plot and headstone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Soon after the funeral, arrangements must be made for paying the deceased’s outstanding debts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And for transferring any remaining assets and personal effects to survivors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6D5B237-F7EB-4B00-BB47-6FFEEBF39EE8}" type="slidenum">
              <a:rPr lang="en-US"/>
              <a:pPr/>
              <a:t>12</a:t>
            </a:fld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0413"/>
            <a:ext cx="8610600" cy="992187"/>
          </a:xfrm>
        </p:spPr>
        <p:txBody>
          <a:bodyPr/>
          <a:lstStyle/>
          <a:p>
            <a:pPr eaLnBrk="1" hangingPunct="1"/>
            <a:r>
              <a:rPr lang="en-US" smtClean="0"/>
              <a:t>Table 4-1: Services that can be Provided for or Arranged by Funeral Directors 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963" y="2036763"/>
            <a:ext cx="8555037" cy="384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CF6EA2F-9F9D-43BB-A86C-F144DB792D5E}" type="slidenum">
              <a:rPr lang="en-US"/>
              <a:pPr/>
              <a:t>13</a:t>
            </a:fld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Executor Fund 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Sometimes used to refer to these expenses because the executor of the estate needs funds to pay for the expenses incurred as a result of the death</a:t>
            </a:r>
          </a:p>
          <a:p>
            <a:pPr eaLnBrk="1" hangingPunct="1"/>
            <a:r>
              <a:rPr lang="en-US" smtClean="0"/>
              <a:t>Executor fund expenses arise no matter when death occurs </a:t>
            </a:r>
          </a:p>
          <a:p>
            <a:pPr lvl="1" eaLnBrk="1" hangingPunct="1"/>
            <a:r>
              <a:rPr lang="en-US" smtClean="0"/>
              <a:t>Some expenses such as estate taxes may grow more burdensome as a person ages and accumulates large amounts of wealth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155C8F4-5CBE-4F77-B12A-9B14FF15D906}" type="slidenum">
              <a:rPr lang="en-US"/>
              <a:pPr/>
              <a:t>14</a:t>
            </a:fld>
            <a:endParaRPr 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Income Needs of Survivors 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someone is providing full or partial monetary support for other family members </a:t>
            </a:r>
          </a:p>
          <a:p>
            <a:pPr lvl="1" eaLnBrk="1" hangingPunct="1"/>
            <a:r>
              <a:rPr lang="en-US" smtClean="0"/>
              <a:t>That person’s death will affect the family financially as well as emotionally </a:t>
            </a:r>
          </a:p>
          <a:p>
            <a:pPr eaLnBrk="1" hangingPunct="1"/>
            <a:r>
              <a:rPr lang="en-US" smtClean="0"/>
              <a:t>As a person passes through different stages of live </a:t>
            </a:r>
          </a:p>
          <a:p>
            <a:pPr lvl="1" eaLnBrk="1" hangingPunct="1"/>
            <a:r>
              <a:rPr lang="en-US" smtClean="0"/>
              <a:t>The degree to which others are financially dependent on him or her changes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8023A6C-2C49-4366-8664-8DCE9B7E56B5}" type="slidenum">
              <a:rPr lang="en-US"/>
              <a:pPr/>
              <a:t>15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Business-Related Exposures 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an employee performs services that would be especially hard to replace </a:t>
            </a:r>
          </a:p>
          <a:p>
            <a:pPr lvl="1" eaLnBrk="1" hangingPunct="1"/>
            <a:r>
              <a:rPr lang="en-US" smtClean="0"/>
              <a:t>That person may be considered a key employee </a:t>
            </a:r>
          </a:p>
          <a:p>
            <a:pPr lvl="2" eaLnBrk="1" hangingPunct="1"/>
            <a:r>
              <a:rPr lang="en-US" smtClean="0"/>
              <a:t>His or her death may cause plans or projects to be abandoned </a:t>
            </a:r>
          </a:p>
          <a:p>
            <a:pPr lvl="3" eaLnBrk="1" hangingPunct="1"/>
            <a:r>
              <a:rPr lang="en-US" smtClean="0"/>
              <a:t>Or the business may seek a replacement person following the death of the key employee </a:t>
            </a:r>
          </a:p>
          <a:p>
            <a:pPr lvl="3" eaLnBrk="1" hangingPunct="1"/>
            <a:r>
              <a:rPr lang="en-US" smtClean="0"/>
              <a:t>Costs involved may include </a:t>
            </a:r>
          </a:p>
          <a:p>
            <a:pPr lvl="4" eaLnBrk="1" hangingPunct="1"/>
            <a:r>
              <a:rPr lang="en-US" smtClean="0"/>
              <a:t>Loss of efficiency for a period of time</a:t>
            </a:r>
          </a:p>
          <a:p>
            <a:pPr lvl="4" eaLnBrk="1" hangingPunct="1"/>
            <a:r>
              <a:rPr lang="en-US" smtClean="0"/>
              <a:t>Increased salary to attract someone new</a:t>
            </a:r>
          </a:p>
          <a:p>
            <a:pPr lvl="4" eaLnBrk="1" hangingPunct="1"/>
            <a:r>
              <a:rPr lang="en-US" smtClean="0"/>
              <a:t>Training and development expenses for the replacement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3D49963-F2C3-40B7-A29C-33DF0453D82C}" type="slidenum">
              <a:rPr lang="en-US"/>
              <a:pPr/>
              <a:t>16</a:t>
            </a:fld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Business-Related Exposures 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person who has ownership rights in a firm may die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When a sole proprietor, partner, or a major stockholder dies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That person’s ownership may pass to persons unfriendly to the firm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It may even result in liquidation of the firm in order to pay the person’s executor fund expenses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Competitors may obtain controlling ownership by purchasing shares from families of deceased stockholders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Those who inherit the deceased rights may enter the business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But due to inexperience may cause losses or even bankruptcy 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55961D3-837A-4ACC-B82D-2237DDEF5D10}" type="slidenum">
              <a:rPr lang="en-US"/>
              <a:pPr/>
              <a:t>17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Exposures Due to Loss of Health 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Losses resulting from health problems usually fall into two categories </a:t>
            </a:r>
          </a:p>
          <a:p>
            <a:pPr lvl="1" eaLnBrk="1" hangingPunct="1"/>
            <a:r>
              <a:rPr lang="en-US" smtClean="0"/>
              <a:t>Expenses that must be paid for medical care </a:t>
            </a:r>
          </a:p>
          <a:p>
            <a:pPr lvl="1" eaLnBrk="1" hangingPunct="1"/>
            <a:r>
              <a:rPr lang="en-US" smtClean="0"/>
              <a:t>Income that cannot be earned due to time away from work while health problems persist </a:t>
            </a:r>
          </a:p>
          <a:p>
            <a:pPr eaLnBrk="1" hangingPunct="1"/>
            <a:r>
              <a:rPr lang="en-US" smtClean="0"/>
              <a:t>While loss of health can be permanent, it is more often a temporary phenomenon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DFAF181-4E38-4C16-BE04-B229C9354406}" type="slidenum">
              <a:rPr lang="en-US"/>
              <a:pPr/>
              <a:t>18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Medical Care Expenses 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Expenditures for medical care in the U.S. have exploded in recent years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Now equal about 16.7 percent of disposable personal income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Factors contributing to the high cost of health care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mere fact that people are living longer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Because health problems usually become more frequent and severe with age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New medical technology and the demand by patients for state-of-the-art treatment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increasing frequency and severity of liability awards for medical malpractice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Doctors and hospitals must pay higher malpractice insurance premiums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They may also performed extra procedures and tests in addition to those that are probably necessary as a defensive measure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Cost shifting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Higher hospital charges are assessed to some patients but not to others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667A239-4487-4BF1-B886-7D75DF08A09D}" type="slidenum">
              <a:rPr lang="en-US"/>
              <a:pPr/>
              <a:t>19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Medical Care Expenses: Hospitalization 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Approximately 37 percent of personal health care expenditures in the U.S. is attributable to hospital costs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Expenses are incurred for items such as room and board, lab tests, supplies, prescription drugs, services by physicians, surgeons, nurses, </a:t>
            </a:r>
            <a:r>
              <a:rPr lang="en-US" i="1" smtClean="0"/>
              <a:t>etc</a:t>
            </a:r>
            <a:r>
              <a:rPr lang="en-US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The frequency and severity of losses vary considerably by geographic location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 national average number of days for a hospital stay is 5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However, in Nebraska and Hawaii the average is 8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While in New Mexico, Oregon and Idaho the average is 4.5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Objectives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anose="030F0702030302020204" pitchFamily="66" charset="0"/>
              </a:rPr>
              <a:t>Probability Distribution</a:t>
            </a:r>
          </a:p>
          <a:p>
            <a:r>
              <a:rPr lang="en-US">
                <a:latin typeface="Comic Sans MS" panose="030F0702030302020204" pitchFamily="66" charset="0"/>
              </a:rPr>
              <a:t>Application in Risk Management &amp; Insurance</a:t>
            </a:r>
          </a:p>
          <a:p>
            <a:r>
              <a:rPr lang="en-US">
                <a:latin typeface="Comic Sans MS" panose="030F0702030302020204" pitchFamily="66" charset="0"/>
              </a:rPr>
              <a:t>Insurance Premium</a:t>
            </a:r>
          </a:p>
          <a:p>
            <a:r>
              <a:rPr lang="en-US">
                <a:latin typeface="Comic Sans MS" panose="030F0702030302020204" pitchFamily="66" charset="0"/>
              </a:rPr>
              <a:t>Using Probabilistic Approach</a:t>
            </a:r>
          </a:p>
          <a:p>
            <a:endParaRPr lang="en-US">
              <a:latin typeface="Comic Sans MS" panose="030F0702030302020204" pitchFamily="66" charset="0"/>
            </a:endParaRPr>
          </a:p>
          <a:p>
            <a:endParaRPr 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8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0AAE547-DB79-4C2B-9FB8-FDBC3E75F6BA}" type="slidenum">
              <a:rPr lang="en-US"/>
              <a:pPr/>
              <a:t>20</a:t>
            </a:fld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Medical Care Expenses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Physicians and surgeons services </a:t>
            </a:r>
          </a:p>
          <a:p>
            <a:pPr lvl="1" eaLnBrk="1" hangingPunct="1"/>
            <a:r>
              <a:rPr lang="en-US" smtClean="0"/>
              <a:t>Fees vary according to the </a:t>
            </a:r>
          </a:p>
          <a:p>
            <a:pPr lvl="2" eaLnBrk="1" hangingPunct="1"/>
            <a:r>
              <a:rPr lang="en-US" smtClean="0"/>
              <a:t>Geographic area </a:t>
            </a:r>
          </a:p>
          <a:p>
            <a:pPr lvl="2" eaLnBrk="1" hangingPunct="1"/>
            <a:r>
              <a:rPr lang="en-US" smtClean="0"/>
              <a:t>Medical specialty of the provider </a:t>
            </a:r>
          </a:p>
          <a:p>
            <a:pPr lvl="2" eaLnBrk="1" hangingPunct="1"/>
            <a:r>
              <a:rPr lang="en-US" smtClean="0"/>
              <a:t>Type of visit (initial, follow-up, or in the hospital)</a:t>
            </a:r>
          </a:p>
          <a:p>
            <a:pPr eaLnBrk="1" hangingPunct="1"/>
            <a:r>
              <a:rPr lang="en-US" smtClean="0"/>
              <a:t>Dental care </a:t>
            </a:r>
          </a:p>
          <a:p>
            <a:pPr lvl="1" eaLnBrk="1" hangingPunct="1"/>
            <a:r>
              <a:rPr lang="en-US" smtClean="0"/>
              <a:t>About five percent of all personal health care expenses </a:t>
            </a:r>
          </a:p>
          <a:p>
            <a:pPr lvl="1" eaLnBrk="1" hangingPunct="1"/>
            <a:r>
              <a:rPr lang="en-US" smtClean="0"/>
              <a:t>Some of the expenses are for major restorative work </a:t>
            </a:r>
          </a:p>
          <a:p>
            <a:pPr lvl="2" eaLnBrk="1" hangingPunct="1"/>
            <a:r>
              <a:rPr lang="en-US" smtClean="0"/>
              <a:t>But many expenses result from procedures that are preventable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CF030EB-3797-4662-810F-26352565DDDE}" type="slidenum">
              <a:rPr lang="en-US"/>
              <a:pPr/>
              <a:t>21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Medical Care Expenses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Prescription drugs and other expenses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Represent over five percent of U.S. healthcare expense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Mental health services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Common problems include depression, anxiety, phobias, and obsessive-compulsive behavior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 recent years the use of mental health services has increased considerably as have the costs of these services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F027627-F723-46ED-B130-B37AF6260A23}" type="slidenum">
              <a:rPr lang="en-US"/>
              <a:pPr/>
              <a:t>22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Medical Care Expenses: Long Term Care 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Persons age 85 and over as a percentage of the population have been growing at a fast pace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Diseases such as arthritis, Alzheimer’s and osteoporosis become more prevalent with age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Persons with these ailments are less likely to be able to maintain independent living arrangements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Long term care options include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Skilled nursing home care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Custodial nursing homes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Personal care homes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Intermediate nursing home care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Home health care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Expenses depend on the level of medical services provided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The cost for one year of custodial nursing home care can easily exceed $50,000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7D1FC01-BF47-4792-A706-36EE8A3C96E5}" type="slidenum">
              <a:rPr lang="en-US"/>
              <a:pPr/>
              <a:t>23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Loss of Income 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Disability loss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When a person is unable to work because of an illness or injury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Most disabilities are temporary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mtClean="0"/>
              <a:t>The person eventually recovers and returns to work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However some are permanent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Disabilities can be further classified 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Total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Person is completely incapable of gainful employment during the time of the disability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Partial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Person experiences a decreased ability to earn a living but not a complete cessation of employment possibilities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0F9A1B8-3E71-4541-8D8B-525F7ED3ADC1}" type="slidenum">
              <a:rPr lang="en-US"/>
              <a:pPr/>
              <a:t>24</a:t>
            </a:fld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Other Income Loss Exposures: Unemployment 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During peacetime years the U.S. employment rate has typically ranged between 4 and 7 percent </a:t>
            </a:r>
          </a:p>
          <a:p>
            <a:pPr eaLnBrk="1" hangingPunct="1"/>
            <a:r>
              <a:rPr lang="en-US" smtClean="0"/>
              <a:t>Government unemployment insurance programs are in effect in all states </a:t>
            </a:r>
          </a:p>
          <a:p>
            <a:pPr lvl="1" eaLnBrk="1" hangingPunct="1"/>
            <a:r>
              <a:rPr lang="en-US" smtClean="0"/>
              <a:t>Designed to alleviate the effects of short term, involuntary unemployment </a:t>
            </a:r>
          </a:p>
          <a:p>
            <a:pPr lvl="1" eaLnBrk="1" hangingPunct="1"/>
            <a:r>
              <a:rPr lang="en-US" smtClean="0"/>
              <a:t>Only offers a floor of protection, not full wage restoration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4C2EB72-E94C-40C7-8948-8E10AB972240}" type="slidenum">
              <a:rPr lang="en-US"/>
              <a:pPr/>
              <a:t>25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Other Income Loss Exposures: Unemployment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To be able to collect unemployment insurance benefits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Unemployed worker must either have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Worked for some minimum period during the previous twelve months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Earned some minimum amount of wages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Most states require a one week waiting period before benefit payments begin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Claimants must be able to work if work is offered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F19606D-D94B-4A87-B808-0CEB6C7875B4}" type="slidenum">
              <a:rPr lang="en-US"/>
              <a:pPr/>
              <a:t>26</a:t>
            </a:fld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Other Income Loss Exposures: Unemployment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worker may be disqualified from receiving benefits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worker may lose the benefits for a specified number of weeks or for the duration of unemployment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 suffer a reduction in benefits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Reasons for disqualification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Voluntarily quitting a job without good cause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Discharge for misconduct connected with the work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Refusal without good cause to apply for or accept suitable work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Unemployment due to a labor dispute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7904907-D7C0-4FBE-B513-C2396AA147D8}" type="slidenum">
              <a:rPr lang="en-US"/>
              <a:pPr/>
              <a:t>27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Other Income Loss Exposures: Retirement 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There is a high probability that most young people will live to the traditional retirement age of 65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Sources of income for elderly persons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Payments from employee retirement plans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Federal social security benefits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Part time earnings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Investment income from financial assets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Public assistance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Unfortunately, many older people have very limited amounts of guaranteed income and few financial or property assets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Experts believe between 70 and 80 percent of pre-retirement income is needed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For a retired, married couple to maintain the same standard of living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Also few people know exactly how long they will live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People may outlive their retirement savings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>
                <a:latin typeface="Arial" panose="020B0604020202020204" pitchFamily="34" charset="0"/>
              </a:rPr>
              <a:t>End of Lecture No. 8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>
                <a:latin typeface="Comic Sans MS" panose="030F0702030302020204" pitchFamily="66" charset="0"/>
              </a:rPr>
              <a:t>Probability Distribution</a:t>
            </a:r>
          </a:p>
        </p:txBody>
      </p:sp>
      <p:sp>
        <p:nvSpPr>
          <p:cNvPr id="7277" name="Rectangle 109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957637" cy="4114800"/>
          </a:xfrm>
        </p:spPr>
        <p:txBody>
          <a:bodyPr/>
          <a:lstStyle/>
          <a:p>
            <a:r>
              <a:rPr lang="en-US" sz="2800">
                <a:latin typeface="Comic Sans MS" panose="030F0702030302020204" pitchFamily="66" charset="0"/>
              </a:rPr>
              <a:t>Representations of all possible events along with their associated probabilities</a:t>
            </a:r>
          </a:p>
          <a:p>
            <a:r>
              <a:rPr lang="en-US" sz="2800">
                <a:latin typeface="Comic Sans MS" panose="030F0702030302020204" pitchFamily="66" charset="0"/>
              </a:rPr>
              <a:t>Example;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sz="2400">
                <a:latin typeface="Comic Sans MS" panose="030F0702030302020204" pitchFamily="66" charset="0"/>
              </a:rPr>
              <a:t>Total number of points rolled with a pair of dice.</a:t>
            </a:r>
          </a:p>
        </p:txBody>
      </p:sp>
      <p:graphicFrame>
        <p:nvGraphicFramePr>
          <p:cNvPr id="7276" name="Group 108"/>
          <p:cNvGraphicFramePr>
            <a:graphicFrameLocks noGrp="1"/>
          </p:cNvGraphicFramePr>
          <p:nvPr>
            <p:ph sz="half" idx="4294967295"/>
          </p:nvPr>
        </p:nvGraphicFramePr>
        <p:xfrm>
          <a:off x="5105400" y="1905000"/>
          <a:ext cx="3657600" cy="4389120"/>
        </p:xfrm>
        <a:graphic>
          <a:graphicData uri="http://schemas.openxmlformats.org/drawingml/2006/table">
            <a:tbl>
              <a:tblPr/>
              <a:tblGrid>
                <a:gridCol w="1962150"/>
                <a:gridCol w="1695450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Outcome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1/36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114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anose="030F0702030302020204" pitchFamily="66" charset="0"/>
              </a:rPr>
              <a:t>Different Events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anose="030F0702030302020204" pitchFamily="66" charset="0"/>
              </a:rPr>
              <a:t>Mutually exclusive (events)</a:t>
            </a:r>
          </a:p>
          <a:p>
            <a:pPr lvl="1"/>
            <a:r>
              <a:rPr lang="en-US">
                <a:latin typeface="Comic Sans MS" panose="030F0702030302020204" pitchFamily="66" charset="0"/>
              </a:rPr>
              <a:t>The probability of two mutually exclusive events occurring at the same time is ____ .</a:t>
            </a:r>
          </a:p>
          <a:p>
            <a:r>
              <a:rPr lang="en-US">
                <a:latin typeface="Comic Sans MS" panose="030F0702030302020204" pitchFamily="66" charset="0"/>
              </a:rPr>
              <a:t>Collectively exhaustive (events)</a:t>
            </a:r>
          </a:p>
          <a:p>
            <a:r>
              <a:rPr lang="en-US">
                <a:latin typeface="Comic Sans MS" panose="030F0702030302020204" pitchFamily="66" charset="0"/>
              </a:rPr>
              <a:t>Independent (events)</a:t>
            </a:r>
          </a:p>
        </p:txBody>
      </p:sp>
    </p:spTree>
    <p:extLst>
      <p:ext uri="{BB962C8B-B14F-4D97-AF65-F5344CB8AC3E}">
        <p14:creationId xmlns:p14="http://schemas.microsoft.com/office/powerpoint/2010/main" xmlns="" val="23063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>
                <a:latin typeface="Comic Sans MS" panose="030F0702030302020204" pitchFamily="66" charset="0"/>
              </a:rPr>
              <a:t>Probability Distribution</a:t>
            </a:r>
          </a:p>
        </p:txBody>
      </p:sp>
      <p:sp>
        <p:nvSpPr>
          <p:cNvPr id="5173" name="Rectangle 5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Measure of central tendency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Mean, Median, Mode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Measure of variability (risk)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Difference (Min, Max)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Variance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Standard deviation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Coefficient of variation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“Unitless” measure</a:t>
            </a:r>
          </a:p>
        </p:txBody>
      </p:sp>
    </p:spTree>
    <p:extLst>
      <p:ext uri="{BB962C8B-B14F-4D97-AF65-F5344CB8AC3E}">
        <p14:creationId xmlns:p14="http://schemas.microsoft.com/office/powerpoint/2010/main" xmlns="" val="37947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anose="030F0702030302020204" pitchFamily="66" charset="0"/>
              </a:rPr>
              <a:t>Probability Distribution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2233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4676775" y="2860675"/>
          <a:ext cx="4086225" cy="2667000"/>
        </p:xfrm>
        <a:graphic>
          <a:graphicData uri="http://schemas.openxmlformats.org/presentationml/2006/ole">
            <p:oleObj spid="_x0000_s97282" name="SmartDraw" r:id="rId3" imgW="4357116" imgH="2843784" progId="">
              <p:embed/>
            </p:oleObj>
          </a:graphicData>
        </a:graphic>
      </p:graphicFrame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533400" y="2898775"/>
          <a:ext cx="4038600" cy="2662238"/>
        </p:xfrm>
        <a:graphic>
          <a:graphicData uri="http://schemas.openxmlformats.org/presentationml/2006/ole">
            <p:oleObj spid="_x0000_s97283" name="SmartDraw" r:id="rId4" imgW="4357116" imgH="2875788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85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anose="030F0702030302020204" pitchFamily="66" charset="0"/>
              </a:rPr>
              <a:t>Insurance Premium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Comic Sans MS" panose="030F0702030302020204" pitchFamily="66" charset="0"/>
              </a:rPr>
              <a:t>Gross premium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400">
                <a:latin typeface="Comic Sans MS" panose="030F0702030302020204" pitchFamily="66" charset="0"/>
              </a:rPr>
              <a:t>= Pure premium + Risk charge + Other loadings</a:t>
            </a:r>
          </a:p>
          <a:p>
            <a:pPr lvl="1"/>
            <a:r>
              <a:rPr lang="en-US" sz="2400">
                <a:latin typeface="Comic Sans MS" panose="030F0702030302020204" pitchFamily="66" charset="0"/>
              </a:rPr>
              <a:t>Pure premium	= Expected Loss (EL)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000">
                <a:latin typeface="Comic Sans MS" panose="030F0702030302020204" pitchFamily="66" charset="0"/>
              </a:rPr>
              <a:t>		= Expected Frequency x Expected Severity</a:t>
            </a:r>
          </a:p>
          <a:p>
            <a:pPr lvl="2"/>
            <a:r>
              <a:rPr lang="en-US" sz="2000">
                <a:latin typeface="Comic Sans MS" panose="030F0702030302020204" pitchFamily="66" charset="0"/>
              </a:rPr>
              <a:t>Estimated amount to pay for expected loss.  </a:t>
            </a:r>
          </a:p>
          <a:p>
            <a:pPr lvl="1"/>
            <a:r>
              <a:rPr lang="en-US" sz="2400">
                <a:latin typeface="Comic Sans MS" panose="030F0702030302020204" pitchFamily="66" charset="0"/>
              </a:rPr>
              <a:t>Risk charge (Risk loading)</a:t>
            </a:r>
          </a:p>
          <a:p>
            <a:pPr lvl="2"/>
            <a:r>
              <a:rPr lang="en-US" sz="2000">
                <a:latin typeface="Comic Sans MS" panose="030F0702030302020204" pitchFamily="66" charset="0"/>
              </a:rPr>
              <a:t>Amount to cover the risk that actual loss may be higher than expected loss</a:t>
            </a:r>
          </a:p>
          <a:p>
            <a:pPr lvl="1"/>
            <a:r>
              <a:rPr lang="en-US" sz="2400">
                <a:latin typeface="Comic Sans MS" panose="030F0702030302020204" pitchFamily="66" charset="0"/>
              </a:rPr>
              <a:t>Other Loadings</a:t>
            </a:r>
          </a:p>
          <a:p>
            <a:pPr lvl="2"/>
            <a:r>
              <a:rPr lang="en-US" sz="2000">
                <a:latin typeface="Comic Sans MS" panose="030F0702030302020204" pitchFamily="66" charset="0"/>
              </a:rPr>
              <a:t>Expenses and profits</a:t>
            </a:r>
          </a:p>
        </p:txBody>
      </p:sp>
    </p:spTree>
    <p:extLst>
      <p:ext uri="{BB962C8B-B14F-4D97-AF65-F5344CB8AC3E}">
        <p14:creationId xmlns:p14="http://schemas.microsoft.com/office/powerpoint/2010/main" xmlns="" val="5845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anose="030F0702030302020204" pitchFamily="66" charset="0"/>
              </a:rPr>
              <a:t>Risk Charge (Risk Loading)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omic Sans MS" panose="030F0702030302020204" pitchFamily="66" charset="0"/>
              </a:rPr>
              <a:t>What determines the size/magnitude of the risk charge?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mic Sans MS" panose="030F0702030302020204" pitchFamily="66" charset="0"/>
              </a:rPr>
              <a:t>Amount of available past information to estimate EL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mic Sans MS" panose="030F0702030302020204" pitchFamily="66" charset="0"/>
              </a:rPr>
              <a:t>The level of confidence in the estimated EL. 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Comic Sans MS" panose="030F0702030302020204" pitchFamily="66" charset="0"/>
              </a:rPr>
              <a:t>The higher the level of confidence in the estimated EL, the _____ the risk charge.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mic Sans MS" panose="030F0702030302020204" pitchFamily="66" charset="0"/>
              </a:rPr>
              <a:t>The number of loss exposures insured by the insurer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mic Sans MS" panose="030F0702030302020204" pitchFamily="66" charset="0"/>
              </a:rPr>
              <a:t>The size of loss exposures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Comic Sans MS" panose="030F0702030302020204" pitchFamily="66" charset="0"/>
              </a:rPr>
              <a:t>Risk charge for terrorism coverage would be _______ than that for personal automobile insurance.</a:t>
            </a:r>
          </a:p>
        </p:txBody>
      </p:sp>
    </p:spTree>
    <p:extLst>
      <p:ext uri="{BB962C8B-B14F-4D97-AF65-F5344CB8AC3E}">
        <p14:creationId xmlns:p14="http://schemas.microsoft.com/office/powerpoint/2010/main" xmlns="" val="32234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anose="030F0702030302020204" pitchFamily="66" charset="0"/>
              </a:rPr>
              <a:t>Probabilistic Risk Analysis</a:t>
            </a: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>
            <p:ph idx="1"/>
          </p:nvPr>
        </p:nvGraphicFramePr>
        <p:xfrm>
          <a:off x="1768475" y="2743200"/>
          <a:ext cx="6742113" cy="3148013"/>
        </p:xfrm>
        <a:graphic>
          <a:graphicData uri="http://schemas.openxmlformats.org/presentationml/2006/ole">
            <p:oleObj spid="_x0000_s98306" name="SmartDraw" r:id="rId3" imgW="8302752" imgH="3456432" progId="">
              <p:embed/>
            </p:oleObj>
          </a:graphicData>
        </a:graphic>
      </p:graphicFrame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933575" y="1981200"/>
            <a:ext cx="5076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Comic Sans MS" panose="030F0702030302020204" pitchFamily="66" charset="0"/>
              </a:rPr>
              <a:t>Simple example of event tree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127125" y="5984875"/>
            <a:ext cx="577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What is the expected severity of a fire?    $19,990</a:t>
            </a:r>
            <a:r>
              <a:rPr lang="en-US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727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913</TotalTime>
  <Words>1490</Words>
  <Application>Microsoft Office PowerPoint</Application>
  <PresentationFormat>On-screen Show (4:3)</PresentationFormat>
  <Paragraphs>224</Paragraphs>
  <Slides>28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M00_REJDA_6117643_11_RMI_C00</vt:lpstr>
      <vt:lpstr>SmartDraw</vt:lpstr>
      <vt:lpstr>Slide 1</vt:lpstr>
      <vt:lpstr>Objectives</vt:lpstr>
      <vt:lpstr>Probability Distribution</vt:lpstr>
      <vt:lpstr>Different Events</vt:lpstr>
      <vt:lpstr>Probability Distribution</vt:lpstr>
      <vt:lpstr>Probability Distribution</vt:lpstr>
      <vt:lpstr>Insurance Premium</vt:lpstr>
      <vt:lpstr>Risk Charge (Risk Loading)</vt:lpstr>
      <vt:lpstr>Probabilistic Risk Analysis</vt:lpstr>
      <vt:lpstr>Probabilistic Risk Analysis</vt:lpstr>
      <vt:lpstr>Executor Fund </vt:lpstr>
      <vt:lpstr>Table 4-1: Services that can be Provided for or Arranged by Funeral Directors </vt:lpstr>
      <vt:lpstr>Executor Fund </vt:lpstr>
      <vt:lpstr>Income Needs of Survivors </vt:lpstr>
      <vt:lpstr>Business-Related Exposures </vt:lpstr>
      <vt:lpstr>Business-Related Exposures </vt:lpstr>
      <vt:lpstr>Exposures Due to Loss of Health </vt:lpstr>
      <vt:lpstr>Medical Care Expenses </vt:lpstr>
      <vt:lpstr>Medical Care Expenses: Hospitalization </vt:lpstr>
      <vt:lpstr>Medical Care Expenses</vt:lpstr>
      <vt:lpstr>Medical Care Expenses</vt:lpstr>
      <vt:lpstr>Medical Care Expenses: Long Term Care </vt:lpstr>
      <vt:lpstr>Loss of Income </vt:lpstr>
      <vt:lpstr>Other Income Loss Exposures: Unemployment </vt:lpstr>
      <vt:lpstr>Other Income Loss Exposures: Unemployment</vt:lpstr>
      <vt:lpstr>Other Income Loss Exposures: Unemployment</vt:lpstr>
      <vt:lpstr>Other Income Loss Exposures: Retirement </vt:lpstr>
      <vt:lpstr>Slide 28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subject>Advanced Topics in Risk Management</dc:subject>
  <dc:creator>George E. Rejda</dc:creator>
  <cp:keywords/>
  <dc:description/>
  <cp:lastModifiedBy>NTS</cp:lastModifiedBy>
  <cp:revision>110</cp:revision>
  <dcterms:created xsi:type="dcterms:W3CDTF">2004-08-04T08:00:35Z</dcterms:created>
  <dcterms:modified xsi:type="dcterms:W3CDTF">2014-06-17T12:46:08Z</dcterms:modified>
  <cp:category/>
</cp:coreProperties>
</file>