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3" r:id="rId2"/>
    <p:sldId id="296" r:id="rId3"/>
    <p:sldId id="365" r:id="rId4"/>
    <p:sldId id="414" r:id="rId5"/>
    <p:sldId id="421" r:id="rId6"/>
    <p:sldId id="420" r:id="rId7"/>
    <p:sldId id="418" r:id="rId8"/>
    <p:sldId id="416" r:id="rId9"/>
    <p:sldId id="415" r:id="rId10"/>
    <p:sldId id="425" r:id="rId11"/>
    <p:sldId id="424" r:id="rId12"/>
    <p:sldId id="423" r:id="rId13"/>
    <p:sldId id="381" r:id="rId14"/>
    <p:sldId id="430" r:id="rId15"/>
    <p:sldId id="429" r:id="rId16"/>
    <p:sldId id="428" r:id="rId17"/>
    <p:sldId id="427" r:id="rId18"/>
    <p:sldId id="426" r:id="rId19"/>
    <p:sldId id="392" r:id="rId20"/>
    <p:sldId id="383" r:id="rId21"/>
    <p:sldId id="395" r:id="rId22"/>
    <p:sldId id="396" r:id="rId23"/>
    <p:sldId id="408" r:id="rId24"/>
    <p:sldId id="409" r:id="rId25"/>
    <p:sldId id="397" r:id="rId26"/>
    <p:sldId id="401" r:id="rId27"/>
    <p:sldId id="402" r:id="rId28"/>
    <p:sldId id="410" r:id="rId29"/>
    <p:sldId id="411" r:id="rId30"/>
    <p:sldId id="403" r:id="rId31"/>
    <p:sldId id="404" r:id="rId32"/>
    <p:sldId id="412" r:id="rId33"/>
    <p:sldId id="405" r:id="rId34"/>
    <p:sldId id="398" r:id="rId35"/>
    <p:sldId id="400" r:id="rId36"/>
    <p:sldId id="406" r:id="rId37"/>
    <p:sldId id="407" r:id="rId38"/>
    <p:sldId id="413" r:id="rId39"/>
    <p:sldId id="377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For </a:t>
                </a:r>
                <a:r>
                  <a:rPr lang="en-US" sz="2600" b="1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𝜺</m:t>
                    </m:r>
                    <m:r>
                      <a:rPr lang="en-US" sz="2600" b="1" i="1">
                        <a:latin typeface="Cambria Math"/>
                      </a:rPr>
                      <m:t>&gt;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≥</m:t>
                    </m:r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implies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𝒅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,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)&lt; </m:t>
                    </m:r>
                    <m:r>
                      <a:rPr lang="en-US" sz="2600" b="1" i="1">
                        <a:latin typeface="Cambria Math"/>
                      </a:rPr>
                      <m:t>𝜺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</a:t>
                </a:r>
                <a:endParaRPr lang="en-US" sz="2600" b="1" dirty="0"/>
              </a:p>
              <a:p>
                <a:r>
                  <a:rPr lang="en-US" sz="2600" b="1" dirty="0"/>
                  <a:t>	In this case we also say that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converges to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or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b="1" dirty="0"/>
                  <a:t> is the limit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</a:t>
                </a:r>
                <a:r>
                  <a:rPr lang="en-US" sz="2600" b="1" dirty="0" smtClean="0"/>
                  <a:t>, </a:t>
                </a:r>
                <a:r>
                  <a:rPr lang="en-US" sz="2600" b="1" dirty="0"/>
                  <a:t>and we write </a:t>
                </a:r>
              </a:p>
              <a:p>
                <a:pPr marL="0" indent="0" algn="ctr">
                  <a:buNone/>
                </a:pPr>
                <a:r>
                  <a:rPr lang="en-US" sz="2600" b="1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                        or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6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For </a:t>
                </a:r>
                <a:r>
                  <a:rPr lang="en-US" sz="2600" b="1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𝜺</m:t>
                    </m:r>
                    <m:r>
                      <a:rPr lang="en-US" sz="2600" b="1" i="1">
                        <a:latin typeface="Cambria Math"/>
                      </a:rPr>
                      <m:t>&gt;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≥</m:t>
                    </m:r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implies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𝒅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,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)&lt; </m:t>
                    </m:r>
                    <m:r>
                      <a:rPr lang="en-US" sz="2600" b="1" i="1">
                        <a:latin typeface="Cambria Math"/>
                      </a:rPr>
                      <m:t>𝜺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</a:t>
                </a:r>
                <a:endParaRPr lang="en-US" sz="2600" b="1" dirty="0"/>
              </a:p>
              <a:p>
                <a:r>
                  <a:rPr lang="en-US" sz="2600" b="1" dirty="0"/>
                  <a:t>	In this case we also say that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converges to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or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b="1" dirty="0"/>
                  <a:t> is the limit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</a:t>
                </a:r>
                <a:r>
                  <a:rPr lang="en-US" sz="2600" b="1" dirty="0" smtClean="0"/>
                  <a:t>, </a:t>
                </a:r>
                <a:r>
                  <a:rPr lang="en-US" sz="2600" b="1" dirty="0"/>
                  <a:t>and we write </a:t>
                </a:r>
              </a:p>
              <a:p>
                <a:pPr marL="0" indent="0" algn="ctr">
                  <a:buNone/>
                </a:pPr>
                <a:r>
                  <a:rPr lang="en-US" sz="2600" b="1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                        or</a:t>
                </a:r>
                <a:endParaRPr lang="en-US" sz="2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26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600" b="1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600" b="1" i="1">
                              <a:latin typeface="Cambria Math"/>
                            </a:rPr>
                            <m:t>=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𝒑</m:t>
                          </m:r>
                          <m:r>
                            <a:rPr lang="en-US" sz="2600" b="1" i="1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For </a:t>
                </a:r>
                <a:r>
                  <a:rPr lang="en-US" sz="2600" b="1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𝜺</m:t>
                    </m:r>
                    <m:r>
                      <a:rPr lang="en-US" sz="2600" b="1" i="1">
                        <a:latin typeface="Cambria Math"/>
                      </a:rPr>
                      <m:t>&gt;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≥</m:t>
                    </m:r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implies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𝒅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,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)&lt; </m:t>
                    </m:r>
                    <m:r>
                      <a:rPr lang="en-US" sz="2600" b="1" i="1">
                        <a:latin typeface="Cambria Math"/>
                      </a:rPr>
                      <m:t>𝜺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</a:t>
                </a:r>
                <a:endParaRPr lang="en-US" sz="2600" b="1" dirty="0"/>
              </a:p>
              <a:p>
                <a:r>
                  <a:rPr lang="en-US" sz="2600" b="1" dirty="0"/>
                  <a:t>	In this case we also say that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converges to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or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b="1" dirty="0"/>
                  <a:t> is the limit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</a:t>
                </a:r>
                <a:r>
                  <a:rPr lang="en-US" sz="2600" b="1" dirty="0" smtClean="0"/>
                  <a:t>, </a:t>
                </a:r>
                <a:r>
                  <a:rPr lang="en-US" sz="2600" b="1" dirty="0"/>
                  <a:t>and we write </a:t>
                </a:r>
              </a:p>
              <a:p>
                <a:pPr marL="0" indent="0" algn="ctr">
                  <a:buNone/>
                </a:pPr>
                <a:r>
                  <a:rPr lang="en-US" sz="2600" b="1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→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                        or</a:t>
                </a:r>
                <a:endParaRPr lang="en-US" sz="2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1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2600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600" b="1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6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600" b="1" i="1">
                              <a:latin typeface="Cambria Math"/>
                            </a:rPr>
                            <m:t>=</m:t>
                          </m:r>
                          <m:r>
                            <a:rPr lang="en-US" sz="2600" b="1" i="1">
                              <a:latin typeface="Cambria Math"/>
                            </a:rPr>
                            <m:t>𝒑</m:t>
                          </m:r>
                          <m:r>
                            <a:rPr lang="en-US" sz="2600" b="1" i="1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600" b="1" dirty="0"/>
              </a:p>
              <a:p>
                <a:r>
                  <a:rPr lang="en-US" sz="2600" b="1" dirty="0"/>
                  <a:t>If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does not converge, it is said to diverge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7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2800" b="1" dirty="0" smtClean="0"/>
              <a:t>Examples</a:t>
            </a:r>
            <a:r>
              <a:rPr lang="en-US" sz="28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 </a:t>
                </a:r>
                <a:r>
                  <a:rPr lang="en-US" sz="2800" b="1" dirty="0" smtClean="0"/>
                  <a:t>Examples</a:t>
                </a:r>
                <a:r>
                  <a:rPr lang="en-US" sz="2800" b="1" dirty="0" smtClean="0"/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=   {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0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 </a:t>
                </a:r>
                <a:r>
                  <a:rPr lang="en-US" sz="2800" b="1" dirty="0" smtClean="0"/>
                  <a:t>Examples</a:t>
                </a:r>
                <a:r>
                  <a:rPr lang="en-US" sz="2800" b="1" dirty="0" smtClean="0"/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=   {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1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 </a:t>
                </a:r>
                <a:r>
                  <a:rPr lang="en-US" sz="2800" b="1" dirty="0" smtClean="0"/>
                  <a:t>Examples</a:t>
                </a:r>
                <a:r>
                  <a:rPr lang="en-US" sz="2800" b="1" dirty="0" smtClean="0"/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=   {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 +  {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0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 </a:t>
                </a:r>
                <a:r>
                  <a:rPr lang="en-US" sz="2800" b="1" dirty="0" smtClean="0"/>
                  <a:t>Examples</a:t>
                </a:r>
                <a:r>
                  <a:rPr lang="en-US" sz="2800" b="1" dirty="0" smtClean="0"/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=   {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 +  {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3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b="1" dirty="0" smtClean="0"/>
                  <a:t> </a:t>
                </a:r>
                <a:r>
                  <a:rPr lang="en-US" sz="2800" b="1" dirty="0" smtClean="0"/>
                  <a:t>Examples</a:t>
                </a:r>
                <a:r>
                  <a:rPr lang="en-US" sz="2800" b="1" dirty="0" smtClean="0"/>
                  <a:t>: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=   {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 +  {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(−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 =   {</m:t>
                    </m:r>
                    <m:r>
                      <a:rPr lang="en-US" sz="2400" b="1" i="1" smtClean="0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5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12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 </a:t>
                </a:r>
                <a:r>
                  <a:rPr lang="en-US" sz="2400" b="1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converges 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𝒑</m:t>
                    </m:r>
                    <m:r>
                      <a:rPr lang="en-US" sz="2400" b="1" i="1">
                        <a:latin typeface="Cambria Math"/>
                      </a:rPr>
                      <m:t>∈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400" b="1" dirty="0"/>
                  <a:t> if and only if every neighborhood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400" b="1" dirty="0"/>
                  <a:t> contains all but finitely many of the terms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/>
              </a:p>
              <a:p>
                <a:r>
                  <a:rPr lang="en-US" sz="2800" b="1" dirty="0" smtClean="0"/>
                  <a:t>Proof.</a:t>
                </a:r>
                <a:r>
                  <a:rPr lang="en-US" b="1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259" t="-96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b="1" dirty="0" smtClean="0"/>
                  <a:t>. </a:t>
                </a:r>
                <a:r>
                  <a:rPr lang="en-US" sz="2400" b="1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</a:rPr>
                      <m:t>).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𝒊𝒇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𝒑</m:t>
                    </m:r>
                    <m:r>
                      <a:rPr lang="en-US" sz="2400" b="1" i="1">
                        <a:latin typeface="Cambria Math"/>
                      </a:rPr>
                      <m:t>∈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∈</m:t>
                    </m:r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/>
                  <a:t> and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converges 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400" b="1" dirty="0"/>
                  <a:t> and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b="1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𝒑</m:t>
                    </m:r>
                  </m:oMath>
                </a14:m>
                <a:endParaRPr lang="en-US" sz="2400" b="1" dirty="0" smtClean="0"/>
              </a:p>
              <a:p>
                <a:pPr lvl="0"/>
                <a:r>
                  <a:rPr lang="en-US" sz="2400" b="1" dirty="0" smtClean="0"/>
                  <a:t>Proof.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1259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define: 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Sequence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Convergent sequence/divergent sequence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Limit of a sequence</a:t>
                </a:r>
              </a:p>
              <a:p>
                <a:r>
                  <a:rPr lang="en-US" sz="1800" b="1" dirty="0" smtClean="0"/>
                  <a:t>We will prove that:</a:t>
                </a:r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converges to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𝑝</m:t>
                    </m:r>
                    <m:r>
                      <a:rPr lang="en-US" sz="1800" b="0" i="1">
                        <a:latin typeface="Cambria Math"/>
                      </a:rPr>
                      <m:t>∈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1800" dirty="0"/>
                  <a:t> if and only if every neighborhood of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contains all but finitely many of the terms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>
                        <a:latin typeface="Cambria Math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𝑖𝑓</m:t>
                    </m:r>
                    <m:r>
                      <a:rPr lang="en-US" sz="1800" b="0" i="1">
                        <a:latin typeface="Cambria Math"/>
                      </a:rPr>
                      <m:t> </m:t>
                    </m:r>
                    <m:r>
                      <a:rPr lang="en-US" sz="1800" b="0" i="1">
                        <a:latin typeface="Cambria Math"/>
                      </a:rPr>
                      <m:t>𝑝</m:t>
                    </m:r>
                    <m:r>
                      <a:rPr lang="en-US" sz="1800" b="0" i="1">
                        <a:latin typeface="Cambria Math"/>
                      </a:rPr>
                      <m:t>∈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>
                        <a:latin typeface="Cambria Math"/>
                      </a:rPr>
                      <m:t>∈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and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converges to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and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8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𝑝</m:t>
                    </m:r>
                  </m:oMath>
                </a14:m>
                <a:endParaRPr lang="en-US" sz="18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𝑖𝑓</m:t>
                    </m:r>
                    <m:r>
                      <a:rPr lang="en-US" sz="1800" b="0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converges,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is bounded.</a:t>
                </a:r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𝑖𝑓</m:t>
                    </m:r>
                    <m:r>
                      <a:rPr lang="en-US" sz="1800" b="0" i="1">
                        <a:latin typeface="Cambria Math"/>
                      </a:rPr>
                      <m:t> </m:t>
                    </m:r>
                    <m:r>
                      <a:rPr lang="en-US" sz="1800" b="0" i="1">
                        <a:latin typeface="Cambria Math"/>
                      </a:rPr>
                      <m:t>𝐸</m:t>
                    </m:r>
                    <m:r>
                      <a:rPr lang="en-US" sz="1800" b="0" i="1">
                        <a:latin typeface="Cambria Math"/>
                      </a:rPr>
                      <m:t>⊂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1800" dirty="0"/>
                  <a:t> and if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𝐸</m:t>
                    </m:r>
                    <m:r>
                      <a:rPr lang="en-US" sz="18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/>
                  <a:t> then there is 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0" i="1">
                        <a:latin typeface="Cambria Math"/>
                      </a:rPr>
                      <m:t> </m:t>
                    </m:r>
                    <m:r>
                      <a:rPr lang="en-US" sz="1800" b="0" i="1">
                        <a:latin typeface="Cambria Math"/>
                      </a:rPr>
                      <m:t>𝑖𝑛</m:t>
                    </m:r>
                    <m:r>
                      <a:rPr lang="en-US" sz="1800" b="0" i="1">
                        <a:latin typeface="Cambria Math"/>
                      </a:rPr>
                      <m:t> </m:t>
                    </m:r>
                    <m:r>
                      <a:rPr lang="en-US" sz="1800" b="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𝑝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> </a:t>
                </a:r>
                <a:r>
                  <a:rPr lang="en-US" sz="2400" b="1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𝑿</m:t>
                    </m:r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𝐢</m:t>
                    </m:r>
                    <m:r>
                      <a:rPr lang="en-US" sz="2400" b="1" i="1">
                        <a:latin typeface="Cambria Math"/>
                      </a:rPr>
                      <m:t>𝒇</m:t>
                    </m:r>
                    <m:r>
                      <a:rPr lang="en-US" sz="2400" b="1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converges,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is bounded</a:t>
                </a:r>
                <a:r>
                  <a:rPr lang="en-US" sz="2400" b="1" dirty="0" smtClean="0"/>
                  <a:t>.</a:t>
                </a:r>
              </a:p>
              <a:p>
                <a:r>
                  <a:rPr lang="en-US" sz="2400" b="1" dirty="0" smtClean="0"/>
                  <a:t>Proof. </a:t>
                </a:r>
                <a:endParaRPr lang="en-US" sz="24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3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If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there is 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 </a:t>
                </a:r>
                <a:endParaRPr lang="en-US" sz="2400" b="1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259" t="-20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/>
                  <a:t>In this Lecture </a:t>
                </a:r>
                <a:r>
                  <a:rPr lang="en-US" sz="2400" b="1" dirty="0" smtClean="0"/>
                  <a:t>have defined: </a:t>
                </a:r>
                <a:endParaRPr lang="en-US" sz="2400" b="1" dirty="0"/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Sequence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Convergent sequence/divergent sequence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Limit of a sequence</a:t>
                </a:r>
              </a:p>
              <a:p>
                <a:r>
                  <a:rPr lang="en-US" sz="2400" b="1" dirty="0" smtClean="0"/>
                  <a:t>We have proved </a:t>
                </a:r>
                <a:r>
                  <a:rPr lang="en-US" sz="2400" b="1" dirty="0"/>
                  <a:t>that: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a sequence in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converges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if and only if every neighborhood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contains all but finitely many of the terms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and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converges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and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converges,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bounded.</a:t>
                </a:r>
              </a:p>
              <a:p>
                <a:pPr lvl="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then there is  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Sequence: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Definition</a:t>
            </a:r>
            <a:r>
              <a:rPr lang="en-US" dirty="0" smtClean="0"/>
              <a:t>: convergent Sequence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810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0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For </a:t>
                </a:r>
                <a:r>
                  <a:rPr lang="en-US" sz="2600" b="1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𝜺</m:t>
                    </m:r>
                    <m:r>
                      <a:rPr lang="en-US" sz="2600" b="1" i="1">
                        <a:latin typeface="Cambria Math"/>
                      </a:rPr>
                      <m:t>&gt;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≥</m:t>
                    </m:r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implies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𝒅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,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)&lt; </m:t>
                    </m:r>
                    <m:r>
                      <a:rPr lang="en-US" sz="2600" b="1" i="1">
                        <a:latin typeface="Cambria Math"/>
                      </a:rPr>
                      <m:t>𝜺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</a:t>
                </a:r>
                <a:endParaRPr lang="en-US" sz="2600" b="1" dirty="0"/>
              </a:p>
              <a:p>
                <a:r>
                  <a:rPr lang="en-US" sz="2600" b="1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 smtClean="0"/>
                  <a:t>Definition</a:t>
                </a:r>
                <a:r>
                  <a:rPr lang="en-US" dirty="0" smtClean="0"/>
                  <a:t>: </a:t>
                </a:r>
                <a:r>
                  <a:rPr lang="en-US" sz="2600" b="1" dirty="0" smtClean="0"/>
                  <a:t>A </a:t>
                </a:r>
                <a:r>
                  <a:rPr lang="en-US" sz="2600" b="1" dirty="0"/>
                  <a:t>sequence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 in a metric space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/>
                      </a:rPr>
                      <m:t>(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  <m:r>
                      <a:rPr lang="en-US" sz="2600" b="1" i="1" smtClean="0"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b="1" dirty="0"/>
                  <a:t> is said to converge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if </a:t>
                </a:r>
                <a:r>
                  <a:rPr lang="en-US" sz="2600" b="1" dirty="0"/>
                  <a:t>there is a point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∈</m:t>
                    </m:r>
                    <m:r>
                      <a:rPr lang="en-US" sz="26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2600" b="1" dirty="0"/>
                  <a:t> with the following property: </a:t>
                </a:r>
                <a:endParaRPr lang="en-US" sz="2600" b="1" dirty="0" smtClean="0"/>
              </a:p>
              <a:p>
                <a:r>
                  <a:rPr lang="en-US" sz="2600" b="1" dirty="0" smtClean="0"/>
                  <a:t>For </a:t>
                </a:r>
                <a:r>
                  <a:rPr lang="en-US" sz="2600" b="1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𝜺</m:t>
                    </m:r>
                    <m:r>
                      <a:rPr lang="en-US" sz="2600" b="1" i="1">
                        <a:latin typeface="Cambria Math"/>
                      </a:rPr>
                      <m:t>&gt;</m:t>
                    </m:r>
                    <m:r>
                      <a:rPr lang="en-US" sz="26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600" b="1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such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𝒏</m:t>
                    </m:r>
                    <m:r>
                      <a:rPr lang="en-US" sz="2600" b="1" i="1">
                        <a:latin typeface="Cambria Math"/>
                      </a:rPr>
                      <m:t>≥</m:t>
                    </m:r>
                    <m:r>
                      <a:rPr lang="en-US" sz="26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2600" b="1" dirty="0"/>
                  <a:t> implies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𝒅</m:t>
                    </m:r>
                    <m:r>
                      <a:rPr lang="en-US" sz="26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600" b="1" i="1">
                        <a:latin typeface="Cambria Math"/>
                      </a:rPr>
                      <m:t>,</m:t>
                    </m:r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)&lt; </m:t>
                    </m:r>
                    <m:r>
                      <a:rPr lang="en-US" sz="2600" b="1" i="1">
                        <a:latin typeface="Cambria Math"/>
                      </a:rPr>
                      <m:t>𝜺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b="1" dirty="0" smtClean="0"/>
                  <a:t> </a:t>
                </a:r>
                <a:endParaRPr lang="en-US" sz="2600" b="1" dirty="0"/>
              </a:p>
              <a:p>
                <a:r>
                  <a:rPr lang="en-US" sz="2600" b="1" dirty="0"/>
                  <a:t>	In this case we also say that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converges to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  <m:r>
                      <a:rPr lang="en-US" sz="26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/>
                  <a:t> or that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sz="2600" b="1" dirty="0"/>
                  <a:t> is the limit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600" b="1" dirty="0"/>
                  <a:t>} </a:t>
                </a:r>
                <a:r>
                  <a:rPr lang="en-US" sz="2600" b="1" dirty="0" smtClean="0"/>
                  <a:t>, </a:t>
                </a:r>
                <a:r>
                  <a:rPr lang="en-US" sz="2600" b="1" dirty="0"/>
                  <a:t>and we write </a:t>
                </a:r>
              </a:p>
              <a:p>
                <a:pPr marL="0" indent="0" algn="ctr">
                  <a:buNone/>
                </a:pPr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704" t="-13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5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1102</Words>
  <Application>Microsoft Office PowerPoint</Application>
  <PresentationFormat>On-screen Show (4:3)</PresentationFormat>
  <Paragraphs>100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Lecture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MyCompanyName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MyUserName</cp:lastModifiedBy>
  <cp:revision>163</cp:revision>
  <dcterms:created xsi:type="dcterms:W3CDTF">2012-11-27T13:12:39Z</dcterms:created>
  <dcterms:modified xsi:type="dcterms:W3CDTF">2013-03-27T01:47:38Z</dcterms:modified>
</cp:coreProperties>
</file>