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296" r:id="rId3"/>
    <p:sldId id="365" r:id="rId4"/>
    <p:sldId id="419" r:id="rId5"/>
    <p:sldId id="413" r:id="rId6"/>
    <p:sldId id="414" r:id="rId7"/>
    <p:sldId id="415" r:id="rId8"/>
    <p:sldId id="416" r:id="rId9"/>
    <p:sldId id="417" r:id="rId10"/>
    <p:sldId id="418" r:id="rId11"/>
    <p:sldId id="381" r:id="rId12"/>
    <p:sldId id="392" r:id="rId13"/>
    <p:sldId id="393" r:id="rId14"/>
    <p:sldId id="411" r:id="rId15"/>
    <p:sldId id="412" r:id="rId16"/>
    <p:sldId id="394" r:id="rId17"/>
    <p:sldId id="408" r:id="rId18"/>
    <p:sldId id="409" r:id="rId19"/>
    <p:sldId id="383" r:id="rId20"/>
    <p:sldId id="395" r:id="rId21"/>
    <p:sldId id="396" r:id="rId22"/>
    <p:sldId id="397" r:id="rId23"/>
    <p:sldId id="401" r:id="rId24"/>
    <p:sldId id="402" r:id="rId25"/>
    <p:sldId id="410" r:id="rId26"/>
    <p:sldId id="400" r:id="rId27"/>
    <p:sldId id="377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1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algn="ctr"/>
                <a:r>
                  <a:rPr lang="en-US" sz="2800" b="1" dirty="0" smtClean="0"/>
                  <a:t>Theorem.</a:t>
                </a:r>
                <a:r>
                  <a:rPr lang="en-US" b="1" dirty="0" smtClean="0"/>
                  <a:t/>
                </a:r>
                <a:r>
                  <a:rPr lang="en-US" sz="2400" dirty="0"/>
                  <a:t>suppose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2400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2400" dirty="0"/>
                  <a:t> are complex sequences,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400" dirty="0"/>
                  <a:t/>
                </a:r>
                <a:r>
                  <a:rPr lang="en-US" sz="2400" dirty="0" smtClean="0"/>
                  <a:t>then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)=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Proof.</a:t>
                </a: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963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0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8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pPr algn="ctr"/>
                <a:r>
                  <a:rPr lang="en-US" sz="2800" b="1" dirty="0"/>
                  <a:t>Theorem</a:t>
                </a:r>
                <a:r>
                  <a:rPr lang="en-US" b="1" dirty="0"/>
                  <a:t>. </a:t>
                </a:r>
                <a:r>
                  <a:rPr lang="en-US" sz="2400" dirty="0"/>
                  <a:t>S</a:t>
                </a:r>
                <a:r>
                  <a:rPr lang="en-US" sz="2400" dirty="0" smtClean="0"/>
                  <a:t>uppose </a:t>
                </a:r>
                <a:r>
                  <a:rPr lang="en-US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 smtClean="0"/>
                  <a:t>is a </a:t>
                </a:r>
                <a:r>
                  <a:rPr lang="en-US" sz="2400" dirty="0"/>
                  <a:t>complex </a:t>
                </a:r>
                <a:r>
                  <a:rPr lang="en-US" sz="2400" dirty="0" smtClean="0"/>
                  <a:t>sequence,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400" dirty="0" smtClean="0"/>
                  <a:t> then</a:t>
                </a:r>
                <a:endParaRPr lang="en-US" sz="2400" dirty="0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𝑐𝑠</m:t>
                        </m:r>
                        <m:r>
                          <a:rPr lang="en-US" sz="2400" i="1">
                            <a:latin typeface="Cambria Math"/>
                          </a:rPr>
                          <m:t>,   </m:t>
                        </m:r>
                      </m:e>
                    </m:func>
                  </m:oMath>
                </a14:m>
                <a:r>
                  <a:rPr lang="en-US" sz="2400" dirty="0"/>
                  <a:t> for any number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/>
                </a:r>
              </a:p>
              <a:p>
                <a:r>
                  <a:rPr lang="en-US" sz="2800" b="1" dirty="0" smtClean="0"/>
                  <a:t>Proof.</a:t>
                </a:r>
                <a:endParaRPr lang="en-US" sz="28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1259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05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2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4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Theorem. </a:t>
                </a:r>
                <a:r>
                  <a:rPr lang="en-US" sz="2800" dirty="0"/>
                  <a:t>S</a:t>
                </a:r>
                <a:r>
                  <a:rPr lang="en-US" sz="2800" dirty="0" smtClean="0"/>
                  <a:t>uppose </a:t>
                </a:r>
                <a:r>
                  <a:rPr lang="en-US" sz="2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/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complex </a:t>
                </a:r>
                <a:r>
                  <a:rPr lang="en-US" sz="2800" dirty="0" smtClean="0"/>
                  <a:t>sequence, and</a:t>
                </a:r>
              </a:p>
              <a:p>
                <a:pPr algn="ctr"/>
                <a:r>
                  <a:rPr lang="en-US" sz="2800" dirty="0" smtClean="0"/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then </a:t>
                </a:r>
                <a:endParaRPr lang="en-US" sz="2800" dirty="0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)=</m:t>
                        </m:r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</m:func>
                  </m:oMath>
                </a14:m>
                <a:r>
                  <a:rPr lang="en-US" sz="2800" dirty="0"/>
                  <a:t>, for any number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 smtClean="0"/>
                  <a:t>Proof.</a:t>
                </a:r>
                <a:r>
                  <a:rPr lang="en-US" b="1" dirty="0" smtClean="0"/>
                  <a:t/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309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13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800" b="1" dirty="0" smtClean="0"/>
                  <a:t>Theorem.</a:t>
                </a:r>
                <a:r>
                  <a:rPr lang="en-US" b="1" dirty="0" smtClean="0"/>
                  <a:t/>
                </a:r>
                <a:r>
                  <a:rPr lang="en-US" sz="2400" dirty="0"/>
                  <a:t>S</a:t>
                </a:r>
                <a:r>
                  <a:rPr lang="en-US" sz="2400" dirty="0" smtClean="0"/>
                  <a:t>uppose </a:t>
                </a:r>
                <a:r>
                  <a:rPr lang="en-US" sz="24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2400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2400" dirty="0"/>
                  <a:t> are complex sequences,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400" dirty="0"/>
                  <a:t> then 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𝑠𝑡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  <a:p>
                <a:pPr lvl="0"/>
                <a:r>
                  <a:rPr lang="en-US" sz="2400" b="1" dirty="0" smtClean="0"/>
                  <a:t>Proof.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3"/>
                <a:stretch>
                  <a:fillRect l="-963" t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41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4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0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62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6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b="1" dirty="0" smtClean="0"/>
                  <a:t>We have proved </a:t>
                </a:r>
                <a:r>
                  <a:rPr lang="en-US" sz="2400" b="1" dirty="0"/>
                  <a:t>that:</a:t>
                </a:r>
              </a:p>
              <a:p>
                <a:r>
                  <a:rPr lang="en-US" sz="2400" dirty="0"/>
                  <a:t>suppose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2400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2400" dirty="0"/>
                  <a:t> are complex sequences,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400" dirty="0"/>
                  <a:t> then </a:t>
                </a:r>
              </a:p>
              <a:p>
                <a:pPr lv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)=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lv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𝑐𝑠</m:t>
                        </m:r>
                        <m:r>
                          <a:rPr lang="en-US" sz="2400" i="1">
                            <a:latin typeface="Cambria Math"/>
                          </a:rPr>
                          <m:t>,   </m:t>
                        </m:r>
                      </m:e>
                    </m:func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)=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</m:func>
                  </m:oMath>
                </a14:m>
                <a:r>
                  <a:rPr lang="en-US" sz="2400" dirty="0"/>
                  <a:t>, for any number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/>
                </a:r>
              </a:p>
              <a:p>
                <a:pPr lv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𝑠𝑡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lv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400" dirty="0"/>
                  <a:t> provided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≠0 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=1,2,3,…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𝑎𝑛𝑑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≠0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discuss and prove the following theorems: 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a sequence in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If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and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then there is 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sz="2400" b="1" dirty="0" smtClean="0"/>
              </a:p>
              <a:p>
                <a:r>
                  <a:rPr lang="en-US" sz="1800" b="1" dirty="0"/>
                  <a:t>suppose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1800" b="1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},</m:t>
                    </m:r>
                  </m:oMath>
                </a14:m>
                <a:r>
                  <a:rPr lang="en-US" sz="1800" b="1" dirty="0"/>
                  <a:t> are complex sequences,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latin typeface="Cambria Math"/>
                          </a:rPr>
                          <m:t>𝒔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</m:e>
                    </m:func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/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latin typeface="Cambria Math"/>
                          </a:rPr>
                          <m:t>𝒕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1800" b="1" dirty="0"/>
                  <a:t> then </a:t>
                </a:r>
              </a:p>
              <a:p>
                <a:pPr lv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)=</m:t>
                        </m:r>
                        <m:r>
                          <a:rPr lang="en-US" sz="1800" b="1" i="1">
                            <a:latin typeface="Cambria Math"/>
                          </a:rPr>
                          <m:t>𝒔</m:t>
                        </m:r>
                        <m:r>
                          <a:rPr lang="en-US" sz="1800" b="1" i="1"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latin typeface="Cambria Math"/>
                          </a:rPr>
                          <m:t>𝒕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endParaRPr lang="en-US" sz="1800" b="1" dirty="0"/>
              </a:p>
              <a:p>
                <a:pPr lv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1800" b="1" i="1">
                            <a:latin typeface="Cambria Math"/>
                          </a:rPr>
                          <m:t>𝒄</m:t>
                        </m:r>
                      </m:fName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latin typeface="Cambria Math"/>
                          </a:rPr>
                          <m:t>𝒄𝒔</m:t>
                        </m:r>
                        <m:r>
                          <a:rPr lang="en-US" sz="1800" b="1" i="1">
                            <a:latin typeface="Cambria Math"/>
                          </a:rPr>
                          <m:t>,   </m:t>
                        </m:r>
                      </m:e>
                    </m:func>
                    <m:func>
                      <m:funcPr>
                        <m:ctrlPr>
                          <a:rPr lang="en-US" sz="1800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)=</m:t>
                        </m:r>
                        <m:r>
                          <a:rPr lang="en-US" sz="1800" b="1" i="1">
                            <a:latin typeface="Cambria Math"/>
                          </a:rPr>
                          <m:t>𝒄</m:t>
                        </m:r>
                        <m:r>
                          <a:rPr lang="en-US" sz="1800" b="1" i="1"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latin typeface="Cambria Math"/>
                          </a:rPr>
                          <m:t>𝒔</m:t>
                        </m:r>
                      </m:e>
                    </m:func>
                  </m:oMath>
                </a14:m>
                <a:r>
                  <a:rPr lang="en-US" sz="1800" b="1" dirty="0"/>
                  <a:t>, for any number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sz="1800" b="1" dirty="0"/>
                  <a:t/>
                </a:r>
              </a:p>
              <a:p>
                <a:pPr lv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latin typeface="Cambria Math"/>
                          </a:rPr>
                          <m:t>𝒔𝒕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endParaRPr lang="en-US" sz="1800" b="1" dirty="0"/>
              </a:p>
              <a:p>
                <a:pPr lvl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f>
                          <m:f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fName>
                      <m:e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latin typeface="Cambria Math"/>
                              </a:rPr>
                              <m:t>𝒔</m:t>
                            </m:r>
                          </m:den>
                        </m:f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1800" b="1" dirty="0"/>
                  <a:t> provided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≠</m:t>
                    </m:r>
                    <m:r>
                      <a:rPr lang="en-US" sz="1800" b="1" i="1">
                        <a:latin typeface="Cambria Math"/>
                      </a:rPr>
                      <m:t>𝟎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latin typeface="Cambria Math"/>
                          </a:rPr>
                          <m:t>𝟐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latin typeface="Cambria Math"/>
                          </a:rPr>
                          <m:t>𝟑</m:t>
                        </m:r>
                        <m:r>
                          <a:rPr lang="en-US" sz="1800" b="1" i="1">
                            <a:latin typeface="Cambria Math"/>
                          </a:rPr>
                          <m:t>,…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, </m:t>
                    </m:r>
                    <m:r>
                      <a:rPr lang="en-US" sz="1800" b="1" i="1">
                        <a:latin typeface="Cambria Math"/>
                      </a:rPr>
                      <m:t>𝒂𝒏𝒅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𝒔</m:t>
                    </m:r>
                    <m:r>
                      <a:rPr lang="en-US" sz="1800" b="1" i="1">
                        <a:latin typeface="Cambria Math"/>
                      </a:rPr>
                      <m:t>≠</m:t>
                    </m:r>
                    <m:r>
                      <a:rPr lang="en-US" sz="1800" b="1" i="1">
                        <a:latin typeface="Cambria Math"/>
                      </a:rPr>
                      <m:t>𝟎</m:t>
                    </m:r>
                  </m:oMath>
                </a14:m>
                <a:endParaRPr lang="en-US" sz="1800" b="1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Theorem.</a:t>
                </a:r>
                <a:r>
                  <a:rPr lang="en-US" dirty="0" smtClean="0"/>
                  <a:t/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a sequence in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If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and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then there is 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Proof. </a:t>
                </a:r>
                <a:endParaRPr lang="en-US" sz="2400" b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3"/>
                <a:stretch>
                  <a:fillRect l="-1259" t="-20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546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4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27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1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9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25</Words>
  <Application>Microsoft Office PowerPoint</Application>
  <PresentationFormat>On-screen Show (4:3)</PresentationFormat>
  <Paragraphs>25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165</cp:revision>
  <dcterms:created xsi:type="dcterms:W3CDTF">2012-11-27T13:12:39Z</dcterms:created>
  <dcterms:modified xsi:type="dcterms:W3CDTF">2013-03-29T05:36:51Z</dcterms:modified>
</cp:coreProperties>
</file>