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3" r:id="rId2"/>
    <p:sldId id="296" r:id="rId3"/>
    <p:sldId id="365" r:id="rId4"/>
    <p:sldId id="417" r:id="rId5"/>
    <p:sldId id="418" r:id="rId6"/>
    <p:sldId id="419" r:id="rId7"/>
    <p:sldId id="420" r:id="rId8"/>
    <p:sldId id="421" r:id="rId9"/>
    <p:sldId id="423" r:id="rId10"/>
    <p:sldId id="422" r:id="rId11"/>
    <p:sldId id="424" r:id="rId12"/>
    <p:sldId id="381" r:id="rId13"/>
    <p:sldId id="392" r:id="rId14"/>
    <p:sldId id="393" r:id="rId15"/>
    <p:sldId id="411" r:id="rId16"/>
    <p:sldId id="412" r:id="rId17"/>
    <p:sldId id="394" r:id="rId18"/>
    <p:sldId id="408" r:id="rId19"/>
    <p:sldId id="409" r:id="rId20"/>
    <p:sldId id="413" r:id="rId21"/>
    <p:sldId id="383" r:id="rId22"/>
    <p:sldId id="395" r:id="rId23"/>
    <p:sldId id="396" r:id="rId24"/>
    <p:sldId id="400" r:id="rId25"/>
    <p:sldId id="414" r:id="rId26"/>
    <p:sldId id="415" r:id="rId27"/>
    <p:sldId id="416" r:id="rId28"/>
    <p:sldId id="377" r:id="rId29"/>
    <p:sldId id="30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92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32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n-US" sz="2800" b="1" dirty="0" smtClean="0"/>
                  <a:t>Theorem</a:t>
                </a:r>
                <a:r>
                  <a:rPr lang="en-US" b="1" dirty="0" smtClean="0"/>
                  <a:t>. </a:t>
                </a: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 smtClean="0"/>
                  <a:t>  (</a:t>
                </a:r>
                <a:r>
                  <a:rPr lang="en-US" sz="2400" dirty="0"/>
                  <a:t>n=1,2,3,…) </a:t>
                </a:r>
                <a:r>
                  <a:rPr lang="en-US" sz="2400" dirty="0" smtClean="0"/>
                  <a:t>and</a:t>
                </a:r>
              </a:p>
              <a:p>
                <a:pPr marL="0" lvl="0" indent="0">
                  <a:buNone/>
                </a:pPr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/>
                  <a:t/>
                </a:r>
              </a:p>
              <a:p>
                <a:r>
                  <a:rPr lang="en-US" sz="2400" dirty="0" smtClean="0"/>
                  <a:t>Then </a:t>
                </a:r>
                <a:r>
                  <a:rPr lang="en-US" sz="24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} converges to x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1,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/>
                </a:r>
                <a:endParaRPr lang="en-US" sz="2400" dirty="0" smtClean="0"/>
              </a:p>
              <a:p>
                <a:r>
                  <a:rPr lang="en-US" sz="2400" dirty="0" smtClean="0"/>
                  <a:t>if </a:t>
                </a:r>
                <a:r>
                  <a:rPr lang="en-US" sz="2400" dirty="0"/>
                  <a:t>and only if </a:t>
                </a:r>
                <a:r>
                  <a:rPr lang="en-US" sz="2400" b="1" dirty="0"/>
                  <a:t/>
                </a:r>
                <a:endParaRPr lang="en-US" sz="2400" b="1" dirty="0" smtClean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b="1" dirty="0"/>
                  <a:t/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   (1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n-US" sz="2400" b="1" dirty="0" smtClean="0"/>
                  <a:t>Proof.</a:t>
                </a:r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481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088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34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62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53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58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b="1" dirty="0" smtClean="0"/>
                  <a:t>Theorem</a:t>
                </a:r>
                <a:r>
                  <a:rPr lang="en-US" b="1" dirty="0"/>
                  <a:t>. </a:t>
                </a:r>
                <a:r>
                  <a:rPr lang="en-US" sz="2400" dirty="0" smtClean="0"/>
                  <a:t>Suppose </a:t>
                </a:r>
                <a:r>
                  <a:rPr lang="en-US" sz="24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},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} are sequences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/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and</a:t>
                </a:r>
                <a:endParaRPr lang="en-US" sz="2400" dirty="0" smtClean="0"/>
              </a:p>
              <a:p>
                <a:pPr marL="0" indent="0" algn="ctr">
                  <a:buNone/>
                </a:pPr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,      </m:t>
                    </m:r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2400" dirty="0" smtClean="0"/>
                  <a:t>       Then          </a:t>
                </a:r>
                <a:endParaRPr lang="en-US" sz="2400" dirty="0" smtClean="0"/>
              </a:p>
              <a:p>
                <a:pPr marL="0" indent="0" algn="ctr">
                  <a:buNone/>
                </a:pPr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→∞</m:t>
                        </m:r>
                      </m:lim>
                    </m:limLow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/>
                  <a:t/>
                </a:r>
                <a:endParaRPr lang="en-US" sz="2400" dirty="0"/>
              </a:p>
              <a:p>
                <a:r>
                  <a:rPr lang="en-US" sz="2800" b="1" dirty="0" smtClean="0"/>
                  <a:t>Proof.</a:t>
                </a:r>
                <a:endParaRPr lang="en-US" sz="2800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3"/>
                <a:stretch>
                  <a:fillRect l="-1704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053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82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04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14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47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Theorem. </a:t>
                </a:r>
                <a:r>
                  <a:rPr lang="en-US" sz="2800" dirty="0" smtClean="0"/>
                  <a:t/>
                </a:r>
                <a:r>
                  <a:rPr lang="en-US" sz="2400" dirty="0"/>
                  <a:t>Suppose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}</a:t>
                </a:r>
                <a:r>
                  <a:rPr lang="en-US" sz="2400" dirty="0" smtClean="0"/>
                  <a:t> is a sequence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/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is a sequence of  real numbers, </a:t>
                </a:r>
                <a:r>
                  <a:rPr lang="en-US" sz="2400" dirty="0" smtClean="0"/>
                  <a:t>and</a:t>
                </a:r>
              </a:p>
              <a:p>
                <a:pPr marL="0" indent="0" algn="ctr">
                  <a:buNone/>
                </a:pPr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,     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smtClean="0"/>
                  <a:t>          Then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→∞</m:t>
                          </m:r>
                        </m:lim>
                      </m:limLow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 </m:t>
                      </m:r>
                      <m:r>
                        <a:rPr lang="en-US" sz="2400" i="1">
                          <a:latin typeface="Cambria Math"/>
                        </a:rPr>
                        <m:t>𝛽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800" b="1" dirty="0" smtClean="0"/>
                  <a:t>Proof.</a:t>
                </a:r>
                <a:r>
                  <a:rPr lang="en-US" b="1" dirty="0" smtClean="0"/>
                  <a:t/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481" t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309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28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18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46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dirty="0" smtClean="0"/>
                  <a:t>Definition. Subsequence.</a:t>
                </a:r>
              </a:p>
              <a:p>
                <a:r>
                  <a:rPr lang="en-US" sz="2400" dirty="0"/>
                  <a:t>Given a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consider a sequence 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of positive integers,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&lt;….</m:t>
                    </m:r>
                  </m:oMath>
                </a14:m>
                <a:r>
                  <a:rPr lang="en-US" sz="2400" dirty="0"/>
                  <a:t/>
                </a:r>
                <a:endParaRPr lang="en-US" sz="2400" dirty="0" smtClean="0"/>
              </a:p>
              <a:p>
                <a:r>
                  <a:rPr lang="en-US" sz="2400" dirty="0" smtClean="0"/>
                  <a:t>Then </a:t>
                </a:r>
                <a:r>
                  <a:rPr lang="en-US" sz="2400" dirty="0"/>
                  <a:t>the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is called a subsequence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.</a:t>
                </a:r>
                <a:endParaRPr lang="en-US" sz="2400" dirty="0" smtClean="0"/>
              </a:p>
              <a:p>
                <a:r>
                  <a:rPr lang="en-US" sz="2400" dirty="0" smtClean="0"/>
                  <a:t>Examples: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/>
                <a:stretch>
                  <a:fillRect l="-1630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168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24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58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latin typeface="Arial Black" pitchFamily="34" charset="0"/>
                  </a:rPr>
                  <a:t>Lecture summery:</a:t>
                </a:r>
                <a:endParaRPr lang="en-US" sz="2800" dirty="0">
                  <a:latin typeface="Arial Black" pitchFamily="34" charset="0"/>
                </a:endParaRPr>
              </a:p>
              <a:p>
                <a:r>
                  <a:rPr lang="en-US" sz="2400" b="1" dirty="0" smtClean="0"/>
                  <a:t>We have proved </a:t>
                </a:r>
                <a:r>
                  <a:rPr lang="en-US" sz="2400" b="1" dirty="0"/>
                  <a:t>that:</a:t>
                </a:r>
              </a:p>
              <a:p>
                <a:pPr lvl="0">
                  <a:buFont typeface="+mj-lt"/>
                  <a:buAutoNum type="arabicPeriod"/>
                </a:pPr>
                <a:r>
                  <a:rPr lang="en-US" sz="2400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/>
                  <a:t>(n=1,2,3,…)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Then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} converges to x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1,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if and only if </a:t>
                </a:r>
                <a:r>
                  <a:rPr lang="en-US" sz="2400" b="1" dirty="0"/>
                  <a:t/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b="1" dirty="0"/>
                  <a:t/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   (1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2.    Suppose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},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} are sequences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is a sequence of  real numbers,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2400" dirty="0"/>
                  <a:t>. Then</a:t>
                </a:r>
              </a:p>
              <a:p>
                <a:pPr>
                  <a:buFont typeface="+mj-lt"/>
                  <a:buAutoNum type="alphaLcParenR"/>
                </a:pPr>
                <a:r>
                  <a:rPr lang="en-US" sz="2400" dirty="0"/>
                  <a:t/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→∞</m:t>
                        </m:r>
                      </m:lim>
                    </m:limLow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/>
                </a:r>
              </a:p>
              <a:p>
                <a:pPr>
                  <a:buFont typeface="+mj-lt"/>
                  <a:buAutoNum type="alphaLcParenR"/>
                </a:pPr>
                <a:r>
                  <a:rPr lang="en-US" sz="2400" dirty="0"/>
                  <a:t/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/>
                  <a:t/>
                </a:r>
              </a:p>
              <a:p>
                <a:pPr>
                  <a:buFont typeface="+mj-lt"/>
                  <a:buAutoNum type="alphaLcParenR"/>
                </a:pPr>
                <a:r>
                  <a:rPr lang="en-US" sz="2400" dirty="0"/>
                  <a:t/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 </m:t>
                    </m:r>
                    <m:r>
                      <a:rPr lang="en-US" sz="2400" i="1">
                        <a:latin typeface="Cambria Math"/>
                      </a:rPr>
                      <m:t>𝛽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Further, </a:t>
                </a:r>
                <a:r>
                  <a:rPr lang="en-US" sz="2400" dirty="0" smtClean="0"/>
                  <a:t>we have defined subsequences.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259" t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discuss and prove the following theorems: </a:t>
                </a:r>
              </a:p>
              <a:p>
                <a:pPr lvl="0">
                  <a:buFont typeface="+mj-lt"/>
                  <a:buAutoNum type="arabicPeriod"/>
                </a:pPr>
                <a:r>
                  <a:rPr lang="en-US" sz="18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800" dirty="0"/>
                  <a:t>(n=1,2,3,…) </a:t>
                </a:r>
                <a:r>
                  <a:rPr lang="en-US" sz="18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1,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/>
                      </a:rPr>
                      <m:t>.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/>
                </a:r>
                <a:r>
                  <a:rPr lang="en-US" sz="1800" dirty="0"/>
                  <a:t>Then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} converges to x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1,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,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if and only </a:t>
                </a:r>
                <a:r>
                  <a:rPr lang="en-US" sz="1800" dirty="0" smtClean="0"/>
                  <a:t>if </a:t>
                </a:r>
                <a:r>
                  <a:rPr lang="en-US" sz="1800" b="1" dirty="0" smtClean="0"/>
                  <a:t/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  <m:r>
                          <a:rPr lang="en-US" sz="1800" i="1">
                            <a:latin typeface="Cambria Math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𝑗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b="1" dirty="0"/>
                  <a:t/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   (1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≤</m:t>
                    </m:r>
                    <m:r>
                      <a:rPr lang="en-US" sz="1800" i="1">
                        <a:latin typeface="Cambria Math"/>
                      </a:rPr>
                      <m:t>𝑗</m:t>
                    </m:r>
                    <m:r>
                      <a:rPr lang="en-US" sz="1800" i="1">
                        <a:latin typeface="Cambria Math"/>
                      </a:rPr>
                      <m:t>≤</m:t>
                    </m:r>
                    <m:r>
                      <a:rPr lang="en-US" sz="1800" i="1">
                        <a:latin typeface="Cambria Math"/>
                      </a:rPr>
                      <m:t>𝑘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2.    Suppose </a:t>
                </a:r>
                <a:r>
                  <a:rPr lang="en-US" sz="18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},</a:t>
                </a:r>
                <a:r>
                  <a:rPr lang="en-US" sz="1800" dirty="0" smtClean="0"/>
                  <a:t/>
                </a:r>
                <a:r>
                  <a:rPr lang="en-US" sz="18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} are sequences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1800" dirty="0"/>
                  <a:t/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is a sequence of </a:t>
                </a:r>
                <a:r>
                  <a:rPr lang="en-US" sz="1800" dirty="0" smtClean="0"/>
                  <a:t/>
                </a:r>
                <a:r>
                  <a:rPr lang="en-US" sz="1800" dirty="0"/>
                  <a:t>real numbers,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→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→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1800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→</m:t>
                    </m:r>
                    <m:r>
                      <a:rPr lang="en-US" sz="18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1800" dirty="0"/>
                  <a:t>. Then</a:t>
                </a:r>
              </a:p>
              <a:p>
                <a:pPr>
                  <a:buFont typeface="+mj-lt"/>
                  <a:buAutoNum type="alphaLcParenR"/>
                </a:pPr>
                <a:r>
                  <a:rPr lang="en-US" sz="1800" dirty="0"/>
                  <a:t/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  <m:r>
                          <a:rPr lang="en-US" sz="1800" i="1">
                            <a:latin typeface="Cambria Math"/>
                          </a:rPr>
                          <m:t>→∞</m:t>
                        </m:r>
                      </m:lim>
                    </m:limLow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+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1800" dirty="0"/>
                  <a:t/>
                </a:r>
                <a:endParaRPr lang="en-US" sz="1800" dirty="0" smtClean="0"/>
              </a:p>
              <a:p>
                <a:pPr>
                  <a:buFont typeface="+mj-lt"/>
                  <a:buAutoNum type="alphaLcParenR"/>
                </a:pPr>
                <a:r>
                  <a:rPr lang="en-US" sz="1800" dirty="0" smtClean="0"/>
                  <a:t/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  <m:r>
                          <a:rPr lang="en-US" sz="1800" i="1">
                            <a:latin typeface="Cambria Math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.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, </m:t>
                    </m:r>
                  </m:oMath>
                </a14:m>
                <a:r>
                  <a:rPr lang="en-US" sz="1800" dirty="0"/>
                  <a:t/>
                </a:r>
                <a:endParaRPr lang="en-US" sz="1800" dirty="0" smtClean="0"/>
              </a:p>
              <a:p>
                <a:pPr>
                  <a:buFont typeface="+mj-lt"/>
                  <a:buAutoNum type="alphaLcParenR"/>
                </a:pPr>
                <a:r>
                  <a:rPr lang="en-US" sz="1800" dirty="0" smtClean="0"/>
                  <a:t/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  <m:r>
                          <a:rPr lang="en-US" sz="1800" i="1">
                            <a:latin typeface="Cambria Math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 </m:t>
                    </m:r>
                    <m:r>
                      <a:rPr lang="en-US" sz="1800" i="1">
                        <a:latin typeface="Cambria Math"/>
                      </a:rPr>
                      <m:t>𝛽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.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/>
                </a:r>
                <a:r>
                  <a:rPr lang="en-US" sz="1800" dirty="0" smtClean="0"/>
                  <a:t>Further, we will define subsequences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3820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Theorem. </a:t>
                </a:r>
                <a:r>
                  <a:rPr lang="en-US" sz="2800" dirty="0"/>
                  <a:t>S</a:t>
                </a:r>
                <a:r>
                  <a:rPr lang="en-US" sz="2800" dirty="0" smtClean="0"/>
                  <a:t>uppose </a:t>
                </a:r>
                <a:r>
                  <a:rPr lang="en-US" sz="28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},</m:t>
                    </m:r>
                  </m:oMath>
                </a14:m>
                <a:r>
                  <a:rPr lang="en-US" sz="2800" dirty="0"/>
                  <a:t/>
                </a:r>
                <a:r>
                  <a:rPr lang="en-US" sz="2800" dirty="0" smtClean="0"/>
                  <a:t>is a complex sequence,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then </a:t>
                </a:r>
                <a:endParaRPr lang="en-US" sz="2800" dirty="0"/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𝑠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</m:e>
                    </m:func>
                  </m:oMath>
                </a14:m>
                <a:r>
                  <a:rPr lang="en-US" sz="2800" dirty="0"/>
                  <a:t/>
                </a:r>
                <a:endParaRPr lang="en-US" sz="2800" dirty="0" smtClean="0"/>
              </a:p>
              <a:p>
                <a:pPr marL="0" lvl="0" indent="0">
                  <a:buNone/>
                </a:pPr>
                <a:r>
                  <a:rPr lang="en-US" sz="2800" dirty="0" smtClean="0"/>
                  <a:t>provided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≠0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=1,2,3,…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𝑎𝑛𝑑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𝑠</m:t>
                    </m:r>
                    <m:r>
                      <a:rPr lang="en-US" sz="2800" i="1">
                        <a:latin typeface="Cambria Math"/>
                      </a:rPr>
                      <m:t>≠0</m:t>
                    </m:r>
                  </m:oMath>
                </a14:m>
                <a:endParaRPr lang="en-US" sz="2800" b="1" dirty="0"/>
              </a:p>
              <a:p>
                <a:r>
                  <a:rPr lang="en-US" sz="2400" b="1" dirty="0" smtClean="0"/>
                  <a:t>Proof. </a:t>
                </a:r>
                <a:endParaRPr lang="en-US" sz="2400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382000" cy="5745163"/>
              </a:xfrm>
              <a:blipFill rotWithShape="1">
                <a:blip r:embed="rId3"/>
                <a:stretch>
                  <a:fillRect l="-1455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781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94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42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15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35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n-US" sz="2400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 smtClean="0"/>
                  <a:t>  (</a:t>
                </a:r>
                <a:r>
                  <a:rPr lang="en-US" sz="2400" dirty="0"/>
                  <a:t>n=1,2,3,…) </a:t>
                </a:r>
                <a:r>
                  <a:rPr lang="en-US" sz="2400" dirty="0" smtClean="0"/>
                  <a:t>and</a:t>
                </a:r>
              </a:p>
              <a:p>
                <a:pPr marL="0" lvl="0" indent="0">
                  <a:buNone/>
                </a:pPr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/>
                  <a:t/>
                </a:r>
              </a:p>
              <a:p>
                <a:r>
                  <a:rPr lang="en-US" sz="2400" dirty="0" smtClean="0"/>
                  <a:t>Then </a:t>
                </a:r>
                <a:r>
                  <a:rPr lang="en-US" sz="24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} converges to x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1,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/>
                </a:r>
                <a:endParaRPr lang="en-US" sz="2400" dirty="0" smtClean="0"/>
              </a:p>
              <a:p>
                <a:r>
                  <a:rPr lang="en-US" sz="2400" dirty="0" smtClean="0"/>
                  <a:t>if </a:t>
                </a:r>
                <a:r>
                  <a:rPr lang="en-US" sz="2400" dirty="0"/>
                  <a:t>and only if </a:t>
                </a:r>
                <a:r>
                  <a:rPr lang="en-US" sz="2400" b="1" dirty="0"/>
                  <a:t/>
                </a:r>
                <a:endParaRPr lang="en-US" sz="2400" b="1" dirty="0" smtClean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b="1" dirty="0"/>
                  <a:t/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   (1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n-US" sz="2400" b="1" dirty="0" smtClean="0"/>
                  <a:t>Discussion.</a:t>
                </a:r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111" t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482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25</Words>
  <Application>Microsoft Office PowerPoint</Application>
  <PresentationFormat>On-screen Show (4:3)</PresentationFormat>
  <Paragraphs>26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Lecture Outline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169</cp:revision>
  <dcterms:created xsi:type="dcterms:W3CDTF">2012-11-27T13:12:39Z</dcterms:created>
  <dcterms:modified xsi:type="dcterms:W3CDTF">2013-03-29T06:58:27Z</dcterms:modified>
</cp:coreProperties>
</file>