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3" r:id="rId2"/>
    <p:sldId id="296" r:id="rId3"/>
    <p:sldId id="365" r:id="rId4"/>
    <p:sldId id="381" r:id="rId5"/>
    <p:sldId id="417" r:id="rId6"/>
    <p:sldId id="418" r:id="rId7"/>
    <p:sldId id="411" r:id="rId8"/>
    <p:sldId id="416" r:id="rId9"/>
    <p:sldId id="419" r:id="rId10"/>
    <p:sldId id="420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377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0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3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98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</a:t>
                </a:r>
                <a:r>
                  <a:rPr lang="en-US" dirty="0" smtClean="0"/>
                  <a:t>. </a:t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a metric space,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i="1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/>
                </a:r>
                <a:r>
                  <a:rPr lang="en-US" sz="2400" i="1" dirty="0" smtClean="0"/>
                  <a:t>is a  function </a:t>
                </a:r>
                <a:r>
                  <a:rPr lang="en-US" sz="2400" i="1" dirty="0"/>
                  <a:t>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Then</a:t>
                </a:r>
                <a:r>
                  <a:rPr lang="en-US" sz="2400" dirty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/>
                  <a:t/>
                </a:r>
              </a:p>
              <a:p>
                <a:r>
                  <a:rPr lang="en-US" sz="2400" i="1" dirty="0"/>
                  <a:t>If and only if </a:t>
                </a:r>
                <a:endParaRPr lang="en-US" sz="2400" dirty="0"/>
              </a:p>
              <a:p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endParaRPr lang="en-US" sz="2400" dirty="0"/>
              </a:p>
              <a:p>
                <a:r>
                  <a:rPr lang="en-US" sz="2400" i="1" dirty="0"/>
                  <a:t>For every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i="1" dirty="0"/>
                  <a:t> such that </a:t>
                </a:r>
                <a:endParaRPr lang="en-US" sz="2400" dirty="0"/>
              </a:p>
              <a:p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2"/>
                <a:stretch>
                  <a:fillRect l="-1259" t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Corollary.</a:t>
                </a:r>
                <a:r>
                  <a:rPr lang="en-US" b="1" dirty="0" smtClean="0"/>
                  <a:t/>
                </a:r>
                <a:r>
                  <a:rPr lang="en-US" dirty="0" smtClean="0"/>
                  <a:t>I</a:t>
                </a:r>
                <a:r>
                  <a:rPr lang="en-US" sz="2400" dirty="0" smtClean="0"/>
                  <a:t>f </a:t>
                </a:r>
                <a:r>
                  <a:rPr lang="en-US" sz="2400" dirty="0"/>
                  <a:t>f has a limit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p</m:t>
                    </m:r>
                  </m:oMath>
                </a14:m>
                <a:r>
                  <a:rPr lang="en-US" sz="2400" dirty="0"/>
                  <a:t>,this limit is unique</a:t>
                </a:r>
                <a:r>
                  <a:rPr lang="en-US" i="1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259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63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16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1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  <a:r>
                  <a:rPr lang="en-US" dirty="0" smtClean="0"/>
                  <a:t/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a metric space,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i="1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complex functions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,  </m:t>
                    </m:r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Then</a:t>
                </a:r>
                <a:endParaRPr lang="en-US" sz="2400" dirty="0"/>
              </a:p>
              <a:p>
                <a:r>
                  <a:rPr lang="en-US" sz="2400" i="1" dirty="0" smtClean="0"/>
                  <a:t/>
                </a:r>
                <a:r>
                  <a:rPr lang="en-US" sz="2400" i="1" dirty="0"/>
                  <a:t>(a)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endParaRPr lang="en-US" sz="2400" dirty="0"/>
              </a:p>
              <a:p>
                <a:r>
                  <a:rPr lang="en-US" dirty="0" smtClean="0"/>
                  <a:t>Proof.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630" t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145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3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3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r>
                  <a:rPr lang="en-US" sz="2800" b="1" dirty="0"/>
                  <a:t>Theorem.</a:t>
                </a:r>
                <a:r>
                  <a:rPr lang="en-US" dirty="0"/>
                  <a:t/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a metric space,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i="1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complex functions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,  </m:t>
                    </m:r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Then</a:t>
                </a:r>
              </a:p>
              <a:p>
                <a:r>
                  <a:rPr lang="en-US" sz="2400" dirty="0" smtClean="0"/>
                  <a:t>(</a:t>
                </a: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;</m:t>
                    </m:r>
                  </m:oMath>
                </a14:m>
                <a:endParaRPr lang="en-US" sz="2400" dirty="0"/>
              </a:p>
              <a:p>
                <a:r>
                  <a:rPr lang="en-US" dirty="0" smtClean="0"/>
                  <a:t>Proof.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1630" t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45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87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7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/>
                  <a:t>Theorem.</a:t>
                </a:r>
                <a:r>
                  <a:rPr lang="en-US" dirty="0"/>
                  <a:t/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a metric space,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i="1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complex functions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,  </m:t>
                    </m:r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Then</a:t>
                </a:r>
              </a:p>
              <a:p>
                <a:r>
                  <a:rPr lang="en-US" sz="2400" i="1" dirty="0"/>
                  <a:t/>
                </a:r>
                <a:r>
                  <a:rPr lang="en-US" sz="2400" i="1" dirty="0" smtClean="0"/>
                  <a:t>(</a:t>
                </a:r>
                <a:r>
                  <a:rPr lang="en-US" sz="2400" i="1" dirty="0"/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≠0.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Proof.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259" t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809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5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Define:</a:t>
            </a:r>
          </a:p>
          <a:p>
            <a:r>
              <a:rPr lang="en-US" sz="2400" b="1" dirty="0" smtClean="0"/>
              <a:t>Continuity </a:t>
            </a:r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Limit of a function.</a:t>
            </a:r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Theorems on the limit of a function</a:t>
            </a:r>
            <a:endParaRPr lang="en-US" sz="2400" dirty="0"/>
          </a:p>
          <a:p>
            <a:pPr marL="0" lv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b="1" dirty="0" smtClean="0"/>
                  <a:t>We have defined:</a:t>
                </a:r>
                <a:endParaRPr lang="en-US" sz="2400" b="1" dirty="0"/>
              </a:p>
              <a:p>
                <a:pPr lvl="0">
                  <a:buFont typeface="+mj-lt"/>
                  <a:buAutoNum type="arabicPeriod"/>
                </a:pPr>
                <a:r>
                  <a:rPr lang="en-US" sz="2400" dirty="0" smtClean="0"/>
                  <a:t>Limit of a function at a point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en-US" sz="2400" dirty="0" smtClean="0"/>
                  <a:t>We have proved: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1.	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𝑎𝑛𝑑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𝑏𝑒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𝐷𝑒𝑓𝑖𝑛𝑖𝑡𝑖𝑜𝑛</m:t>
                    </m:r>
                    <m:r>
                      <a:rPr lang="en-US" sz="2400" i="1">
                        <a:latin typeface="Cambria Math"/>
                      </a:rPr>
                      <m:t> 4.1.</m:t>
                    </m:r>
                  </m:oMath>
                </a14:m>
                <a:r>
                  <a:rPr lang="en-US" sz="2400" dirty="0"/>
                  <a:t> Then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/>
                  <a:t/>
                </a:r>
              </a:p>
              <a:p>
                <a:r>
                  <a:rPr lang="en-US" sz="2400" i="1" dirty="0"/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i="1" dirty="0" smtClean="0"/>
                  <a:t> for </a:t>
                </a:r>
                <a:r>
                  <a:rPr lang="en-US" sz="2400" i="1" dirty="0"/>
                  <a:t>every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i="1" dirty="0"/>
                  <a:t> such that </a:t>
                </a:r>
                <a:endParaRPr lang="en-US" sz="2400" dirty="0"/>
              </a:p>
              <a:p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lvl="0">
                  <a:buFont typeface="+mj-lt"/>
                  <a:buAutoNum type="arabicPeriod"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2.	 </a:t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a metric space,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i="1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complex functions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,  </m:t>
                    </m:r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Then</a:t>
                </a:r>
              </a:p>
              <a:p>
                <a:r>
                  <a:rPr lang="en-US" sz="2400" i="1" dirty="0"/>
                  <a:t> (a)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;</m:t>
                    </m:r>
                  </m:oMath>
                </a14:m>
                <a:endParaRPr lang="en-US" sz="2400" dirty="0"/>
              </a:p>
              <a:p>
                <a:r>
                  <a:rPr lang="en-US" sz="2400" i="1" dirty="0"/>
                  <a:t>(c)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≠0.</m:t>
                    </m:r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963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b="1" dirty="0" smtClean="0"/>
                  <a:t>Definition. </a:t>
                </a:r>
                <a:r>
                  <a:rPr lang="en-US" sz="2400" b="1" dirty="0" smtClean="0"/>
                  <a:t>Limit of a function at a point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be metric spaces; </a:t>
                </a:r>
                <a:endParaRPr lang="en-US" sz="2400" dirty="0" smtClean="0"/>
              </a:p>
              <a:p>
                <a:r>
                  <a:rPr lang="en-US" sz="24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maps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into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, and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We write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)→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        or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If there is a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with the following property: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𝜀</m:t>
                    </m:r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 there exists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𝛿</m:t>
                    </m:r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     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) &lt; </m:t>
                    </m:r>
                    <m:r>
                      <a:rPr lang="en-US" sz="2400" i="1">
                        <a:latin typeface="Cambria Math"/>
                      </a:rPr>
                      <m:t>𝜀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For all points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for which</a:t>
                </a:r>
              </a:p>
              <a:p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0&lt;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)&lt;</m:t>
                    </m:r>
                    <m:r>
                      <a:rPr lang="en-US" sz="2400" i="1">
                        <a:latin typeface="Cambria Math"/>
                      </a:rPr>
                      <m:t>𝛿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 point q is called limit of the function at the point p.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lvl="0" indent="0">
                  <a:buNone/>
                </a:pP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630" t="-138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dirty="0" smtClean="0"/>
                  <a:t>Example.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→0</m:t>
                        </m:r>
                      </m:lim>
                    </m:limLow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→0</m:t>
                        </m:r>
                      </m:lim>
                    </m:limLow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→0</m:t>
                        </m:r>
                      </m:lim>
                    </m:limLow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630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5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8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5588</TotalTime>
  <Words>45</Words>
  <Application>Microsoft Office PowerPoint</Application>
  <PresentationFormat>On-screen Show (4:3)</PresentationFormat>
  <Paragraphs>30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181</cp:revision>
  <dcterms:created xsi:type="dcterms:W3CDTF">2012-11-27T13:12:39Z</dcterms:created>
  <dcterms:modified xsi:type="dcterms:W3CDTF">2013-04-02T06:28:08Z</dcterms:modified>
</cp:coreProperties>
</file>