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296" r:id="rId3"/>
    <p:sldId id="365" r:id="rId4"/>
    <p:sldId id="381" r:id="rId5"/>
    <p:sldId id="417" r:id="rId6"/>
    <p:sldId id="418" r:id="rId7"/>
    <p:sldId id="435" r:id="rId8"/>
    <p:sldId id="436" r:id="rId9"/>
    <p:sldId id="392" r:id="rId10"/>
    <p:sldId id="411" r:id="rId11"/>
    <p:sldId id="416" r:id="rId12"/>
    <p:sldId id="419" r:id="rId13"/>
    <p:sldId id="420" r:id="rId14"/>
    <p:sldId id="421" r:id="rId15"/>
    <p:sldId id="422" r:id="rId16"/>
    <p:sldId id="432" r:id="rId17"/>
    <p:sldId id="433" r:id="rId18"/>
    <p:sldId id="377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8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  <a:r>
                  <a:rPr lang="en-US" b="1" dirty="0" smtClean="0"/>
                  <a:t/>
                </a:r>
                <a:r>
                  <a:rPr lang="en-US" sz="2400" i="1" dirty="0"/>
                  <a:t>A mapping of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/>
                  <a:t> into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i="1" dirty="0"/>
                  <a:t> is continuous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/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 is open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/>
                  <a:t> for every open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i="1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63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1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0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1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b="1" dirty="0" smtClean="0"/>
                  <a:t>We have defined:</a:t>
                </a:r>
                <a:endParaRPr lang="en-US" sz="2400" b="1" dirty="0"/>
              </a:p>
              <a:p>
                <a:pPr lvl="0">
                  <a:buFont typeface="+mj-lt"/>
                  <a:buAutoNum type="arabicPeriod"/>
                </a:pPr>
                <a:r>
                  <a:rPr lang="en-US" sz="2400" dirty="0" smtClean="0"/>
                  <a:t>Continuity of a function at a point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en-US" sz="2400" dirty="0" smtClean="0"/>
                  <a:t>We have proved: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1.	Composition of two continuous functions is a continuous function.</a:t>
                </a:r>
                <a:endParaRPr lang="en-US" sz="2400" dirty="0"/>
              </a:p>
              <a:p>
                <a:pPr lvl="0">
                  <a:buFont typeface="+mj-lt"/>
                  <a:buAutoNum type="arabicPeriod"/>
                </a:pPr>
                <a:endParaRPr lang="en-US" sz="2400" dirty="0" smtClean="0"/>
              </a:p>
              <a:p>
                <a:pPr marL="457200" indent="-457200">
                  <a:buAutoNum type="arabicPeriod" startAt="2"/>
                </a:pPr>
                <a:r>
                  <a:rPr lang="en-US" sz="2400" i="1" dirty="0" smtClean="0"/>
                  <a:t>A </a:t>
                </a:r>
                <a:r>
                  <a:rPr lang="en-US" sz="2400" i="1" dirty="0"/>
                  <a:t>mapping of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/>
                  <a:t> into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i="1" dirty="0"/>
                  <a:t> is continuous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/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 is open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/>
                  <a:t> for every open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i="1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Arial" pitchFamily="34" charset="0"/>
                  <a:buAutoNum type="arabicPeriod" startAt="2"/>
                </a:pPr>
                <a:r>
                  <a:rPr lang="en-US" sz="2400" i="1" dirty="0"/>
                  <a:t>A mapping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of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/>
                  <a:t> into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i="1" dirty="0"/>
                  <a:t> is continuous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i="1" dirty="0"/>
                  <a:t> is closed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/>
                  <a:t> for every closed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i="1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>
                <a:latin typeface="Arial Black" pitchFamily="34" charset="0"/>
              </a:rPr>
              <a:t># </a:t>
            </a:r>
            <a:r>
              <a:rPr lang="en-US" sz="2800" b="1" smtClean="0">
                <a:latin typeface="Arial Black" pitchFamily="34" charset="0"/>
              </a:rPr>
              <a:t>18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Define: </a:t>
            </a:r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Continuity of a function.</a:t>
            </a:r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Theorems on continuity of a function</a:t>
            </a:r>
            <a:endParaRPr lang="en-US" sz="2400" dirty="0"/>
          </a:p>
          <a:p>
            <a:pPr marL="0" lv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</a:t>
                </a:r>
                <a:r>
                  <a:rPr lang="en-US" b="1" dirty="0" smtClean="0"/>
                  <a:t/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are metric spaces,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maps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into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said to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𝑐𝑜𝑛𝑡𝑖𝑛𝑢𝑜𝑢𝑠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 if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𝜀</m:t>
                    </m:r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                          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)&lt;</m:t>
                    </m:r>
                    <m:r>
                      <a:rPr lang="en-US" sz="2400" i="1">
                        <a:latin typeface="Cambria Math"/>
                      </a:rPr>
                      <m:t>𝜀</m:t>
                    </m:r>
                  </m:oMath>
                </a14:m>
                <a:r>
                  <a:rPr lang="en-US" sz="2400" dirty="0"/>
                  <a:t/>
                </a:r>
              </a:p>
              <a:p>
                <a:r>
                  <a:rPr lang="en-US" sz="2400" dirty="0"/>
                  <a:t>For all points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𝛿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endParaRPr lang="en-US" sz="2400" b="1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continuous at every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said to be </a:t>
                </a:r>
                <a:r>
                  <a:rPr lang="en-US" sz="2400" i="1" dirty="0"/>
                  <a:t>continuous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9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 smtClean="0"/>
                  <a:t>Theorem</a:t>
                </a:r>
                <a:r>
                  <a:rPr lang="en-US" dirty="0" smtClean="0"/>
                  <a:t>. </a:t>
                </a:r>
                <a:r>
                  <a:rPr lang="en-US" sz="2600" i="1" dirty="0"/>
                  <a:t>Suppose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𝑋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𝑌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𝑍</m:t>
                    </m:r>
                  </m:oMath>
                </a14:m>
                <a:r>
                  <a:rPr lang="en-US" sz="2600" i="1" dirty="0"/>
                  <a:t> are metric space,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600" i="1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600" i="1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𝑔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600" i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h</m:t>
                    </m:r>
                    <m:r>
                      <a:rPr lang="en-US" sz="2600" b="0" i="1" smtClean="0">
                        <a:latin typeface="Cambria Math"/>
                      </a:rPr>
                      <m:t>:  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  → 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600" i="1" dirty="0" smtClean="0"/>
                  <a:t> defined by</a:t>
                </a:r>
              </a:p>
              <a:p>
                <a:pPr marL="0" indent="0">
                  <a:buNone/>
                </a:pPr>
                <a:r>
                  <a:rPr lang="en-US" sz="2600" i="1" dirty="0" smtClean="0"/>
                  <a:t/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i="1" dirty="0"/>
                  <a:t/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𝐸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i="1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i="1" dirty="0"/>
                  <a:t> is continuous at a point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𝑝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600" i="1" dirty="0"/>
                  <a:t>and 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600" i="1" dirty="0"/>
                  <a:t> is continuous at the point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600" i="1" dirty="0"/>
                  <a:t> then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600" i="1" dirty="0"/>
                  <a:t> is continuous at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𝑝</m:t>
                    </m:r>
                    <m:r>
                      <a:rPr lang="en-US" sz="2600" i="1">
                        <a:latin typeface="Cambria Math"/>
                      </a:rPr>
                      <m:t>.</m:t>
                    </m:r>
                  </m:oMath>
                </a14:m>
                <a:endParaRPr lang="en-US" sz="2600" dirty="0"/>
              </a:p>
              <a:p>
                <a:r>
                  <a:rPr lang="en-US" sz="2600" i="1" dirty="0"/>
                  <a:t>This function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600" i="1" dirty="0"/>
                  <a:t> is called the composition or the composite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i="1" dirty="0"/>
                  <a:t> 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𝑔</m:t>
                    </m:r>
                    <m:r>
                      <a:rPr lang="en-US" sz="26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600" dirty="0" smtClean="0"/>
                  <a:t> It is denoted by:</a:t>
                </a:r>
                <a:r>
                  <a:rPr lang="en-US" sz="2600" dirty="0"/>
                  <a:t/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h</m:t>
                    </m:r>
                    <m:r>
                      <a:rPr lang="en-US" sz="2600" i="1">
                        <a:latin typeface="Cambria Math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26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2600" i="1">
                              <a:latin typeface="Cambria Math"/>
                            </a:rPr>
                            <m:t>𝑔</m:t>
                          </m:r>
                        </m:e>
                        <m:e>
                          <m:r>
                            <a:rPr lang="en-US" sz="2600" i="1">
                              <a:latin typeface="Cambria Math"/>
                            </a:rPr>
                            <m:t>⃘</m:t>
                          </m:r>
                        </m:e>
                        <m:e>
                          <m:r>
                            <a:rPr lang="en-US" sz="2600" i="1">
                              <a:latin typeface="Cambria Math"/>
                            </a:rPr>
                            <m:t>𝑓</m:t>
                          </m:r>
                        </m:e>
                      </m:mr>
                    </m:m>
                  </m:oMath>
                </a14:m>
                <a:endParaRPr lang="en-US" sz="2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3"/>
                <a:stretch>
                  <a:fillRect l="-1481" t="-145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6305</TotalTime>
  <Words>43</Words>
  <Application>Microsoft Office PowerPoint</Application>
  <PresentationFormat>On-screen Show (4:3)</PresentationFormat>
  <Paragraphs>25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183</cp:revision>
  <dcterms:created xsi:type="dcterms:W3CDTF">2012-11-27T13:12:39Z</dcterms:created>
  <dcterms:modified xsi:type="dcterms:W3CDTF">2013-04-04T05:42:31Z</dcterms:modified>
</cp:coreProperties>
</file>