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01" r:id="rId3"/>
    <p:sldId id="296" r:id="rId4"/>
    <p:sldId id="365" r:id="rId5"/>
    <p:sldId id="386" r:id="rId6"/>
    <p:sldId id="387" r:id="rId7"/>
    <p:sldId id="389" r:id="rId8"/>
    <p:sldId id="390" r:id="rId9"/>
    <p:sldId id="391" r:id="rId10"/>
    <p:sldId id="388" r:id="rId11"/>
    <p:sldId id="378" r:id="rId12"/>
    <p:sldId id="379" r:id="rId13"/>
    <p:sldId id="380" r:id="rId14"/>
    <p:sldId id="381" r:id="rId15"/>
    <p:sldId id="393" r:id="rId16"/>
    <p:sldId id="382" r:id="rId17"/>
    <p:sldId id="383" r:id="rId18"/>
    <p:sldId id="394" r:id="rId19"/>
    <p:sldId id="395" r:id="rId20"/>
    <p:sldId id="396" r:id="rId21"/>
    <p:sldId id="397" r:id="rId22"/>
    <p:sldId id="398" r:id="rId23"/>
    <p:sldId id="399" r:id="rId24"/>
    <p:sldId id="377" r:id="rId25"/>
    <p:sldId id="30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002" y="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068A5-2290-44F5-B23D-4984B573E620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F08AED-09CE-4F30-BAF7-F6F605BE08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04866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F08AED-09CE-4F30-BAF7-F6F605BE082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4406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75832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983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4683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4569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540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947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27162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949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02388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5855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7481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9AC85-55B1-4655-982A-71D28DC4F7D6}" type="datetimeFigureOut">
              <a:rPr lang="en-US" smtClean="0"/>
              <a:pPr/>
              <a:t>3/18/2013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1F78-6738-4749-8401-D9EC8239FD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8672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7984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6615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r>
                  <a:rPr lang="en-US" sz="2800" b="1" dirty="0" smtClean="0"/>
                  <a:t>Theorem.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𝑺</m:t>
                    </m:r>
                    <m:r>
                      <a:rPr lang="en-US" sz="2400" b="1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 &lt;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/>
                  <a:t> , show that </a:t>
                </a:r>
                <a:r>
                  <a:rPr lang="en-US" sz="2400" b="1" dirty="0" err="1"/>
                  <a:t>lub</a:t>
                </a:r>
                <a:r>
                  <a:rPr lang="en-US" sz="2400" b="1" dirty="0"/>
                  <a:t>(S)=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/>
              </a:p>
              <a:p>
                <a:r>
                  <a:rPr lang="en-US" sz="2800" b="1" dirty="0" smtClean="0"/>
                  <a:t>Proof.</a:t>
                </a:r>
                <a:endParaRPr lang="en-US" sz="28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3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123124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83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585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088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952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/>
              </a:bodyPr>
              <a:lstStyle/>
              <a:p>
                <a:r>
                  <a:rPr lang="en-US" sz="2800" b="1" dirty="0" smtClean="0"/>
                  <a:t>Theorem.</a:t>
                </a:r>
              </a:p>
              <a:p>
                <a:pPr marL="0" indent="0">
                  <a:buNone/>
                </a:pPr>
                <a:r>
                  <a:rPr lang="en-US" sz="2400" b="1" dirty="0" smtClean="0"/>
                  <a:t>	There </a:t>
                </a:r>
                <a:r>
                  <a:rPr lang="en-US" sz="2400" b="1" dirty="0"/>
                  <a:t>is no rational number p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</m:oMath>
                </a14:m>
                <a:endParaRPr lang="en-US" sz="2400" b="1" dirty="0" smtClean="0"/>
              </a:p>
              <a:p>
                <a:pPr marL="0" indent="0">
                  <a:buNone/>
                </a:pPr>
                <a:r>
                  <a:rPr lang="en-US" sz="2400" b="1" dirty="0" smtClean="0"/>
                  <a:t>Proof.</a:t>
                </a:r>
                <a:endParaRPr lang="en-US" sz="2400" b="1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27781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3090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b="1" dirty="0" smtClean="0"/>
                  <a:t>Theorem.</a:t>
                </a:r>
                <a:r>
                  <a:rPr lang="en-US" dirty="0" smtClean="0"/>
                  <a:t/>
                </a:r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𝐀</m:t>
                    </m:r>
                    <m:r>
                      <a:rPr lang="en-US" sz="2400" b="1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𝒑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𝑸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𝒂𝒏𝒅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 &lt;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/>
                  <a:t> , show that A contains no largest member.</a:t>
                </a:r>
              </a:p>
              <a:p>
                <a:r>
                  <a:rPr lang="en-US" dirty="0" smtClean="0"/>
                  <a:t>Proof. 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630" t="-2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6572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4973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Real Analysis I 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Course Code     MTH 321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By</a:t>
            </a:r>
          </a:p>
          <a:p>
            <a:pPr marL="0" indent="0" algn="ctr">
              <a:buNone/>
            </a:pPr>
            <a:endParaRPr lang="en-US" sz="24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Dr. </a:t>
            </a:r>
            <a:r>
              <a:rPr lang="en-US" sz="2400" b="1" dirty="0" err="1" smtClean="0">
                <a:latin typeface="Arial Black" pitchFamily="34" charset="0"/>
              </a:rPr>
              <a:t>Moiz</a:t>
            </a:r>
            <a:r>
              <a:rPr lang="en-US" sz="2400" b="1" dirty="0" smtClean="0">
                <a:latin typeface="Arial Black" pitchFamily="34" charset="0"/>
              </a:rPr>
              <a:t> </a:t>
            </a:r>
            <a:r>
              <a:rPr lang="en-US" sz="2400" b="1" dirty="0" err="1" smtClean="0">
                <a:latin typeface="Arial Black" pitchFamily="34" charset="0"/>
              </a:rPr>
              <a:t>ud</a:t>
            </a:r>
            <a:r>
              <a:rPr lang="en-US" sz="2400" b="1" dirty="0" smtClean="0">
                <a:latin typeface="Arial Black" pitchFamily="34" charset="0"/>
              </a:rPr>
              <a:t> Din khan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Arial Black" pitchFamily="34" charset="0"/>
              </a:rPr>
              <a:t>Professor of Mathematics</a:t>
            </a: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2585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811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494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48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6084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800" dirty="0" smtClean="0">
                    <a:latin typeface="Arial Black" pitchFamily="34" charset="0"/>
                  </a:rPr>
                  <a:t>Lecture summery:</a:t>
                </a:r>
              </a:p>
              <a:p>
                <a:endParaRPr lang="en-US" sz="2800" dirty="0">
                  <a:latin typeface="Arial Black" pitchFamily="34" charset="0"/>
                </a:endParaRPr>
              </a:p>
              <a:p>
                <a:r>
                  <a:rPr lang="en-US" sz="2400" dirty="0" smtClean="0">
                    <a:latin typeface="Arial Black" pitchFamily="34" charset="0"/>
                  </a:rPr>
                  <a:t>In this lecture we have proved three results:</a:t>
                </a:r>
              </a:p>
              <a:p>
                <a:endParaRPr lang="en-US" sz="2400" dirty="0">
                  <a:latin typeface="Arial Black" pitchFamily="34" charset="0"/>
                </a:endParaRPr>
              </a:p>
              <a:p>
                <a:r>
                  <a:rPr lang="en-US" sz="2400" b="1" dirty="0"/>
                  <a:t>Lower Bound of a set</a:t>
                </a:r>
              </a:p>
              <a:p>
                <a:r>
                  <a:rPr lang="en-US" sz="2400" b="1" dirty="0"/>
                  <a:t>Greatest Lower bound of a set </a:t>
                </a:r>
              </a:p>
              <a:p>
                <a:r>
                  <a:rPr lang="en-US" sz="2400" b="1" dirty="0"/>
                  <a:t>Bounded set, </a:t>
                </a:r>
              </a:p>
              <a:p>
                <a:r>
                  <a:rPr lang="en-US" sz="2400" b="1" dirty="0"/>
                  <a:t>Least upper/Greatest Lower bound property</a:t>
                </a:r>
              </a:p>
              <a:p>
                <a:r>
                  <a:rPr lang="en-US" sz="2400" b="1" dirty="0"/>
                  <a:t>And prove three results: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</a:rPr>
                      <m:t>𝑺</m:t>
                    </m:r>
                    <m:r>
                      <a:rPr lang="en-US" sz="2400" b="1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 &lt;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/>
                  <a:t> , show that </a:t>
                </a:r>
                <a:r>
                  <a:rPr lang="en-US" sz="2400" b="1" dirty="0" err="1"/>
                  <a:t>lub</a:t>
                </a:r>
                <a:r>
                  <a:rPr lang="en-US" sz="2400" b="1" dirty="0"/>
                  <a:t>(S)=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/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There is no rational number p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>
                        <a:latin typeface="Cambria Math"/>
                      </a:rPr>
                      <m:t>=</m:t>
                    </m:r>
                    <m:r>
                      <a:rPr lang="en-US" sz="2400" b="1" i="1">
                        <a:latin typeface="Cambria Math"/>
                      </a:rPr>
                      <m:t>𝟐</m:t>
                    </m:r>
                  </m:oMath>
                </a14:m>
                <a:endParaRPr lang="en-US" sz="2400" b="1" dirty="0"/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𝐀</m:t>
                    </m:r>
                    <m:r>
                      <a:rPr lang="en-US" sz="2400" b="1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  <a:ea typeface="Cambria Math"/>
                          </a:rPr>
                          <m:t>𝒑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𝑸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𝒂𝒏𝒅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 &lt;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/>
                  <a:t> , show that A contains no largest member.</a:t>
                </a:r>
              </a:p>
              <a:p>
                <a:endParaRPr lang="en-US" sz="2400" dirty="0" smtClean="0">
                  <a:latin typeface="Arial Black" pitchFamily="34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81000"/>
                <a:ext cx="8229600" cy="5745163"/>
              </a:xfrm>
              <a:blipFill rotWithShape="1">
                <a:blip r:embed="rId2"/>
                <a:stretch>
                  <a:fillRect l="-1259" t="-1805" b="-29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75424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800" dirty="0" smtClean="0">
              <a:latin typeface="Arial Black" pitchFamily="34" charset="0"/>
            </a:endParaRPr>
          </a:p>
          <a:p>
            <a:endParaRPr lang="en-US" sz="2800" dirty="0">
              <a:latin typeface="Arial Black" pitchFamily="34" charset="0"/>
            </a:endParaRPr>
          </a:p>
          <a:p>
            <a:endParaRPr lang="en-US" sz="2800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dirty="0" smtClean="0">
                <a:latin typeface="Arial Black" pitchFamily="34" charset="0"/>
              </a:rPr>
              <a:t>THANK YOU</a:t>
            </a:r>
            <a:endParaRPr lang="en-US" sz="28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21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>
              <a:latin typeface="Arial Black" pitchFamily="34" charset="0"/>
            </a:endParaRPr>
          </a:p>
          <a:p>
            <a:pPr marL="0" indent="0" algn="ctr">
              <a:buNone/>
            </a:pPr>
            <a:endParaRPr lang="en-US" sz="2800" b="1" dirty="0" smtClean="0">
              <a:latin typeface="Arial Black" pitchFamily="34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Arial Black" pitchFamily="34" charset="0"/>
              </a:rPr>
              <a:t>Lecture </a:t>
            </a:r>
            <a:r>
              <a:rPr lang="en-US" sz="2800" b="1" dirty="0">
                <a:latin typeface="Arial Black" pitchFamily="34" charset="0"/>
              </a:rPr>
              <a:t># </a:t>
            </a:r>
            <a:r>
              <a:rPr lang="en-US" sz="2800" b="1" dirty="0" smtClean="0">
                <a:latin typeface="Arial Black" pitchFamily="34" charset="0"/>
              </a:rPr>
              <a:t>02</a:t>
            </a:r>
            <a:endParaRPr lang="en-US" sz="2800" b="1" dirty="0">
              <a:latin typeface="Arial Black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905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</p:spPr>
            <p:txBody>
              <a:bodyPr>
                <a:noAutofit/>
              </a:bodyPr>
              <a:lstStyle/>
              <a:p>
                <a:r>
                  <a:rPr lang="en-US" sz="2400" b="1" dirty="0" smtClean="0"/>
                  <a:t>In this Lecture we will Define:</a:t>
                </a:r>
              </a:p>
              <a:p>
                <a:r>
                  <a:rPr lang="en-US" sz="2400" b="1" dirty="0" smtClean="0"/>
                  <a:t>Lower Bound of a set</a:t>
                </a:r>
              </a:p>
              <a:p>
                <a:r>
                  <a:rPr lang="en-US" sz="2400" b="1" dirty="0" smtClean="0"/>
                  <a:t>Greatest Lower bound of a set </a:t>
                </a:r>
              </a:p>
              <a:p>
                <a:r>
                  <a:rPr lang="en-US" sz="2400" b="1" dirty="0" smtClean="0"/>
                  <a:t>Bounded set, </a:t>
                </a:r>
              </a:p>
              <a:p>
                <a:r>
                  <a:rPr lang="en-US" sz="2400" b="1" dirty="0" smtClean="0"/>
                  <a:t>Least upper/Greatest Lower bound property</a:t>
                </a:r>
              </a:p>
              <a:p>
                <a:r>
                  <a:rPr lang="en-US" sz="2400" b="1" dirty="0" smtClean="0"/>
                  <a:t>And prove three results:</a:t>
                </a:r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 smtClean="0"/>
                  <a:t>Let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/>
                      </a:rPr>
                      <m:t>𝑺</m:t>
                    </m:r>
                    <m:r>
                      <a:rPr lang="en-US" sz="2400" b="1" i="1" smtClean="0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b="1" i="1" smtClean="0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𝒙</m:t>
                        </m:r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 smtClean="0">
                        <a:latin typeface="Cambria Math"/>
                        <a:ea typeface="Cambria Math"/>
                      </a:rPr>
                      <m:t> &lt;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 smtClean="0"/>
                  <a:t> , show that </a:t>
                </a:r>
                <a:r>
                  <a:rPr lang="en-US" sz="2400" b="1" dirty="0" err="1" smtClean="0"/>
                  <a:t>lub</a:t>
                </a:r>
                <a:r>
                  <a:rPr lang="en-US" sz="2400" b="1" dirty="0" smtClean="0"/>
                  <a:t>(S)=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b="1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e>
                    </m:rad>
                  </m:oMath>
                </a14:m>
                <a:endParaRPr lang="en-US" sz="2400" b="1" dirty="0" smtClean="0"/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 smtClean="0"/>
                  <a:t>There is no rational number p for which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/>
                          </a:rPr>
                          <m:t>𝒑</m:t>
                        </m:r>
                      </m:e>
                      <m:sup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400" b="1" i="1" smtClean="0">
                        <a:latin typeface="Cambria Math"/>
                      </a:rPr>
                      <m:t>=</m:t>
                    </m:r>
                    <m:r>
                      <a:rPr lang="en-US" sz="2400" b="1" i="1" smtClean="0">
                        <a:latin typeface="Cambria Math"/>
                      </a:rPr>
                      <m:t>𝟐</m:t>
                    </m:r>
                  </m:oMath>
                </a14:m>
                <a:endParaRPr lang="en-US" sz="2400" b="1" dirty="0" smtClean="0"/>
              </a:p>
              <a:p>
                <a:pPr marL="742950" indent="-742950">
                  <a:buFont typeface="+mj-lt"/>
                  <a:buAutoNum type="arabicPeriod"/>
                </a:pPr>
                <a:r>
                  <a:rPr lang="en-US" sz="2400" b="1" dirty="0"/>
                  <a:t>Let </a:t>
                </a:r>
                <a14:m>
                  <m:oMath xmlns:m="http://schemas.openxmlformats.org/officeDocument/2006/math">
                    <m:r>
                      <a:rPr lang="en-US" sz="2400" b="1">
                        <a:latin typeface="Cambria Math"/>
                      </a:rPr>
                      <m:t>𝐀</m:t>
                    </m:r>
                    <m:r>
                      <a:rPr lang="en-US" sz="2400" b="1" i="1">
                        <a:latin typeface="Cambria Math"/>
                      </a:rPr>
                      <m:t>={</m:t>
                    </m:r>
                    <m:f>
                      <m:fPr>
                        <m:type m:val="lin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𝒑</m:t>
                        </m:r>
                      </m:num>
                      <m:den>
                        <m:sSup>
                          <m:sSup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𝑸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;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𝒂𝒏𝒅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  </m:t>
                            </m:r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𝒑</m:t>
                            </m:r>
                          </m:e>
                          <m:sup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400" b="1" i="1">
                        <a:latin typeface="Cambria Math"/>
                        <a:ea typeface="Cambria Math"/>
                      </a:rPr>
                      <m:t> &lt;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>
                        <a:latin typeface="Cambria Math"/>
                      </a:rPr>
                      <m:t>}</m:t>
                    </m:r>
                  </m:oMath>
                </a14:m>
                <a:r>
                  <a:rPr lang="en-US" sz="2400" b="1" dirty="0"/>
                  <a:t> , show that A contains no largest member.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US" sz="2400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95400"/>
                <a:ext cx="8229600" cy="5029200"/>
              </a:xfrm>
              <a:blipFill rotWithShape="1">
                <a:blip r:embed="rId3"/>
                <a:stretch>
                  <a:fillRect l="-1111" t="-9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0494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Lower Bound of a Set: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3074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Greatest Lower Bound of a Set: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5468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US" dirty="0" smtClean="0"/>
              <a:t>Bounded Set: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439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</p:spPr>
            <p:txBody>
              <a:bodyPr/>
              <a:lstStyle/>
              <a:p>
                <a:r>
                  <a:rPr lang="en-US" dirty="0" smtClean="0"/>
                  <a:t>Least Upper Bound Property of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457200"/>
                <a:ext cx="8229600" cy="5668963"/>
              </a:xfrm>
              <a:blipFill rotWithShape="1">
                <a:blip r:embed="rId3"/>
                <a:stretch>
                  <a:fillRect l="-163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165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</p:spPr>
            <p:txBody>
              <a:bodyPr/>
              <a:lstStyle/>
              <a:p>
                <a:r>
                  <a:rPr lang="en-US" dirty="0"/>
                  <a:t>Greatest Lower Bound Property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304800"/>
                <a:ext cx="8229600" cy="5821363"/>
              </a:xfrm>
              <a:blipFill rotWithShape="1">
                <a:blip r:embed="rId3"/>
                <a:stretch>
                  <a:fillRect l="-1630" t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2492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1708</TotalTime>
  <Words>49</Words>
  <Application>Microsoft Office PowerPoint</Application>
  <PresentationFormat>On-screen Show (4:3)</PresentationFormat>
  <Paragraphs>32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Lecture Outline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MyCompanyName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 Topology MTH 251</dc:title>
  <dc:creator>MyUserName</dc:creator>
  <cp:lastModifiedBy>NTS</cp:lastModifiedBy>
  <cp:revision>152</cp:revision>
  <dcterms:created xsi:type="dcterms:W3CDTF">2012-11-27T13:12:39Z</dcterms:created>
  <dcterms:modified xsi:type="dcterms:W3CDTF">2013-03-18T05:35:23Z</dcterms:modified>
</cp:coreProperties>
</file>