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3" r:id="rId2"/>
    <p:sldId id="296" r:id="rId3"/>
    <p:sldId id="365" r:id="rId4"/>
    <p:sldId id="455" r:id="rId5"/>
    <p:sldId id="454" r:id="rId6"/>
    <p:sldId id="453" r:id="rId7"/>
    <p:sldId id="452" r:id="rId8"/>
    <p:sldId id="451" r:id="rId9"/>
    <p:sldId id="381" r:id="rId10"/>
    <p:sldId id="463" r:id="rId11"/>
    <p:sldId id="462" r:id="rId12"/>
    <p:sldId id="461" r:id="rId13"/>
    <p:sldId id="460" r:id="rId14"/>
    <p:sldId id="459" r:id="rId15"/>
    <p:sldId id="458" r:id="rId16"/>
    <p:sldId id="457" r:id="rId17"/>
    <p:sldId id="456" r:id="rId18"/>
    <p:sldId id="417" r:id="rId19"/>
    <p:sldId id="448" r:id="rId20"/>
    <p:sldId id="418" r:id="rId21"/>
    <p:sldId id="441" r:id="rId22"/>
    <p:sldId id="442" r:id="rId23"/>
    <p:sldId id="449" r:id="rId24"/>
    <p:sldId id="484" r:id="rId25"/>
    <p:sldId id="485" r:id="rId26"/>
    <p:sldId id="392" r:id="rId27"/>
    <p:sldId id="473" r:id="rId28"/>
    <p:sldId id="472" r:id="rId29"/>
    <p:sldId id="471" r:id="rId30"/>
    <p:sldId id="470" r:id="rId31"/>
    <p:sldId id="443" r:id="rId32"/>
    <p:sldId id="444" r:id="rId33"/>
    <p:sldId id="445" r:id="rId34"/>
    <p:sldId id="446" r:id="rId35"/>
    <p:sldId id="447" r:id="rId36"/>
    <p:sldId id="464" r:id="rId37"/>
    <p:sldId id="465" r:id="rId38"/>
    <p:sldId id="477" r:id="rId39"/>
    <p:sldId id="476" r:id="rId40"/>
    <p:sldId id="475" r:id="rId41"/>
    <p:sldId id="474" r:id="rId42"/>
    <p:sldId id="466" r:id="rId43"/>
    <p:sldId id="467" r:id="rId44"/>
    <p:sldId id="468" r:id="rId45"/>
    <p:sldId id="483" r:id="rId46"/>
    <p:sldId id="482" r:id="rId47"/>
    <p:sldId id="481" r:id="rId48"/>
    <p:sldId id="480" r:id="rId49"/>
    <p:sldId id="479" r:id="rId50"/>
    <p:sldId id="478" r:id="rId51"/>
    <p:sldId id="469" r:id="rId52"/>
    <p:sldId id="411" r:id="rId53"/>
    <p:sldId id="419" r:id="rId54"/>
    <p:sldId id="420" r:id="rId55"/>
    <p:sldId id="422" r:id="rId56"/>
    <p:sldId id="432" r:id="rId57"/>
    <p:sldId id="377" r:id="rId58"/>
    <p:sldId id="30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247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quotient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804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41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</a:t>
                </a:r>
                <a:r>
                  <a:rPr lang="en-US" sz="2400" dirty="0" smtClean="0"/>
                  <a:t>define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27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define</a:t>
                </a:r>
              </a:p>
              <a:p>
                <a:r>
                  <a:rPr lang="en-US" sz="2400" dirty="0"/>
                  <a:t>(2)        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9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define</a:t>
                </a:r>
              </a:p>
              <a:p>
                <a:r>
                  <a:rPr lang="en-US" sz="2400" dirty="0"/>
                  <a:t>(2)        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 smtClean="0"/>
                  <a:t>Provided this limit exists</a:t>
                </a:r>
                <a:r>
                  <a:rPr lang="en-US" sz="2400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503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define</a:t>
                </a:r>
              </a:p>
              <a:p>
                <a:r>
                  <a:rPr lang="en-US" sz="2400" dirty="0"/>
                  <a:t>(2)        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 smtClean="0"/>
                  <a:t>Provided this limit exists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is called derivative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differentiable 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657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Definition.  Derivative </a:t>
                </a:r>
                <a:r>
                  <a:rPr lang="en-US" sz="2800" b="1" dirty="0" smtClean="0"/>
                  <a:t>of a function at a point.</a:t>
                </a:r>
              </a:p>
              <a:p>
                <a:r>
                  <a:rPr lang="en-US" sz="2400" b="1" dirty="0" smtClean="0"/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be defined (and real-valued)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/>
                  <a:t>. </a:t>
                </a:r>
                <a:endParaRPr lang="en-US" sz="2400" dirty="0" smtClean="0"/>
              </a:p>
              <a:p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Form </a:t>
                </a:r>
                <a:r>
                  <a:rPr lang="en-US" sz="2400" dirty="0"/>
                  <a:t>the quotient</a:t>
                </a:r>
              </a:p>
              <a:p>
                <a:r>
                  <a:rPr lang="en-US" sz="2400" dirty="0"/>
                  <a:t>(1)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t</m:t>
                        </m:r>
                        <m:r>
                          <a:rPr lang="en-US" sz="2400">
                            <a:latin typeface="Cambria Math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and define</a:t>
                </a:r>
              </a:p>
              <a:p>
                <a:r>
                  <a:rPr lang="en-US" sz="2400" dirty="0"/>
                  <a:t>(2)           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lim>
                    </m:limLow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</a:p>
              <a:p>
                <a:r>
                  <a:rPr lang="en-US" sz="2400" dirty="0" smtClean="0"/>
                  <a:t>Provided this limit exists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is called derivative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differentiable at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smtClean="0"/>
                  <a:t> is defined at every point of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</a:rPr>
                      <m:t> ⊂[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 is differentiable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777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Left Handed Derivative</a:t>
                </a:r>
                <a:r>
                  <a:rPr lang="en-US" dirty="0" smtClean="0"/>
                  <a:t>.</a:t>
                </a:r>
              </a:p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400" dirty="0" smtClean="0"/>
                  <a:t>, then left handed derivative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is</a:t>
                </a:r>
              </a:p>
              <a:p>
                <a:r>
                  <a:rPr lang="en-US" sz="2400" dirty="0" smtClean="0"/>
                  <a:t>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_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_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 </a:t>
                </a:r>
                <a:endParaRPr lang="en-US" sz="2400" dirty="0" smtClean="0"/>
              </a:p>
              <a:p>
                <a:r>
                  <a:rPr lang="en-US" sz="2400" dirty="0" smtClean="0"/>
                  <a:t>provided </a:t>
                </a:r>
                <a:r>
                  <a:rPr lang="en-US" sz="2400" dirty="0" smtClean="0"/>
                  <a:t>this limit exists.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626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Right Handed Derivative</a:t>
                </a:r>
                <a:r>
                  <a:rPr lang="en-US" dirty="0" smtClean="0"/>
                  <a:t>.</a:t>
                </a:r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→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, then </a:t>
                </a:r>
                <a:r>
                  <a:rPr lang="en-US" sz="2400" dirty="0" smtClean="0"/>
                  <a:t>right </a:t>
                </a:r>
                <a:r>
                  <a:rPr lang="en-US" sz="2400" dirty="0"/>
                  <a:t>handed derivative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</a:t>
                </a:r>
                <a:endParaRPr lang="en-US" sz="2400" dirty="0" smtClean="0"/>
              </a:p>
              <a:p>
                <a:r>
                  <a:rPr lang="en-US" sz="2400" dirty="0" smtClean="0"/>
                  <a:t>provided </a:t>
                </a:r>
                <a:r>
                  <a:rPr lang="en-US" sz="2400" dirty="0"/>
                  <a:t>this limit exists.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64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21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  <a:r>
                  <a:rPr lang="en-US" sz="3600" b="1" dirty="0" smtClean="0"/>
                  <a:t> </a:t>
                </a:r>
                <a:r>
                  <a:rPr lang="en-US" sz="2400" i="1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be defined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differentiable at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b="1" dirty="0" smtClean="0"/>
                  <a:t>Proof.</a:t>
                </a:r>
                <a:r>
                  <a:rPr lang="en-US" b="1" dirty="0" smtClean="0"/>
                  <a:t> 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 cstate="print"/>
                <a:stretch>
                  <a:fillRect l="-1259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320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8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80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401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 smtClean="0"/>
                  <a:t>. </a:t>
                </a:r>
                <a:r>
                  <a:rPr lang="en-US" sz="2400" i="1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634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 smtClean="0"/>
                  <a:t>. </a:t>
                </a:r>
                <a:r>
                  <a:rPr lang="en-US" sz="2400" i="1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2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051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 smtClean="0"/>
                  <a:t>. </a:t>
                </a:r>
                <a:r>
                  <a:rPr lang="en-US" sz="2400" i="1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491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 smtClean="0"/>
                  <a:t>. </a:t>
                </a:r>
                <a:r>
                  <a:rPr lang="en-US" sz="2400" i="1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/>
                  <a:t>;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57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initiate the study of differentiation: </a:t>
            </a:r>
            <a:endParaRPr lang="en-US" sz="2000" dirty="0" smtClean="0"/>
          </a:p>
          <a:p>
            <a:r>
              <a:rPr lang="en-US" sz="2000" b="1" dirty="0"/>
              <a:t>We have defined:</a:t>
            </a:r>
          </a:p>
          <a:p>
            <a:pPr marL="0" lv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 smtClean="0"/>
                  <a:t>. </a:t>
                </a:r>
                <a:r>
                  <a:rPr lang="en-US" sz="2400" i="1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i="1" dirty="0"/>
                  <a:t>;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)≠0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440363"/>
              </a:xfrm>
              <a:blipFill rotWithShape="1">
                <a:blip r:embed="rId3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665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Theorem</a:t>
                </a:r>
                <a:r>
                  <a:rPr lang="en-US" sz="2800" i="1" dirty="0"/>
                  <a:t>.</a:t>
                </a:r>
                <a:r>
                  <a:rPr lang="en-US" sz="3600" i="1" dirty="0"/>
                  <a:t> </a:t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is </a:t>
                </a:r>
                <a:r>
                  <a:rPr lang="en-US" sz="2400" i="1" dirty="0"/>
                  <a:t>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 smtClean="0"/>
                  <a:t>Proof. 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 cstate="print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932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6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48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3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47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Theorem</a:t>
                </a:r>
                <a:r>
                  <a:rPr lang="en-US" sz="2800" i="1" dirty="0"/>
                  <a:t>.</a:t>
                </a:r>
                <a:r>
                  <a:rPr lang="en-US" sz="3600" i="1" dirty="0"/>
                  <a:t> </a:t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/>
                  <a:t>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is </a:t>
                </a:r>
                <a:r>
                  <a:rPr lang="en-US" sz="2400" i="1" dirty="0"/>
                  <a:t>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600" b="1" dirty="0" smtClean="0"/>
                  <a:t>Proof.</a:t>
                </a:r>
                <a:r>
                  <a:rPr lang="en-US" sz="2400" dirty="0" smtClean="0"/>
                  <a:t> Since f and g are differentiable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 smtClean="0"/>
                  <a:t>,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 smtClean="0"/>
                  <a:t>Therefore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 smtClean="0"/>
                  <a:t>      and 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600" dirty="0" smtClean="0"/>
                  <a:t>Consider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111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092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38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901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+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)]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043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initiate the study of differentiation: </a:t>
            </a:r>
            <a:endParaRPr lang="en-US" sz="2000" dirty="0" smtClean="0"/>
          </a:p>
          <a:p>
            <a:r>
              <a:rPr lang="en-US" sz="2000" b="1" dirty="0"/>
              <a:t>We have defined:</a:t>
            </a:r>
          </a:p>
          <a:p>
            <a:r>
              <a:rPr lang="en-US" sz="2000" b="1" dirty="0"/>
              <a:t>Differentiable </a:t>
            </a:r>
            <a:r>
              <a:rPr lang="en-US" sz="2000" b="1" dirty="0" smtClean="0"/>
              <a:t>function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946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+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)]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𝑓𝑔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𝑓𝑔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.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+                                 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97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𝑓𝑔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+ 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)]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𝑓𝑔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𝑓𝑔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.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+                                      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)]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 smtClean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101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50000"/>
                  </a:lnSpc>
                </a:pPr>
                <a:r>
                  <a:rPr lang="en-US" sz="2400" dirty="0" smtClean="0"/>
                  <a:t>Since limit on RHS exists, therefore it must exist on LHS as well and hence:</a:t>
                </a:r>
              </a:p>
              <a:p>
                <a:pPr>
                  <a:lnSpc>
                    <a:spcPct val="2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lnSpc>
                    <a:spcPct val="25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2" cstate="print"/>
                <a:stretch>
                  <a:fillRect l="-963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617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Theorem</a:t>
                </a:r>
                <a:r>
                  <a:rPr lang="en-US" sz="3600" i="1" dirty="0"/>
                  <a:t>. </a:t>
                </a:r>
                <a:r>
                  <a:rPr lang="en-US" sz="2400" i="1" dirty="0"/>
                  <a:t>Suppose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defined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/>
                  <a:t>and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i="1" dirty="0"/>
                  <a:t>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r>
                  <a:rPr lang="en-US" sz="2400" i="1" dirty="0"/>
                  <a:t> </a:t>
                </a:r>
                <a:endParaRPr lang="en-US" sz="2400" i="1" dirty="0"/>
              </a:p>
              <a:p>
                <a:pPr>
                  <a:lnSpc>
                    <a:spcPct val="150000"/>
                  </a:lnSpc>
                </a:pPr>
                <a:r>
                  <a:rPr lang="en-US" sz="2400" i="1" dirty="0"/>
                  <a:t>Then </a:t>
                </a:r>
                <a:r>
                  <a:rPr lang="en-US" sz="24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i="1" dirty="0" smtClean="0"/>
                  <a:t>is </a:t>
                </a:r>
                <a:r>
                  <a:rPr lang="en-US" sz="2400" i="1" dirty="0"/>
                  <a:t>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)≠0</m:t>
                    </m:r>
                  </m:oMath>
                </a14:m>
                <a:endParaRPr lang="en-US" sz="2400" dirty="0" smtClean="0"/>
              </a:p>
              <a:p>
                <a:pPr lvl="0">
                  <a:lnSpc>
                    <a:spcPct val="150000"/>
                  </a:lnSpc>
                </a:pPr>
                <a:r>
                  <a:rPr lang="en-US" sz="2800" b="1" dirty="0" smtClean="0"/>
                  <a:t>Proof</a:t>
                </a:r>
                <a:r>
                  <a:rPr lang="en-US" sz="2400" dirty="0" smtClean="0"/>
                  <a:t>. </a:t>
                </a:r>
                <a:r>
                  <a:rPr lang="en-US" sz="2400" dirty="0"/>
                  <a:t>Since f and g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2400" dirty="0"/>
                  <a:t>Therefore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     and 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600" dirty="0"/>
                  <a:t>Consider</a:t>
                </a:r>
                <a:r>
                  <a:rPr lang="en-US" sz="2400" dirty="0"/>
                  <a:t> </a:t>
                </a:r>
                <a:endParaRPr lang="en-US" sz="2400" dirty="0"/>
              </a:p>
              <a:p>
                <a:pPr lvl="0">
                  <a:lnSpc>
                    <a:spcPct val="150000"/>
                  </a:lnSpc>
                </a:pPr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592763"/>
              </a:xfrm>
              <a:blipFill rotWithShape="1">
                <a:blip r:embed="rId3" cstate="print"/>
                <a:stretch>
                  <a:fillRect l="-963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009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462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936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231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))]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9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))]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)[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]]</m:t>
                    </m:r>
                  </m:oMath>
                </a14:m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5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))]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)[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]]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lim>
                    </m:limLow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882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 this Lecture we will initiate the study of differentiation: </a:t>
            </a:r>
            <a:endParaRPr lang="en-US" sz="2000" dirty="0" smtClean="0"/>
          </a:p>
          <a:p>
            <a:r>
              <a:rPr lang="en-US" sz="2000" b="1" dirty="0"/>
              <a:t>We have defined:</a:t>
            </a:r>
          </a:p>
          <a:p>
            <a:r>
              <a:rPr lang="en-US" sz="2000" b="1" dirty="0"/>
              <a:t>Differentiable function</a:t>
            </a:r>
          </a:p>
          <a:p>
            <a:r>
              <a:rPr lang="en-US" sz="2000" b="1" dirty="0" smtClean="0"/>
              <a:t>We will proved that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174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then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  − 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))]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[</m:t>
                    </m:r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)[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]]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h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lim>
                    </m:limLow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5668963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614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dirty="0" smtClean="0"/>
                  <a:t>Since limit on RHS exists, therefore it must exist on LHS and hence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630" t="-1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503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  <a:r>
                  <a:rPr lang="en-US" dirty="0" smtClean="0"/>
                  <a:t> </a:t>
                </a: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</m:oMath>
                </a14:m>
                <a:r>
                  <a:rPr lang="en-US" sz="2400" dirty="0"/>
                  <a:t> is continuous 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a</m:t>
                        </m:r>
                        <m:r>
                          <a:rPr lang="en-US" sz="2400" i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/>
                  <a:t>,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x</m:t>
                    </m:r>
                    <m:r>
                      <a:rPr lang="en-US" sz="2400" i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exists at some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x</m:t>
                    </m:r>
                    <m:r>
                      <a:rPr lang="en-US" sz="2400" i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a</m:t>
                        </m:r>
                        <m:r>
                          <a:rPr lang="en-US" sz="2400" i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g</m:t>
                    </m:r>
                  </m:oMath>
                </a14:m>
                <a:r>
                  <a:rPr lang="en-US" sz="2400" dirty="0"/>
                  <a:t> is defined on an interval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I</m:t>
                    </m:r>
                  </m:oMath>
                </a14:m>
                <a:r>
                  <a:rPr lang="en-US" sz="2400" dirty="0"/>
                  <a:t> which contains the range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  <m:r>
                      <a:rPr lang="en-US" sz="2400" i="0"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g</m:t>
                    </m:r>
                  </m:oMath>
                </a14:m>
                <a:r>
                  <a:rPr lang="en-US" sz="2400" dirty="0"/>
                  <a:t> is differentiable at the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. </m:t>
                    </m:r>
                  </m:oMath>
                </a14:m>
                <a:r>
                  <a:rPr lang="en-US" sz="2400" dirty="0"/>
                  <a:t>If</a:t>
                </a:r>
              </a:p>
              <a:p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</a:rPr>
                      <m:t>                      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g</m:t>
                    </m:r>
                    <m:r>
                      <a:rPr lang="en-US" sz="2400" i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t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a</m:t>
                        </m:r>
                        <m:r>
                          <a:rPr lang="en-US" sz="2400" i="0">
                            <a:latin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t</m:t>
                        </m:r>
                        <m:r>
                          <a:rPr lang="en-US" sz="2400" i="0">
                            <a:latin typeface="Cambria Math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,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h</m:t>
                    </m:r>
                  </m:oMath>
                </a14:m>
                <a:r>
                  <a:rPr lang="en-US" sz="2400" dirty="0"/>
                  <a:t> is differentiable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x</m:t>
                    </m:r>
                  </m:oMath>
                </a14:m>
                <a:r>
                  <a:rPr lang="en-US" sz="2400" dirty="0" smtClean="0"/>
                  <a:t>, and</a:t>
                </a:r>
                <a:endParaRPr lang="en-US" sz="2400" dirty="0"/>
              </a:p>
              <a:p>
                <a:r>
                  <a:rPr lang="en-US" sz="2400" dirty="0"/>
                  <a:t>	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g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/>
                              </a:rPr>
                              <m:t>x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f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x</m:t>
                        </m:r>
                      </m:e>
                    </m:d>
                    <m:r>
                      <a:rPr lang="en-US" sz="2400" i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/>
                  <a:t>Proof.</a:t>
                </a:r>
                <a:endParaRPr lang="en-US" sz="2400" b="1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 cstate="print"/>
                <a:stretch>
                  <a:fillRect l="-1259" t="-2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353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2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592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81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b="1" dirty="0" smtClean="0"/>
                  <a:t>We have defined:</a:t>
                </a:r>
              </a:p>
              <a:p>
                <a:r>
                  <a:rPr lang="en-US" sz="2400" b="1" dirty="0" smtClean="0"/>
                  <a:t>Differentiable function</a:t>
                </a:r>
              </a:p>
              <a:p>
                <a:r>
                  <a:rPr lang="en-US" sz="2400" b="1" dirty="0" smtClean="0"/>
                  <a:t>Proved that</a:t>
                </a:r>
              </a:p>
              <a:p>
                <a:r>
                  <a:rPr lang="en-US" sz="2400" i="1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be defined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400" i="1" dirty="0"/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differentiable at a point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𝑓𝑔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400" i="1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/</m:t>
                    </m:r>
                    <m:r>
                      <a:rPr lang="en-US" sz="24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4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if f and g are.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 cstate="print"/>
                <a:stretch>
                  <a:fillRect l="-1259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initiate the study of differentiation: </a:t>
                </a:r>
                <a:endParaRPr lang="en-US" sz="2000" dirty="0" smtClean="0"/>
              </a:p>
              <a:p>
                <a:r>
                  <a:rPr lang="en-US" sz="2000" b="1" dirty="0"/>
                  <a:t>We have defined:</a:t>
                </a:r>
              </a:p>
              <a:p>
                <a:r>
                  <a:rPr lang="en-US" sz="2000" b="1" dirty="0"/>
                  <a:t>Differentiable function</a:t>
                </a:r>
              </a:p>
              <a:p>
                <a:r>
                  <a:rPr lang="en-US" sz="2000" b="1" dirty="0" smtClean="0"/>
                  <a:t>We will proved </a:t>
                </a:r>
                <a:r>
                  <a:rPr lang="en-US" sz="2000" b="1" dirty="0"/>
                  <a:t>that</a:t>
                </a:r>
              </a:p>
              <a:p>
                <a:r>
                  <a:rPr lang="en-US" sz="2000" i="1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be defined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i="1" dirty="0"/>
                  <a:t>.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differentiable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64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initiate the study of differentiation: </a:t>
                </a:r>
                <a:endParaRPr lang="en-US" sz="2000" dirty="0" smtClean="0"/>
              </a:p>
              <a:p>
                <a:r>
                  <a:rPr lang="en-US" sz="2000" b="1" dirty="0"/>
                  <a:t>We have defined:</a:t>
                </a:r>
              </a:p>
              <a:p>
                <a:r>
                  <a:rPr lang="en-US" sz="2000" b="1" dirty="0"/>
                  <a:t>Differentiable function</a:t>
                </a:r>
              </a:p>
              <a:p>
                <a:r>
                  <a:rPr lang="en-US" sz="2000" b="1" dirty="0" smtClean="0"/>
                  <a:t>We will proved </a:t>
                </a:r>
                <a:r>
                  <a:rPr lang="en-US" sz="2000" b="1" dirty="0"/>
                  <a:t>that</a:t>
                </a:r>
              </a:p>
              <a:p>
                <a:r>
                  <a:rPr lang="en-US" sz="2000" i="1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be defined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i="1" dirty="0"/>
                  <a:t>.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differentiable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𝑓𝑔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/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if f and g are.</a:t>
                </a:r>
              </a:p>
              <a:p>
                <a:pPr marL="0" lv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initiate the study of differentiation: </a:t>
                </a:r>
                <a:endParaRPr lang="en-US" sz="2000" dirty="0" smtClean="0"/>
              </a:p>
              <a:p>
                <a:r>
                  <a:rPr lang="en-US" sz="2000" b="1" dirty="0"/>
                  <a:t>We have defined:</a:t>
                </a:r>
              </a:p>
              <a:p>
                <a:r>
                  <a:rPr lang="en-US" sz="2000" b="1" dirty="0"/>
                  <a:t>Differentiable function</a:t>
                </a:r>
              </a:p>
              <a:p>
                <a:r>
                  <a:rPr lang="en-US" sz="2000" b="1" dirty="0" smtClean="0"/>
                  <a:t>We will proved </a:t>
                </a:r>
                <a:r>
                  <a:rPr lang="en-US" sz="2000" b="1" dirty="0"/>
                  <a:t>that</a:t>
                </a:r>
              </a:p>
              <a:p>
                <a:r>
                  <a:rPr lang="en-US" sz="2000" i="1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be defined on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i="1" dirty="0"/>
                  <a:t>.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differentiable at a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  <m:r>
                          <a:rPr lang="en-US" sz="2000" i="1">
                            <a:latin typeface="Cambria Math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i="1" dirty="0"/>
                  <a:t> is continuous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𝑓𝑔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i="1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𝑓</m:t>
                    </m:r>
                    <m:r>
                      <a:rPr lang="en-US" sz="2000" i="1">
                        <a:latin typeface="Cambria Math"/>
                      </a:rPr>
                      <m:t>/</m:t>
                    </m:r>
                    <m:r>
                      <a:rPr lang="en-US" sz="2000" i="1">
                        <a:latin typeface="Cambria Math"/>
                      </a:rPr>
                      <m:t>𝑔</m:t>
                    </m:r>
                  </m:oMath>
                </a14:m>
                <a:r>
                  <a:rPr lang="en-US" sz="2000" i="1" dirty="0"/>
                  <a:t> are differentiable 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 if f and g are.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  <a:p>
                <a:pPr marL="0" lvl="0" indent="0">
                  <a:buNone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1">
                <a:blip r:embed="rId2" cstate="print"/>
                <a:stretch>
                  <a:fillRect l="-963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999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sz="2800" b="1" dirty="0" smtClean="0"/>
              <a:t>Definition.  Derivative of a function at a point.</a:t>
            </a:r>
          </a:p>
        </p:txBody>
      </p:sp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9706</TotalTime>
  <Words>98</Words>
  <Application>Microsoft Office PowerPoint</Application>
  <PresentationFormat>On-screen Show (4:3)</PresentationFormat>
  <Paragraphs>71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Lecture Outline</vt:lpstr>
      <vt:lpstr>Lecture Outline</vt:lpstr>
      <vt:lpstr>Lecture Outline</vt:lpstr>
      <vt:lpstr>Lecture Outline</vt:lpstr>
      <vt:lpstr>Lecture Outline</vt:lpstr>
      <vt:lpstr>Lecture Outline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Administrator</cp:lastModifiedBy>
  <cp:revision>202</cp:revision>
  <dcterms:created xsi:type="dcterms:W3CDTF">2012-11-27T13:12:39Z</dcterms:created>
  <dcterms:modified xsi:type="dcterms:W3CDTF">2013-04-10T05:41:03Z</dcterms:modified>
</cp:coreProperties>
</file>