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3" r:id="rId2"/>
    <p:sldId id="296" r:id="rId3"/>
    <p:sldId id="365" r:id="rId4"/>
    <p:sldId id="460" r:id="rId5"/>
    <p:sldId id="457" r:id="rId6"/>
    <p:sldId id="458" r:id="rId7"/>
    <p:sldId id="459" r:id="rId8"/>
    <p:sldId id="417" r:id="rId9"/>
    <p:sldId id="441" r:id="rId10"/>
    <p:sldId id="455" r:id="rId11"/>
    <p:sldId id="456" r:id="rId12"/>
    <p:sldId id="443" r:id="rId13"/>
    <p:sldId id="444" r:id="rId14"/>
    <p:sldId id="461" r:id="rId15"/>
    <p:sldId id="462" r:id="rId16"/>
    <p:sldId id="445" r:id="rId17"/>
    <p:sldId id="446" r:id="rId18"/>
    <p:sldId id="419" r:id="rId19"/>
    <p:sldId id="422" r:id="rId20"/>
    <p:sldId id="432" r:id="rId21"/>
    <p:sldId id="436" r:id="rId22"/>
    <p:sldId id="30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n.wikipedia.org/wiki/Approximatio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30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24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rmAutofit/>
              </a:bodyPr>
              <a:lstStyle/>
              <a:p>
                <a:r>
                  <a:rPr lang="en-US" sz="3000" b="1" dirty="0" smtClean="0"/>
                  <a:t>Proof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 is continuous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 and derivable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This implies: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′′′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(4)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(5)</m:t>
                        </m:r>
                      </m:sup>
                    </m:sSup>
                  </m:oMath>
                </a14:m>
                <a:r>
                  <a:rPr lang="en-US" sz="2400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 are all continuous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 and derivable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Define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2!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…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 smtClean="0"/>
                  <a:t> is chosen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, i.e.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3"/>
                <a:stretch>
                  <a:fillRect l="-1481" t="-1309" b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932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=0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2!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−…−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 smtClean="0"/>
              </a:p>
              <a:p>
                <a:pPr>
                  <a:lnSpc>
                    <a:spcPct val="200000"/>
                  </a:lnSpc>
                </a:pPr>
                <a:r>
                  <a:rPr lang="en-US" sz="2400" dirty="0" smtClean="0"/>
                  <a:t>Thus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 smtClean="0"/>
                  <a:t> is continuous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/>
                  <a:t> differentiable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400" dirty="0" smtClean="0"/>
                  <a:t>Hence there exists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400" dirty="0" smtClean="0"/>
              </a:p>
              <a:p>
                <a:pPr>
                  <a:lnSpc>
                    <a:spcPct val="200000"/>
                  </a:lnSpc>
                </a:pPr>
                <a:r>
                  <a:rPr lang="en-US" sz="2400" dirty="0" smtClean="0"/>
                  <a:t>This gives: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746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𝑃𝐴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 smtClean="0"/>
              </a:p>
              <a:p>
                <a:pPr>
                  <a:lnSpc>
                    <a:spcPct val="200000"/>
                  </a:lnSpc>
                </a:pPr>
                <a:r>
                  <a:rPr lang="en-US" sz="2400" dirty="0" smtClean="0"/>
                  <a:t>Thus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, we get,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!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>
                  <a:lnSpc>
                    <a:spcPct val="200000"/>
                  </a:lnSpc>
                </a:pPr>
                <a:r>
                  <a:rPr lang="en-US" sz="2400" dirty="0" smtClean="0"/>
                  <a:t>Putting this value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 smtClean="0"/>
                  <a:t> we get the required result.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248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83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2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z="1800" dirty="0"/>
              <a:t>Approximation of </a:t>
            </a:r>
            <a:r>
              <a:rPr lang="en-US" sz="1800" i="1" dirty="0"/>
              <a:t>e</a:t>
            </a:r>
            <a:r>
              <a:rPr lang="en-US" sz="1800" i="1" baseline="30000" dirty="0"/>
              <a:t>x</a:t>
            </a:r>
            <a:r>
              <a:rPr lang="en-US" sz="1800" dirty="0"/>
              <a:t> (blue) by its Taylor polynomials </a:t>
            </a:r>
            <a:r>
              <a:rPr lang="en-US" sz="1800" i="1" dirty="0" err="1"/>
              <a:t>P</a:t>
            </a:r>
            <a:r>
              <a:rPr lang="en-US" sz="1800" i="1" baseline="-25000" dirty="0" err="1"/>
              <a:t>k</a:t>
            </a:r>
            <a:r>
              <a:rPr lang="en-US" sz="1800" dirty="0"/>
              <a:t> of order </a:t>
            </a:r>
            <a:r>
              <a:rPr lang="en-US" sz="1800" i="1" dirty="0"/>
              <a:t>k</a:t>
            </a:r>
            <a:r>
              <a:rPr lang="en-US" sz="1800" dirty="0"/>
              <a:t>=1,...,7 centered at </a:t>
            </a:r>
            <a:r>
              <a:rPr lang="en-US" sz="1800" i="1" dirty="0"/>
              <a:t>x</a:t>
            </a:r>
            <a:r>
              <a:rPr lang="en-US" sz="1800" dirty="0"/>
              <a:t>=0 (red).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81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24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/>
              <a:t>Suppose that we wish to </a:t>
            </a:r>
            <a:r>
              <a:rPr lang="en-US" dirty="0">
                <a:hlinkClick r:id="rId2" tooltip="Approximation"/>
              </a:rPr>
              <a:t>approximate</a:t>
            </a:r>
            <a:r>
              <a:rPr lang="en-US" dirty="0"/>
              <a:t> the 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e</a:t>
            </a:r>
            <a:r>
              <a:rPr lang="en-US" i="1" baseline="30000" dirty="0"/>
              <a:t>x</a:t>
            </a:r>
            <a:r>
              <a:rPr lang="en-US" dirty="0"/>
              <a:t> on the interval [−1,1] while ensuring that the error in the approximation is no more than 10</a:t>
            </a:r>
            <a:r>
              <a:rPr lang="en-US" baseline="30000" dirty="0"/>
              <a:t>−5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this example we pretend that we only know the following properties of the exponential function: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60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16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sz="1600" b="1" i="1">
                        <a:latin typeface="Cambria Math"/>
                      </a:rPr>
                      <m:t>=</m:t>
                    </m:r>
                    <m:r>
                      <a:rPr lang="en-US" sz="16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16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sz="16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16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𝒃</m:t>
                        </m:r>
                        <m:r>
                          <a:rPr lang="en-US" sz="1600" b="1" i="1">
                            <a:latin typeface="Cambria Math"/>
                          </a:rPr>
                          <m:t>−</m:t>
                        </m:r>
                        <m:r>
                          <a:rPr lang="en-US" sz="1600" b="1" i="1">
                            <a:latin typeface="Cambria Math"/>
                          </a:rPr>
                          <m:t>𝒂</m:t>
                        </m:r>
                      </m:e>
                    </m:d>
                    <m:sSup>
                      <m:sSupPr>
                        <m:ctrlPr>
                          <a:rPr lang="en-US" sz="1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16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sz="16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6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16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600" b="1" i="1">
                            <a:latin typeface="Cambria Math"/>
                          </a:rPr>
                          <m:t>𝟐</m:t>
                        </m:r>
                        <m:r>
                          <a:rPr lang="en-US" sz="1600" b="1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1600" b="1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1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1600" b="1" i="1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16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sz="1600" b="1" i="1">
                        <a:latin typeface="Cambria Math"/>
                      </a:rPr>
                      <m:t>+…+</m:t>
                    </m:r>
                    <m:f>
                      <m:fPr>
                        <m:ctrlPr>
                          <a:rPr lang="en-US" sz="16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latin typeface="Cambria Math"/>
                                  </a:rPr>
                                  <m:t>𝒃</m:t>
                                </m:r>
                                <m:r>
                                  <a:rPr lang="en-US" sz="16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1600" b="1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1600" b="1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1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/>
                          </a:rPr>
                          <m:t>𝒇</m:t>
                        </m:r>
                      </m:e>
                      <m:sup>
                        <m:d>
                          <m:dPr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16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sz="16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m:rPr>
                        <m:nor/>
                      </m:rPr>
                      <a:rPr lang="en-US" sz="1600" b="1" dirty="0"/>
                      <m:t> </m:t>
                    </m:r>
                  </m:oMath>
                </a14:m>
                <a:endParaRPr lang="en-US" sz="1600" b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1" dirty="0"/>
                      <m:t>Where</m:t>
                    </m:r>
                    <m:r>
                      <m:rPr>
                        <m:nor/>
                      </m:rPr>
                      <a:rPr lang="en-US" sz="1600" b="1" dirty="0"/>
                      <m:t> </m:t>
                    </m:r>
                    <m:sSub>
                      <m:sSubPr>
                        <m:ctrlPr>
                          <a:rPr lang="en-US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1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1600" b="1" i="1">
                                <a:latin typeface="Cambria Math"/>
                              </a:rPr>
                              <m:t>𝒑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𝒄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16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𝒑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1600" b="1" i="1">
                            <a:latin typeface="Cambria Math"/>
                          </a:rPr>
                          <m:t>!</m:t>
                        </m:r>
                        <m:r>
                          <a:rPr lang="en-US" sz="1600" b="1" i="1">
                            <a:latin typeface="Cambria Math"/>
                          </a:rPr>
                          <m:t>𝒑</m:t>
                        </m:r>
                      </m:den>
                    </m:f>
                    <m:r>
                      <a:rPr lang="en-US" sz="1600" b="1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1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1600" b="1" i="1">
                            <a:latin typeface="Cambria Math"/>
                          </a:rPr>
                          <m:t>(</m:t>
                        </m:r>
                        <m:r>
                          <a:rPr lang="en-US" sz="1600" b="1" i="1">
                            <a:latin typeface="Cambria Math"/>
                          </a:rPr>
                          <m:t>𝒏</m:t>
                        </m:r>
                        <m:r>
                          <a:rPr lang="en-US" sz="1600" b="1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1600" b="1" i="1">
                        <a:latin typeface="Cambria Math"/>
                      </a:rPr>
                      <m:t>(</m:t>
                    </m:r>
                    <m:r>
                      <a:rPr lang="en-US" sz="1600" b="1" i="1">
                        <a:latin typeface="Cambria Math"/>
                      </a:rPr>
                      <m:t>𝒄</m:t>
                    </m:r>
                    <m:r>
                      <a:rPr lang="en-US" sz="1600" b="1" i="1">
                        <a:latin typeface="Cambria Math"/>
                      </a:rPr>
                      <m:t>)</m:t>
                    </m:r>
                  </m:oMath>
                </a14:m>
                <a:endParaRPr lang="en-US" sz="1600" b="1" dirty="0"/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1600" dirty="0" smtClean="0"/>
                  <a:t>,   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[−1,1]</m:t>
                    </m:r>
                  </m:oMath>
                </a14:m>
                <a:endParaRPr lang="en-US" sz="16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456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state and prove </a:t>
            </a:r>
            <a:r>
              <a:rPr lang="en-US" sz="2400" b="1" dirty="0" err="1" smtClean="0"/>
              <a:t>Taylor,s</a:t>
            </a:r>
            <a:r>
              <a:rPr lang="en-US" sz="2400" b="1" dirty="0" smtClean="0"/>
              <a:t> Theorem.</a:t>
            </a:r>
          </a:p>
          <a:p>
            <a:pPr marL="0" lv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/>
              <a:lstStyle/>
              <a:p>
                <a:r>
                  <a:rPr lang="en-US" sz="2800" b="1" dirty="0" smtClean="0"/>
                  <a:t>Theorem.</a:t>
                </a:r>
                <a:r>
                  <a:rPr lang="en-US" b="1" dirty="0" smtClean="0"/>
                  <a:t/>
                </a:r>
                <a:r>
                  <a:rPr lang="en-US" sz="2400" i="1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is real differentiable function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i="1" dirty="0"/>
                  <a:t/>
                </a:r>
                <a:r>
                  <a:rPr lang="en-US" sz="2400" dirty="0"/>
                  <a:t>and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𝜆</m:t>
                    </m:r>
                    <m:r>
                      <a:rPr lang="en-US" sz="24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2400" i="1" dirty="0"/>
                  <a:t>Then there is a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∈(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i="1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 </m:t>
                    </m:r>
                    <m:r>
                      <a:rPr lang="en-US" sz="2400" i="1">
                        <a:latin typeface="Cambria Math"/>
                      </a:rPr>
                      <m:t>𝜆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 similar result holds of course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en-US" b="1" dirty="0" smtClean="0"/>
                  <a:t>Proof.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3"/>
                <a:stretch>
                  <a:fillRect l="-1630" t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177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90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99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0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Derivatives of Higher Order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400" dirty="0" smtClean="0"/>
                  <a:t>If f has a derivative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 on an interval, and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/>
                </a:r>
                <a:r>
                  <a:rPr lang="en-US" sz="2400" dirty="0" smtClean="0"/>
                  <a:t>is itself differentiable, then it is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 and call second derivative of f.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′′</m:t>
                        </m:r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(4)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(5)</m:t>
                        </m:r>
                      </m:sup>
                    </m:sSup>
                  </m:oMath>
                </a14:m>
                <a:r>
                  <a:rPr lang="en-US" sz="2400" dirty="0" smtClean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/>
                  <a:t/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 is called nth derivative of f or derivative of order “n” of f.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626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/>
              <a:lstStyle/>
              <a:p>
                <a:r>
                  <a:rPr lang="en-US" sz="2800" b="1" dirty="0" smtClean="0"/>
                  <a:t>Taylor’s Theorem</a:t>
                </a:r>
                <a:r>
                  <a:rPr lang="en-US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(</m:t>
                        </m:r>
                        <m:r>
                          <a:rPr lang="en-US" sz="2400" b="1" i="1">
                            <a:latin typeface="Cambria Math"/>
                          </a:rPr>
                          <m:t>𝒏</m:t>
                        </m:r>
                        <m:r>
                          <a:rPr lang="en-US" sz="2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b="1" dirty="0" smtClean="0"/>
                  <a:t> is continuous 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[</m:t>
                    </m:r>
                    <m:r>
                      <a:rPr lang="en-US" sz="2400" b="1" i="1" smtClean="0">
                        <a:latin typeface="Cambria Math"/>
                      </a:rPr>
                      <m:t>𝒂</m:t>
                    </m:r>
                    <m:r>
                      <a:rPr lang="en-US" sz="2400" b="1" i="1" smtClean="0"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</a:rPr>
                      <m:t>𝒃</m:t>
                    </m:r>
                    <m:r>
                      <a:rPr lang="en-US" sz="2400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b="1" dirty="0" smtClean="0"/>
                  <a:t> derivable 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latin typeface="Cambria Math"/>
                      </a:rPr>
                      <m:t>𝒂</m:t>
                    </m:r>
                    <m:r>
                      <a:rPr lang="en-US" sz="2400" b="1" i="1" smtClean="0"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</a:rPr>
                      <m:t>𝒃</m:t>
                    </m:r>
                    <m:r>
                      <a:rPr lang="en-US" sz="2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𝒑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𝑵</m:t>
                    </m:r>
                  </m:oMath>
                </a14:m>
                <a:r>
                  <a:rPr lang="en-US" sz="2400" b="1" dirty="0" smtClean="0"/>
                  <a:t>, then there exists a point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𝒄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∈(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b="1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𝒃</m:t>
                        </m:r>
                        <m:r>
                          <a:rPr lang="en-US" sz="2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𝒂</m:t>
                        </m:r>
                      </m:e>
                    </m:d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𝒃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𝒂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+…+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𝒃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2400" b="1" i="1" smtClean="0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d>
                          <m:d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b="1" dirty="0" smtClean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𝒃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𝒂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𝒑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𝒃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𝒄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𝒑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2400" b="1" i="1" smtClean="0">
                            <a:latin typeface="Cambria Math"/>
                          </a:rPr>
                          <m:t>!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𝒑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𝒏</m:t>
                        </m:r>
                        <m:r>
                          <a:rPr lang="en-US" sz="2400" b="1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latin typeface="Cambria Math"/>
                      </a:rPr>
                      <m:t>𝒄</m:t>
                    </m:r>
                    <m:r>
                      <a:rPr lang="en-US" sz="2400" b="1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3"/>
                <a:stretch>
                  <a:fillRect l="-1259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278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6563</TotalTime>
  <Words>111</Words>
  <Application>Microsoft Office PowerPoint</Application>
  <PresentationFormat>On-screen Show (4:3)</PresentationFormat>
  <Paragraphs>29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Lecture Outline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209</cp:revision>
  <dcterms:created xsi:type="dcterms:W3CDTF">2012-11-27T13:12:39Z</dcterms:created>
  <dcterms:modified xsi:type="dcterms:W3CDTF">2013-04-12T07:05:54Z</dcterms:modified>
</cp:coreProperties>
</file>