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3" r:id="rId2"/>
    <p:sldId id="296" r:id="rId3"/>
    <p:sldId id="365" r:id="rId4"/>
    <p:sldId id="481" r:id="rId5"/>
    <p:sldId id="480" r:id="rId6"/>
    <p:sldId id="479" r:id="rId7"/>
    <p:sldId id="478" r:id="rId8"/>
    <p:sldId id="456" r:id="rId9"/>
    <p:sldId id="457" r:id="rId10"/>
    <p:sldId id="459" r:id="rId11"/>
    <p:sldId id="458" r:id="rId12"/>
    <p:sldId id="462" r:id="rId13"/>
    <p:sldId id="463" r:id="rId14"/>
    <p:sldId id="464" r:id="rId15"/>
    <p:sldId id="465" r:id="rId16"/>
    <p:sldId id="467" r:id="rId17"/>
    <p:sldId id="468" r:id="rId18"/>
    <p:sldId id="469" r:id="rId19"/>
    <p:sldId id="470" r:id="rId20"/>
    <p:sldId id="466" r:id="rId21"/>
    <p:sldId id="471" r:id="rId22"/>
    <p:sldId id="472" r:id="rId23"/>
    <p:sldId id="473" r:id="rId24"/>
    <p:sldId id="377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Example</a:t>
                </a:r>
                <a:r>
                  <a:rPr lang="en-US" dirty="0" smtClean="0"/>
                  <a:t>.</a:t>
                </a:r>
              </a:p>
              <a:p>
                <a:r>
                  <a:rPr lang="en-US" sz="2400" dirty="0" smtClean="0"/>
                  <a:t>Calculate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𝐿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  : 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 is defined as: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eqArrPr>
                          <m:e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   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𝑟𝑎𝑡𝑖𝑜𝑛𝑎𝑙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  ;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𝑖𝑟𝑟𝑎𝑡𝑖𝑜𝑛𝑎𝑙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/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039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1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Example.</a:t>
                </a:r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𝑠𝑖𝑛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/>
                              </a:rPr>
                              <m:t>    ;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𝑖𝑟𝑟𝑎𝑡𝑖𝑜𝑛𝑎𝑙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∈[0,1]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     0        ;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  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𝑟𝑎𝑡𝑖𝑜𝑛𝑎𝑙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∈[0,1]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Then show that f is not Riemann integrable on [0,1].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46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31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07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/>
              <a:lstStyle/>
              <a:p>
                <a:r>
                  <a:rPr lang="en-US" sz="2800" b="1" dirty="0" smtClean="0"/>
                  <a:t>Example.</a:t>
                </a:r>
              </a:p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−2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+4</m:t>
                    </m:r>
                  </m:oMath>
                </a14:m>
                <a:r>
                  <a:rPr lang="en-US" sz="2400" dirty="0" smtClean="0"/>
                  <a:t> and consider the partitions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={0,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, 1,2}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2400" b="0" i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={0,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1,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2}</m:t>
                    </m:r>
                  </m:oMath>
                </a14:m>
                <a:r>
                  <a:rPr lang="en-US" sz="2400" dirty="0" smtClean="0"/>
                  <a:t> . Verify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𝐿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)≤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3"/>
                <a:stretch>
                  <a:fillRect l="-1259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01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77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6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73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sz="2800" b="1" dirty="0" smtClean="0"/>
                  <a:t>Example.</a:t>
                </a:r>
              </a:p>
              <a:p>
                <a:r>
                  <a:rPr lang="en-US" sz="2400" dirty="0" smtClean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 smtClean="0"/>
                  <a:t>  exists and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259"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87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28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29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52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8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Example.</a:t>
                </a:r>
              </a:p>
              <a:p>
                <a:r>
                  <a:rPr lang="en-US" sz="2400" dirty="0" smtClean="0"/>
                  <a:t>Determine whether the following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err="1" smtClean="0"/>
                  <a:t>Rieman</a:t>
                </a:r>
                <a:r>
                  <a:rPr lang="en-US" sz="2400" dirty="0" smtClean="0"/>
                  <a:t> integrable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[0,1]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1;  0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2;  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08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Calculated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𝐿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𝑈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  :  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 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is defined as: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/>
                                  </a:rPr>
                                  <m:t>    </m:t>
                                </m:r>
                              </m:e>
                            </m:rad>
                            <m:r>
                              <a:rPr lang="en-US" sz="28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𝑟𝑎𝑡𝑖𝑜𝑛𝑎𝑙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  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𝑖𝑟𝑟𝑎𝑡𝑖𝑜𝑛𝑎𝑙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/>
                  <a:t/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2.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𝑠𝑖𝑛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/>
                              </a:rPr>
                              <m:t>    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𝑖𝑟𝑟𝑎𝑡𝑖𝑜𝑛𝑎𝑙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∈[0,1]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     0        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  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𝑟𝑎𝑡𝑖𝑜𝑛𝑎𝑙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∈[0,1]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 smtClean="0"/>
                  <a:t> shown </a:t>
                </a:r>
                <a:r>
                  <a:rPr lang="en-US" sz="2800" dirty="0"/>
                  <a:t>that f is not Riemann integrable on [0,1].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3.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+4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dirty="0" smtClean="0"/>
                  <a:t>the </a:t>
                </a:r>
                <a:r>
                  <a:rPr lang="en-US" sz="2800" dirty="0"/>
                  <a:t>partitions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</a:rPr>
                      <m:t>={0,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, 1,2}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</m:t>
                    </m:r>
                  </m:oMath>
                </a14:m>
                <a:endParaRPr lang="en-US" sz="280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={0,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,1,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,2}</m:t>
                    </m:r>
                  </m:oMath>
                </a14:m>
                <a:r>
                  <a:rPr lang="en-US" sz="2800" dirty="0"/>
                  <a:t> . </a:t>
                </a:r>
                <a:r>
                  <a:rPr lang="en-US" sz="2800" dirty="0" smtClean="0"/>
                  <a:t>Verified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𝐿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)≤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4.	Shown </a:t>
                </a:r>
                <a:r>
                  <a:rPr lang="en-US" sz="2800" dirty="0"/>
                  <a:t>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800" dirty="0"/>
                  <a:t/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5.	Shown that the </a:t>
                </a:r>
                <a:r>
                  <a:rPr lang="en-US" sz="2800" dirty="0"/>
                  <a:t>following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 err="1"/>
                  <a:t>Rieman</a:t>
                </a:r>
                <a:r>
                  <a:rPr lang="en-US" sz="2800" dirty="0"/>
                  <a:t> integrable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[0,1]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1;  0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2;  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sz="2800" b="1" dirty="0"/>
              </a:p>
              <a:p>
                <a:endParaRPr lang="en-US" sz="2800" dirty="0">
                  <a:latin typeface="Arial Black" pitchFamily="34" charset="0"/>
                </a:endParaRPr>
              </a:p>
              <a:p>
                <a:pPr marL="457200" indent="-457200">
                  <a:buAutoNum type="arabicPeriod" startAt="2"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741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>
                <a:noAutofit/>
              </a:bodyPr>
              <a:lstStyle/>
              <a:p>
                <a:r>
                  <a:rPr lang="en-US" sz="1800" b="1" dirty="0" smtClean="0"/>
                  <a:t>In this Lecture we will </a:t>
                </a:r>
                <a:r>
                  <a:rPr lang="en-US" sz="1800" b="1" dirty="0" smtClean="0"/>
                  <a:t>discuss following examples</a:t>
                </a:r>
              </a:p>
              <a:p>
                <a:r>
                  <a:rPr lang="en-US" sz="1800" b="1" dirty="0"/>
                  <a:t>C</a:t>
                </a:r>
                <a:r>
                  <a:rPr lang="en-US" sz="1800" dirty="0" smtClean="0"/>
                  <a:t>alculate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𝐿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𝑈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  :  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→ 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1800" dirty="0"/>
                  <a:t> is defined as: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/>
                                  </a:rPr>
                                  <m:t>    </m:t>
                                </m:r>
                              </m:e>
                            </m:rad>
                            <m:r>
                              <a:rPr lang="en-US" sz="18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𝑟𝑎𝑡𝑖𝑜𝑛𝑎𝑙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𝑖𝑟𝑟𝑎𝑡𝑖𝑜𝑛𝑎𝑙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dirty="0"/>
                  <a:t/>
                </a:r>
                <a:endParaRPr lang="en-US" sz="1800" dirty="0" smtClean="0"/>
              </a:p>
              <a:p>
                <a:pPr marL="0" indent="0">
                  <a:buNone/>
                </a:pPr>
                <a:endParaRPr lang="en-US" sz="1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2"/>
                <a:stretch>
                  <a:fillRect l="-444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>
                <a:noAutofit/>
              </a:bodyPr>
              <a:lstStyle/>
              <a:p>
                <a:r>
                  <a:rPr lang="en-US" sz="1800" b="1" dirty="0" smtClean="0"/>
                  <a:t>In this Lecture we will </a:t>
                </a:r>
                <a:r>
                  <a:rPr lang="en-US" sz="1800" b="1" dirty="0" smtClean="0"/>
                  <a:t>discuss following examples</a:t>
                </a:r>
              </a:p>
              <a:p>
                <a:r>
                  <a:rPr lang="en-US" sz="1800" b="1" dirty="0"/>
                  <a:t>C</a:t>
                </a:r>
                <a:r>
                  <a:rPr lang="en-US" sz="1800" dirty="0" smtClean="0"/>
                  <a:t>alculate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𝐿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𝑈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  :  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→ 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1800" dirty="0"/>
                  <a:t> is defined as: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/>
                                  </a:rPr>
                                  <m:t>    </m:t>
                                </m:r>
                              </m:e>
                            </m:rad>
                            <m:r>
                              <a:rPr lang="en-US" sz="18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𝑟𝑎𝑡𝑖𝑜𝑛𝑎𝑙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𝑖𝑟𝑟𝑎𝑡𝑖𝑜𝑛𝑎𝑙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dirty="0"/>
                  <a:t/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2.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𝑠𝑖𝑛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1800" i="1">
                                <a:latin typeface="Cambria Math"/>
                              </a:rPr>
                              <m:t> 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𝑖𝑟𝑟𝑎𝑡𝑖𝑜𝑛𝑎𝑙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∈[0,1]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</a:rPr>
                              <m:t>     0     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 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𝑟𝑎𝑡𝑖𝑜𝑛𝑎𝑙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∈[0,1]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	Then </a:t>
                </a:r>
                <a:r>
                  <a:rPr lang="en-US" sz="1800" dirty="0"/>
                  <a:t>show that f is not Riemann integrable on [0,1].</a:t>
                </a:r>
              </a:p>
              <a:p>
                <a:pPr marL="0" indent="0">
                  <a:buNone/>
                </a:pPr>
                <a:endParaRPr lang="en-US" sz="1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3"/>
                <a:stretch>
                  <a:fillRect l="-593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03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>
                <a:noAutofit/>
              </a:bodyPr>
              <a:lstStyle/>
              <a:p>
                <a:r>
                  <a:rPr lang="en-US" sz="1800" b="1" dirty="0" smtClean="0"/>
                  <a:t>In this Lecture we will </a:t>
                </a:r>
                <a:r>
                  <a:rPr lang="en-US" sz="1800" b="1" dirty="0" smtClean="0"/>
                  <a:t>discuss following examples</a:t>
                </a:r>
              </a:p>
              <a:p>
                <a:r>
                  <a:rPr lang="en-US" sz="1800" b="1" dirty="0"/>
                  <a:t>C</a:t>
                </a:r>
                <a:r>
                  <a:rPr lang="en-US" sz="1800" dirty="0" smtClean="0"/>
                  <a:t>alculate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𝐿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𝑈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  :  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→ 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1800" dirty="0"/>
                  <a:t> is defined as: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/>
                                  </a:rPr>
                                  <m:t>    </m:t>
                                </m:r>
                              </m:e>
                            </m:rad>
                            <m:r>
                              <a:rPr lang="en-US" sz="18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𝑟𝑎𝑡𝑖𝑜𝑛𝑎𝑙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𝑖𝑟𝑟𝑎𝑡𝑖𝑜𝑛𝑎𝑙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dirty="0"/>
                  <a:t/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2</a:t>
                </a:r>
                <a:r>
                  <a:rPr lang="en-US" sz="1800" dirty="0" smtClean="0"/>
                  <a:t>.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𝑠𝑖𝑛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1800" i="1">
                                <a:latin typeface="Cambria Math"/>
                              </a:rPr>
                              <m:t> 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𝑖𝑟𝑟𝑎𝑡𝑖𝑜𝑛𝑎𝑙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∈[0,1]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</a:rPr>
                              <m:t>     0     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 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𝑟𝑎𝑡𝑖𝑜𝑛𝑎𝑙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∈[0,1]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	Then </a:t>
                </a:r>
                <a:r>
                  <a:rPr lang="en-US" sz="1800" dirty="0"/>
                  <a:t>show that f is not Riemann integrable on [0,1].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3.	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−2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+4</m:t>
                    </m:r>
                  </m:oMath>
                </a14:m>
                <a:r>
                  <a:rPr lang="en-US" sz="1800" dirty="0"/>
                  <a:t> and consider the partitions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={0,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 1,2}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 </m:t>
                    </m:r>
                  </m:oMath>
                </a14:m>
                <a:endParaRPr lang="en-US" sz="180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={0,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,1, 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,2}</m:t>
                    </m:r>
                  </m:oMath>
                </a14:m>
                <a:r>
                  <a:rPr lang="en-US" sz="1800" dirty="0"/>
                  <a:t> . Verify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𝐿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)≤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4.	</a:t>
                </a:r>
                <a:endParaRPr lang="en-US" sz="1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2"/>
                <a:stretch>
                  <a:fillRect l="-593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268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>
                <a:noAutofit/>
              </a:bodyPr>
              <a:lstStyle/>
              <a:p>
                <a:r>
                  <a:rPr lang="en-US" sz="1800" b="1" dirty="0" smtClean="0"/>
                  <a:t>In this Lecture we will </a:t>
                </a:r>
                <a:r>
                  <a:rPr lang="en-US" sz="1800" b="1" dirty="0" smtClean="0"/>
                  <a:t>discuss following examples</a:t>
                </a:r>
              </a:p>
              <a:p>
                <a:r>
                  <a:rPr lang="en-US" sz="1800" b="1" dirty="0"/>
                  <a:t>C</a:t>
                </a:r>
                <a:r>
                  <a:rPr lang="en-US" sz="1800" dirty="0" smtClean="0"/>
                  <a:t>alculate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𝐿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𝑈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  :  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→ 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1800" dirty="0"/>
                  <a:t> is defined as: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/>
                                  </a:rPr>
                                  <m:t>    </m:t>
                                </m:r>
                              </m:e>
                            </m:rad>
                            <m:r>
                              <a:rPr lang="en-US" sz="18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𝑟𝑎𝑡𝑖𝑜𝑛𝑎𝑙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𝑖𝑟𝑟𝑎𝑡𝑖𝑜𝑛𝑎𝑙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dirty="0"/>
                  <a:t/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2</a:t>
                </a:r>
                <a:r>
                  <a:rPr lang="en-US" sz="1800" dirty="0" smtClean="0"/>
                  <a:t>.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𝑠𝑖𝑛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1800" i="1">
                                <a:latin typeface="Cambria Math"/>
                              </a:rPr>
                              <m:t> 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𝑖𝑟𝑟𝑎𝑡𝑖𝑜𝑛𝑎𝑙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∈[0,1]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</a:rPr>
                              <m:t>     0     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 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𝑟𝑎𝑡𝑖𝑜𝑛𝑎𝑙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∈[0,1]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	Then </a:t>
                </a:r>
                <a:r>
                  <a:rPr lang="en-US" sz="1800" dirty="0"/>
                  <a:t>show that f is not Riemann integrable on [0,1].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3.	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−2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+4</m:t>
                    </m:r>
                  </m:oMath>
                </a14:m>
                <a:r>
                  <a:rPr lang="en-US" sz="1800" dirty="0"/>
                  <a:t> and consider the partitions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={0,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 1,2}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 </m:t>
                    </m:r>
                  </m:oMath>
                </a14:m>
                <a:endParaRPr lang="en-US" sz="180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={0,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,1, 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,2}</m:t>
                    </m:r>
                  </m:oMath>
                </a14:m>
                <a:r>
                  <a:rPr lang="en-US" sz="1800" dirty="0"/>
                  <a:t> . Verify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𝐿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)≤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4.	</a:t>
                </a:r>
                <a:r>
                  <a:rPr lang="en-US" sz="1800" dirty="0" smtClean="0"/>
                  <a:t>Show </a:t>
                </a:r>
                <a:r>
                  <a:rPr lang="en-US" sz="1800" dirty="0"/>
                  <a:t>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1800" dirty="0"/>
                  <a:t>  exists and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5.	</a:t>
                </a:r>
                <a:endParaRPr lang="en-US" sz="1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2"/>
                <a:stretch>
                  <a:fillRect l="-593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340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>
                <a:noAutofit/>
              </a:bodyPr>
              <a:lstStyle/>
              <a:p>
                <a:r>
                  <a:rPr lang="en-US" sz="1800" b="1" dirty="0" smtClean="0"/>
                  <a:t>In this Lecture we will </a:t>
                </a:r>
                <a:r>
                  <a:rPr lang="en-US" sz="1800" b="1" dirty="0" smtClean="0"/>
                  <a:t>discuss following examples</a:t>
                </a:r>
              </a:p>
              <a:p>
                <a:r>
                  <a:rPr lang="en-US" sz="1800" b="1" dirty="0"/>
                  <a:t>C</a:t>
                </a:r>
                <a:r>
                  <a:rPr lang="en-US" sz="1800" dirty="0" smtClean="0"/>
                  <a:t>alculate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𝐿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𝑈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  :  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→ 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1800" dirty="0"/>
                  <a:t> is defined as: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/>
                                  </a:rPr>
                                  <m:t>    </m:t>
                                </m:r>
                              </m:e>
                            </m:rad>
                            <m:r>
                              <a:rPr lang="en-US" sz="18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𝑟𝑎𝑡𝑖𝑜𝑛𝑎𝑙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𝑖𝑟𝑟𝑎𝑡𝑖𝑜𝑛𝑎𝑙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dirty="0"/>
                  <a:t/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2</a:t>
                </a:r>
                <a:r>
                  <a:rPr lang="en-US" sz="1800" dirty="0" smtClean="0"/>
                  <a:t>.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𝑠𝑖𝑛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1800" i="1">
                                <a:latin typeface="Cambria Math"/>
                              </a:rPr>
                              <m:t> 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𝑖𝑟𝑟𝑎𝑡𝑖𝑜𝑛𝑎𝑙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∈[0,1]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</a:rPr>
                              <m:t>     0        ;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  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𝑟𝑎𝑡𝑖𝑜𝑛𝑎𝑙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∈[0,1]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	Then </a:t>
                </a:r>
                <a:r>
                  <a:rPr lang="en-US" sz="1800" dirty="0"/>
                  <a:t>show that f is not Riemann integrable on [0,1].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3.	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−2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+4</m:t>
                    </m:r>
                  </m:oMath>
                </a14:m>
                <a:r>
                  <a:rPr lang="en-US" sz="1800" dirty="0"/>
                  <a:t> and consider the partitions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={0,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 1,2}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 </m:t>
                    </m:r>
                  </m:oMath>
                </a14:m>
                <a:endParaRPr lang="en-US" sz="180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={0,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,1, 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,2}</m:t>
                    </m:r>
                  </m:oMath>
                </a14:m>
                <a:r>
                  <a:rPr lang="en-US" sz="1800" dirty="0"/>
                  <a:t> . Verify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𝐿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)≤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4.	</a:t>
                </a:r>
                <a:r>
                  <a:rPr lang="en-US" sz="1800" dirty="0" smtClean="0"/>
                  <a:t>Show </a:t>
                </a:r>
                <a:r>
                  <a:rPr lang="en-US" sz="1800" dirty="0"/>
                  <a:t>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1800" dirty="0"/>
                  <a:t>  exists and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5.	Determine </a:t>
                </a:r>
                <a:r>
                  <a:rPr lang="en-US" sz="1800" dirty="0"/>
                  <a:t>whether the following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1800" dirty="0"/>
                  <a:t> is </a:t>
                </a:r>
                <a:r>
                  <a:rPr lang="en-US" sz="1800" dirty="0" smtClean="0"/>
                  <a:t>Riemann </a:t>
                </a:r>
                <a:r>
                  <a:rPr lang="en-US" sz="1800" dirty="0"/>
                  <a:t>integrable 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[0,1]</m:t>
                    </m:r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/>
                              </a:rPr>
                              <m:t>1;  0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1800" i="1">
                                <a:latin typeface="Cambria Math"/>
                              </a:rPr>
                              <m:t>2;  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sz="1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2"/>
                <a:stretch>
                  <a:fillRect l="-593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842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Short Revision.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9678</TotalTime>
  <Words>36</Words>
  <Application>Microsoft Office PowerPoint</Application>
  <PresentationFormat>On-screen Show (4:3)</PresentationFormat>
  <Paragraphs>34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Lecture Outline</vt:lpstr>
      <vt:lpstr>Lecture Outline</vt:lpstr>
      <vt:lpstr>Lecture Outline</vt:lpstr>
      <vt:lpstr>Lecture Outline</vt:lpstr>
      <vt:lpstr>Lecture Outline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225</cp:revision>
  <dcterms:created xsi:type="dcterms:W3CDTF">2012-11-27T13:12:39Z</dcterms:created>
  <dcterms:modified xsi:type="dcterms:W3CDTF">2013-04-22T05:53:35Z</dcterms:modified>
</cp:coreProperties>
</file>