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1" r:id="rId2"/>
    <p:sldId id="296" r:id="rId3"/>
    <p:sldId id="365" r:id="rId4"/>
    <p:sldId id="417" r:id="rId5"/>
    <p:sldId id="416" r:id="rId6"/>
    <p:sldId id="415" r:id="rId7"/>
    <p:sldId id="414" r:id="rId8"/>
    <p:sldId id="413" r:id="rId9"/>
    <p:sldId id="412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7" r:id="rId19"/>
    <p:sldId id="379" r:id="rId20"/>
    <p:sldId id="380" r:id="rId21"/>
    <p:sldId id="408" r:id="rId22"/>
    <p:sldId id="393" r:id="rId23"/>
    <p:sldId id="409" r:id="rId24"/>
    <p:sldId id="392" r:id="rId25"/>
    <p:sldId id="410" r:id="rId26"/>
    <p:sldId id="405" r:id="rId27"/>
    <p:sldId id="411" r:id="rId28"/>
    <p:sldId id="406" r:id="rId29"/>
    <p:sldId id="377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5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pPr lvl="0"/>
                <a:r>
                  <a:rPr lang="en-US" sz="2800" b="1" dirty="0" smtClean="0"/>
                  <a:t>Theorem.</a:t>
                </a:r>
                <a:r>
                  <a:rPr lang="en-US" dirty="0" smtClean="0"/>
                  <a:t/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 ∈</m:t>
                    </m:r>
                    <m:r>
                      <a:rPr lang="en-US" sz="2400" i="1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𝑎𝑛𝑑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&gt;0, </m:t>
                    </m:r>
                  </m:oMath>
                </a14:m>
                <a:r>
                  <a:rPr lang="en-US" sz="2400" dirty="0"/>
                  <a:t> then there is a positive integer n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𝑛𝑥</m:t>
                    </m:r>
                    <m:r>
                      <a:rPr lang="en-US" sz="2400" i="1">
                        <a:latin typeface="Cambria Math"/>
                      </a:rPr>
                      <m:t> &gt;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800" b="1" dirty="0" smtClean="0"/>
                  <a:t>Proof.</a:t>
                </a:r>
                <a:endParaRPr lang="en-US" sz="2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290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89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2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44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/>
              <a:lstStyle/>
              <a:p>
                <a:pPr lvl="0"/>
                <a:r>
                  <a:rPr lang="en-US" sz="2800" b="1" dirty="0" smtClean="0"/>
                  <a:t>Theorem.</a:t>
                </a:r>
                <a:r>
                  <a:rPr lang="en-US" dirty="0" smtClean="0"/>
                  <a:t/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 ∈</m:t>
                    </m:r>
                    <m:r>
                      <a:rPr lang="en-US" sz="2400" i="1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𝑎𝑛𝑑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/>
                  <a:t>then there exists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𝑄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𝑠𝑢𝑐h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𝑡h𝑎𝑡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lvl="0"/>
                <a:r>
                  <a:rPr lang="en-US" sz="2800" b="1" dirty="0" smtClean="0"/>
                  <a:t>Proof.</a:t>
                </a:r>
                <a:endParaRPr lang="en-US" sz="28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/>
                <a:stretch>
                  <a:fillRect l="-1259" t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860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41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41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Metric Space: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9932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83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05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85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Definition. Let</a:t>
                </a:r>
                <a:r>
                  <a:rPr lang="en-US" sz="2800" dirty="0"/>
                  <a:t/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be a metric space.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𝑛𝑒𝑖𝑔h𝑏𝑜𝑟h𝑜𝑜𝑑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of a point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 is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consisting of all points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</a:rPr>
                          <m:t>, </m:t>
                        </m:r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The number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 is called the radius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0"/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048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14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/>
              <a:lstStyle/>
              <a:p>
                <a:r>
                  <a:rPr lang="en-US" dirty="0" smtClean="0"/>
                  <a:t>Note that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/>
                </a:r>
                <a:r>
                  <a:rPr lang="en-US" dirty="0" smtClean="0"/>
                  <a:t>neighborhoods </a:t>
                </a:r>
                <a:r>
                  <a:rPr lang="en-US" dirty="0"/>
                  <a:t>are segments, whereas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neighborhoods are interiors of circles.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/>
                <a:stretch>
                  <a:fillRect l="-1630" t="-1309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433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02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Definition. Let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 metric space. </a:t>
                </a:r>
                <a:r>
                  <a:rPr lang="en-US" dirty="0" smtClean="0"/>
                  <a:t>A </a:t>
                </a:r>
                <a:r>
                  <a:rPr lang="en-US" dirty="0"/>
                  <a:t>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a limit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𝑝𝑜𝑖𝑛𝑡</m:t>
                    </m:r>
                  </m:oMath>
                </a14:m>
                <a:r>
                  <a:rPr lang="en-US" dirty="0"/>
                  <a:t> of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dirty="0"/>
                  <a:t> if every neighborhood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contains a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1630" t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049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97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Definition. </a:t>
                </a:r>
                <a:r>
                  <a:rPr lang="en-US" b="1" dirty="0"/>
                  <a:t>Let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 metric space.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 ∈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𝑎𝑛𝑑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not a limit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called an</a:t>
                </a: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𝑖𝑠𝑜𝑙𝑎𝑡𝑒𝑑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𝑝𝑜𝑖𝑛𝑡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𝑜𝑓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630" t="-1290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226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11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latin typeface="Arial Black" pitchFamily="34" charset="0"/>
                  </a:rPr>
                  <a:t>Lecture </a:t>
                </a:r>
                <a:r>
                  <a:rPr lang="en-US" sz="2800" dirty="0" smtClean="0">
                    <a:latin typeface="Arial Black" pitchFamily="34" charset="0"/>
                  </a:rPr>
                  <a:t>summery:</a:t>
                </a:r>
              </a:p>
              <a:p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dirty="0" smtClean="0">
                    <a:latin typeface="Arial Black" pitchFamily="34" charset="0"/>
                  </a:rPr>
                  <a:t>In this lecture we have </a:t>
                </a:r>
                <a:r>
                  <a:rPr lang="en-US" sz="2400" smtClean="0">
                    <a:latin typeface="Arial Black" pitchFamily="34" charset="0"/>
                  </a:rPr>
                  <a:t>proved </a:t>
                </a:r>
                <a:r>
                  <a:rPr lang="en-US" sz="2400" smtClean="0">
                    <a:latin typeface="Arial Black" pitchFamily="34" charset="0"/>
                  </a:rPr>
                  <a:t>two </a:t>
                </a:r>
                <a:r>
                  <a:rPr lang="en-US" sz="2400" dirty="0" smtClean="0">
                    <a:latin typeface="Arial Black" pitchFamily="34" charset="0"/>
                  </a:rPr>
                  <a:t>Theorems:</a:t>
                </a:r>
              </a:p>
              <a:p>
                <a:endParaRPr lang="en-US" sz="2400" dirty="0">
                  <a:latin typeface="Arial Black" pitchFamily="34" charset="0"/>
                </a:endParaRP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 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&gt;0, </m:t>
                    </m:r>
                  </m:oMath>
                </a14:m>
                <a:r>
                  <a:rPr lang="en-US" sz="2400" dirty="0"/>
                  <a:t> then there is a positive integer n such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𝑛𝑥</m:t>
                    </m:r>
                    <m:r>
                      <a:rPr lang="en-US" sz="2400" b="0" i="1">
                        <a:latin typeface="Cambria Math"/>
                      </a:rPr>
                      <m:t> &gt;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 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/>
                  <a:t>then there exists a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𝑝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𝑄</m:t>
                    </m:r>
                    <m:r>
                      <a:rPr lang="en-US" sz="2400" b="0" i="1"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𝑝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>
                    <a:latin typeface="Arial Black" pitchFamily="34" charset="0"/>
                  </a:rPr>
                  <a:t>Definitions: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106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prove two theorems:</a:t>
            </a:r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 two theorems: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 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&gt;0, </m:t>
                    </m:r>
                  </m:oMath>
                </a14:m>
                <a:r>
                  <a:rPr lang="en-US" sz="2400" dirty="0"/>
                  <a:t> then there is a positive integer n such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𝑛𝑥</m:t>
                    </m:r>
                    <m:r>
                      <a:rPr lang="en-US" sz="2400" b="0" i="1">
                        <a:latin typeface="Cambria Math"/>
                      </a:rPr>
                      <m:t> &gt;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sz="2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2"/>
                <a:stretch>
                  <a:fillRect l="-1111" t="-97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779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 two theorems: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 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&gt;0, </m:t>
                    </m:r>
                  </m:oMath>
                </a14:m>
                <a:r>
                  <a:rPr lang="en-US" sz="2400" dirty="0"/>
                  <a:t> then there is a positive integer n such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𝑛𝑥</m:t>
                    </m:r>
                    <m:r>
                      <a:rPr lang="en-US" sz="2400" b="0" i="1">
                        <a:latin typeface="Cambria Math"/>
                      </a:rPr>
                      <m:t> &gt;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 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/>
                  <a:t>then there exists a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𝑝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𝑝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2"/>
                <a:stretch>
                  <a:fillRect l="-1111" t="-97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832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 two theorems: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 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&gt;0, </m:t>
                    </m:r>
                  </m:oMath>
                </a14:m>
                <a:r>
                  <a:rPr lang="en-US" sz="2400" dirty="0"/>
                  <a:t> then there is a positive integer n such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𝑛𝑥</m:t>
                    </m:r>
                    <m:r>
                      <a:rPr lang="en-US" sz="2400" b="0" i="1">
                        <a:latin typeface="Cambria Math"/>
                      </a:rPr>
                      <m:t> &gt;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 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/>
                  <a:t>then there exists a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𝑝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𝑝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1" dirty="0" smtClean="0"/>
                  <a:t>We will define some notions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2"/>
                <a:stretch>
                  <a:fillRect l="-1111" t="-97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993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 two theorems: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 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&gt;0, </m:t>
                    </m:r>
                  </m:oMath>
                </a14:m>
                <a:r>
                  <a:rPr lang="en-US" sz="2400" dirty="0"/>
                  <a:t> then there is a positive integer n such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𝑛𝑥</m:t>
                    </m:r>
                    <m:r>
                      <a:rPr lang="en-US" sz="2400" b="0" i="1">
                        <a:latin typeface="Cambria Math"/>
                      </a:rPr>
                      <m:t> &gt;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 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/>
                  <a:t>then there exists a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𝑝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𝑝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1" dirty="0" smtClean="0"/>
                  <a:t>We will define some notions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 smtClean="0"/>
                  <a:t>Metric space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2"/>
                <a:stretch>
                  <a:fillRect l="-1111" t="-97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244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 two theorems: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 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&gt;0, </m:t>
                    </m:r>
                  </m:oMath>
                </a14:m>
                <a:r>
                  <a:rPr lang="en-US" sz="2400" dirty="0"/>
                  <a:t> then there is a positive integer n such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𝑛𝑥</m:t>
                    </m:r>
                    <m:r>
                      <a:rPr lang="en-US" sz="2400" b="0" i="1">
                        <a:latin typeface="Cambria Math"/>
                      </a:rPr>
                      <m:t> &gt;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 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/>
                  <a:t>then there exists a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𝑝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𝑝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1" dirty="0" smtClean="0"/>
                  <a:t>We will define some notions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 smtClean="0"/>
                  <a:t>Metric space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 smtClean="0"/>
                  <a:t>Neighbourhood of a point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2"/>
                <a:stretch>
                  <a:fillRect l="-1111" t="-97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116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 two theorems: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 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&gt;0, </m:t>
                    </m:r>
                  </m:oMath>
                </a14:m>
                <a:r>
                  <a:rPr lang="en-US" sz="2400" dirty="0"/>
                  <a:t> then there is a positive integer n such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𝑛𝑥</m:t>
                    </m:r>
                    <m:r>
                      <a:rPr lang="en-US" sz="2400" b="0" i="1">
                        <a:latin typeface="Cambria Math"/>
                      </a:rPr>
                      <m:t> &gt;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 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>
                        <a:latin typeface="Cambria Math"/>
                      </a:rPr>
                      <m:t>𝑅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/>
                  <a:t>then there exists a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𝑝</m:t>
                    </m:r>
                    <m:r>
                      <a:rPr lang="en-US" sz="2400" b="0" i="1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𝑝</m:t>
                    </m:r>
                    <m:r>
                      <a:rPr lang="en-US" sz="2400" b="0" i="1">
                        <a:latin typeface="Cambria Math"/>
                      </a:rPr>
                      <m:t>&lt;</m:t>
                    </m:r>
                    <m:r>
                      <a:rPr lang="en-US" sz="2400" b="0" i="1">
                        <a:latin typeface="Cambria Math"/>
                      </a:rPr>
                      <m:t>𝑦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1" dirty="0" smtClean="0"/>
                  <a:t>We will define some notions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 smtClean="0"/>
                  <a:t>Metric space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 smtClean="0"/>
                  <a:t>Neighbourhood of a point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 smtClean="0"/>
                  <a:t>Limit point of a set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2"/>
                <a:stretch>
                  <a:fillRect l="-1111" t="-97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616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49</Words>
  <Application>Microsoft Office PowerPoint</Application>
  <PresentationFormat>On-screen Show (4:3)</PresentationFormat>
  <Paragraphs>39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Lecture Outline</vt:lpstr>
      <vt:lpstr>Lecture Outline</vt:lpstr>
      <vt:lpstr>Lecture Outline</vt:lpstr>
      <vt:lpstr>Lecture Outline</vt:lpstr>
      <vt:lpstr>Lecture Outline</vt:lpstr>
      <vt:lpstr>Lecture Outline</vt:lpstr>
      <vt:lpstr>Lecture Outline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157</cp:revision>
  <dcterms:created xsi:type="dcterms:W3CDTF">2012-11-27T13:12:39Z</dcterms:created>
  <dcterms:modified xsi:type="dcterms:W3CDTF">2013-03-20T05:19:34Z</dcterms:modified>
</cp:coreProperties>
</file>