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58"/>
  </p:notesMasterIdLst>
  <p:handoutMasterIdLst>
    <p:handoutMasterId r:id="rId59"/>
  </p:handoutMasterIdLst>
  <p:sldIdLst>
    <p:sldId id="257" r:id="rId2"/>
    <p:sldId id="288" r:id="rId3"/>
    <p:sldId id="303" r:id="rId4"/>
    <p:sldId id="319" r:id="rId5"/>
    <p:sldId id="258" r:id="rId6"/>
    <p:sldId id="259" r:id="rId7"/>
    <p:sldId id="260" r:id="rId8"/>
    <p:sldId id="261" r:id="rId9"/>
    <p:sldId id="262" r:id="rId10"/>
    <p:sldId id="263" r:id="rId11"/>
    <p:sldId id="264" r:id="rId12"/>
    <p:sldId id="265" r:id="rId13"/>
    <p:sldId id="321" r:id="rId14"/>
    <p:sldId id="267" r:id="rId15"/>
    <p:sldId id="268" r:id="rId16"/>
    <p:sldId id="323" r:id="rId17"/>
    <p:sldId id="270" r:id="rId18"/>
    <p:sldId id="271" r:id="rId19"/>
    <p:sldId id="276" r:id="rId20"/>
    <p:sldId id="277" r:id="rId21"/>
    <p:sldId id="281" r:id="rId22"/>
    <p:sldId id="324" r:id="rId23"/>
    <p:sldId id="304" r:id="rId24"/>
    <p:sldId id="305" r:id="rId25"/>
    <p:sldId id="306" r:id="rId26"/>
    <p:sldId id="307" r:id="rId27"/>
    <p:sldId id="308" r:id="rId28"/>
    <p:sldId id="309" r:id="rId29"/>
    <p:sldId id="310" r:id="rId30"/>
    <p:sldId id="311" r:id="rId31"/>
    <p:sldId id="312" r:id="rId32"/>
    <p:sldId id="314" r:id="rId33"/>
    <p:sldId id="315" r:id="rId34"/>
    <p:sldId id="316" r:id="rId35"/>
    <p:sldId id="317" r:id="rId36"/>
    <p:sldId id="318" r:id="rId37"/>
    <p:sldId id="283" r:id="rId38"/>
    <p:sldId id="284" r:id="rId39"/>
    <p:sldId id="285" r:id="rId40"/>
    <p:sldId id="286" r:id="rId41"/>
    <p:sldId id="287" r:id="rId42"/>
    <p:sldId id="290" r:id="rId43"/>
    <p:sldId id="291" r:id="rId44"/>
    <p:sldId id="292" r:id="rId45"/>
    <p:sldId id="293" r:id="rId46"/>
    <p:sldId id="294" r:id="rId47"/>
    <p:sldId id="295" r:id="rId48"/>
    <p:sldId id="296" r:id="rId49"/>
    <p:sldId id="297" r:id="rId50"/>
    <p:sldId id="298" r:id="rId51"/>
    <p:sldId id="299" r:id="rId52"/>
    <p:sldId id="300" r:id="rId53"/>
    <p:sldId id="301" r:id="rId54"/>
    <p:sldId id="302" r:id="rId55"/>
    <p:sldId id="320" r:id="rId56"/>
    <p:sldId id="325" r:id="rId57"/>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126F6246-8F7B-4B91-AB0E-C418636A79E7}" type="datetimeFigureOut">
              <a:rPr lang="en-US" smtClean="0"/>
              <a:pPr/>
              <a:t>12/26/2013</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11FB2E0C-35AD-4D71-BC67-76B3D24CE4C9}" type="slidenum">
              <a:rPr lang="en-US" smtClean="0"/>
              <a:pPr/>
              <a:t>‹#›</a:t>
            </a:fld>
            <a:endParaRPr lang="en-US"/>
          </a:p>
        </p:txBody>
      </p:sp>
    </p:spTree>
    <p:extLst>
      <p:ext uri="{BB962C8B-B14F-4D97-AF65-F5344CB8AC3E}">
        <p14:creationId xmlns:p14="http://schemas.microsoft.com/office/powerpoint/2010/main" xmlns="" val="40514413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a:defRPr sz="1200"/>
            </a:lvl1pPr>
          </a:lstStyle>
          <a:p>
            <a:fld id="{8C414697-6268-4B05-B063-463E0CFD542C}" type="datetimeFigureOut">
              <a:rPr lang="en-US" smtClean="0"/>
              <a:t>12/26/2013</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a:defRPr sz="1200"/>
            </a:lvl1pPr>
          </a:lstStyle>
          <a:p>
            <a:fld id="{6B12F07B-C820-4191-9AF8-8F450CF7F717}"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pPr>
              <a:defRPr/>
            </a:pPr>
            <a:fld id="{24AC441B-E05E-4A20-A8EB-DF56EDE0EFD2}" type="datetime1">
              <a:rPr lang="en-US" smtClean="0">
                <a:solidFill>
                  <a:srgbClr val="C5D1D7">
                    <a:shade val="50000"/>
                    <a:satMod val="200000"/>
                  </a:srgbClr>
                </a:solidFill>
              </a:rPr>
              <a:t>12/26/2013</a:t>
            </a:fld>
            <a:endParaRPr lang="en-US">
              <a:solidFill>
                <a:srgbClr val="C5D1D7">
                  <a:shade val="50000"/>
                  <a:satMod val="200000"/>
                </a:srgbClr>
              </a:solidFill>
            </a:endParaRPr>
          </a:p>
        </p:txBody>
      </p:sp>
      <p:sp>
        <p:nvSpPr>
          <p:cNvPr id="20" name="Footer Placeholder 19"/>
          <p:cNvSpPr>
            <a:spLocks noGrp="1"/>
          </p:cNvSpPr>
          <p:nvPr>
            <p:ph type="ftr" sz="quarter" idx="11"/>
          </p:nvPr>
        </p:nvSpPr>
        <p:spPr/>
        <p:txBody>
          <a:bodyPr/>
          <a:lstStyle>
            <a:extLst/>
          </a:lstStyle>
          <a:p>
            <a:pPr>
              <a:defRPr/>
            </a:pPr>
            <a:endParaRPr lang="en-US">
              <a:solidFill>
                <a:srgbClr val="C5D1D7">
                  <a:shade val="50000"/>
                  <a:satMod val="200000"/>
                </a:srgbClr>
              </a:solidFill>
            </a:endParaRPr>
          </a:p>
        </p:txBody>
      </p:sp>
      <p:sp>
        <p:nvSpPr>
          <p:cNvPr id="10" name="Slide Number Placeholder 9"/>
          <p:cNvSpPr>
            <a:spLocks noGrp="1"/>
          </p:cNvSpPr>
          <p:nvPr>
            <p:ph type="sldNum" sz="quarter" idx="12"/>
          </p:nvPr>
        </p:nvSpPr>
        <p:spPr/>
        <p:txBody>
          <a:bodyPr/>
          <a:lstStyle>
            <a:extLst/>
          </a:lstStyle>
          <a:p>
            <a:pPr>
              <a:defRPr/>
            </a:pPr>
            <a:fld id="{CA6E6F74-13C8-4BA6-AC45-2316C2D32114}" type="slidenum">
              <a:rPr lang="en-US" smtClean="0">
                <a:solidFill>
                  <a:srgbClr val="C5D1D7">
                    <a:shade val="50000"/>
                    <a:satMod val="200000"/>
                  </a:srgbClr>
                </a:solidFill>
              </a:rPr>
              <a:pPr>
                <a:defRPr/>
              </a:pPr>
              <a:t>‹#›</a:t>
            </a:fld>
            <a:endParaRPr lang="en-US">
              <a:solidFill>
                <a:srgbClr val="C5D1D7">
                  <a:shade val="50000"/>
                  <a:satMod val="200000"/>
                </a:srgbClr>
              </a:solidFill>
            </a:endParaRP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82A44682-66D5-47B4-AAE2-6F2AD626E4DD}" type="datetime1">
              <a:rPr lang="en-US" smtClean="0">
                <a:solidFill>
                  <a:srgbClr val="C5D1D7">
                    <a:shade val="50000"/>
                    <a:satMod val="200000"/>
                  </a:srgbClr>
                </a:solidFill>
              </a:rPr>
              <a:t>12/26/2013</a:t>
            </a:fld>
            <a:endParaRPr lang="en-US">
              <a:solidFill>
                <a:srgbClr val="C5D1D7">
                  <a:shade val="50000"/>
                  <a:satMod val="200000"/>
                </a:srgbClr>
              </a:solidFill>
            </a:endParaRPr>
          </a:p>
        </p:txBody>
      </p:sp>
      <p:sp>
        <p:nvSpPr>
          <p:cNvPr id="5" name="Footer Placeholder 4"/>
          <p:cNvSpPr>
            <a:spLocks noGrp="1"/>
          </p:cNvSpPr>
          <p:nvPr>
            <p:ph type="ftr" sz="quarter" idx="11"/>
          </p:nvPr>
        </p:nvSpPr>
        <p:spPr/>
        <p:txBody>
          <a:bodyPr/>
          <a:lstStyle>
            <a:extLst/>
          </a:lstStyle>
          <a:p>
            <a:pPr>
              <a:defRPr/>
            </a:pPr>
            <a:endParaRPr lang="en-US">
              <a:solidFill>
                <a:srgbClr val="C5D1D7">
                  <a:shade val="50000"/>
                  <a:satMod val="200000"/>
                </a:srgbClr>
              </a:solidFill>
            </a:endParaRPr>
          </a:p>
        </p:txBody>
      </p:sp>
      <p:sp>
        <p:nvSpPr>
          <p:cNvPr id="6" name="Slide Number Placeholder 5"/>
          <p:cNvSpPr>
            <a:spLocks noGrp="1"/>
          </p:cNvSpPr>
          <p:nvPr>
            <p:ph type="sldNum" sz="quarter" idx="12"/>
          </p:nvPr>
        </p:nvSpPr>
        <p:spPr/>
        <p:txBody>
          <a:bodyPr/>
          <a:lstStyle>
            <a:extLst/>
          </a:lstStyle>
          <a:p>
            <a:pPr>
              <a:defRPr/>
            </a:pPr>
            <a:fld id="{5AEE3E91-95FD-4FEB-97CB-B03E9493319C}" type="slidenum">
              <a:rPr lang="en-US" smtClean="0">
                <a:solidFill>
                  <a:srgbClr val="C5D1D7">
                    <a:shade val="50000"/>
                    <a:satMod val="200000"/>
                  </a:srgbClr>
                </a:solidFill>
              </a:rPr>
              <a:pPr>
                <a:defRPr/>
              </a:pPr>
              <a:t>‹#›</a:t>
            </a:fld>
            <a:endParaRPr lang="en-US">
              <a:solidFill>
                <a:srgbClr val="C5D1D7">
                  <a:shade val="50000"/>
                  <a:satMod val="200000"/>
                </a:srgb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E358E251-4DBF-464B-B97A-F55256BA1A50}" type="datetime1">
              <a:rPr lang="en-US" smtClean="0">
                <a:solidFill>
                  <a:srgbClr val="C5D1D7">
                    <a:shade val="50000"/>
                    <a:satMod val="200000"/>
                  </a:srgbClr>
                </a:solidFill>
              </a:rPr>
              <a:t>12/26/2013</a:t>
            </a:fld>
            <a:endParaRPr lang="en-US">
              <a:solidFill>
                <a:srgbClr val="C5D1D7">
                  <a:shade val="50000"/>
                  <a:satMod val="200000"/>
                </a:srgbClr>
              </a:solidFill>
            </a:endParaRPr>
          </a:p>
        </p:txBody>
      </p:sp>
      <p:sp>
        <p:nvSpPr>
          <p:cNvPr id="5" name="Footer Placeholder 4"/>
          <p:cNvSpPr>
            <a:spLocks noGrp="1"/>
          </p:cNvSpPr>
          <p:nvPr>
            <p:ph type="ftr" sz="quarter" idx="11"/>
          </p:nvPr>
        </p:nvSpPr>
        <p:spPr/>
        <p:txBody>
          <a:bodyPr/>
          <a:lstStyle>
            <a:extLst/>
          </a:lstStyle>
          <a:p>
            <a:pPr>
              <a:defRPr/>
            </a:pPr>
            <a:endParaRPr lang="en-US">
              <a:solidFill>
                <a:srgbClr val="C5D1D7">
                  <a:shade val="50000"/>
                  <a:satMod val="200000"/>
                </a:srgbClr>
              </a:solidFill>
            </a:endParaRPr>
          </a:p>
        </p:txBody>
      </p:sp>
      <p:sp>
        <p:nvSpPr>
          <p:cNvPr id="6" name="Slide Number Placeholder 5"/>
          <p:cNvSpPr>
            <a:spLocks noGrp="1"/>
          </p:cNvSpPr>
          <p:nvPr>
            <p:ph type="sldNum" sz="quarter" idx="12"/>
          </p:nvPr>
        </p:nvSpPr>
        <p:spPr/>
        <p:txBody>
          <a:bodyPr/>
          <a:lstStyle>
            <a:extLst/>
          </a:lstStyle>
          <a:p>
            <a:pPr>
              <a:defRPr/>
            </a:pPr>
            <a:fld id="{16229352-38BE-457A-9EC5-E083AAC1AB33}" type="slidenum">
              <a:rPr lang="en-US" smtClean="0">
                <a:solidFill>
                  <a:srgbClr val="C5D1D7">
                    <a:shade val="50000"/>
                    <a:satMod val="200000"/>
                  </a:srgbClr>
                </a:solidFill>
              </a:rPr>
              <a:pPr>
                <a:defRPr/>
              </a:pPr>
              <a:t>‹#›</a:t>
            </a:fld>
            <a:endParaRPr lang="en-US">
              <a:solidFill>
                <a:srgbClr val="C5D1D7">
                  <a:shade val="50000"/>
                  <a:satMod val="200000"/>
                </a:srgb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fld id="{FF1B2152-0157-43F6-B35E-5824BA7BB8F1}" type="datetime1">
              <a:rPr lang="en-US" smtClean="0">
                <a:solidFill>
                  <a:srgbClr val="C5D1D7">
                    <a:shade val="50000"/>
                    <a:satMod val="200000"/>
                  </a:srgbClr>
                </a:solidFill>
              </a:rPr>
              <a:t>12/26/2013</a:t>
            </a:fld>
            <a:endParaRPr lang="en-US">
              <a:solidFill>
                <a:srgbClr val="C5D1D7">
                  <a:shade val="50000"/>
                  <a:satMod val="200000"/>
                </a:srgbClr>
              </a:solidFill>
            </a:endParaRPr>
          </a:p>
        </p:txBody>
      </p:sp>
      <p:sp>
        <p:nvSpPr>
          <p:cNvPr id="4" name="Footer Placeholder 9"/>
          <p:cNvSpPr>
            <a:spLocks noGrp="1"/>
          </p:cNvSpPr>
          <p:nvPr>
            <p:ph type="ftr" sz="quarter" idx="11"/>
          </p:nvPr>
        </p:nvSpPr>
        <p:spPr/>
        <p:txBody>
          <a:bodyPr/>
          <a:lstStyle>
            <a:lvl1pPr>
              <a:defRPr/>
            </a:lvl1pPr>
          </a:lstStyle>
          <a:p>
            <a:pPr>
              <a:defRPr/>
            </a:pPr>
            <a:endParaRPr lang="en-US">
              <a:solidFill>
                <a:srgbClr val="C5D1D7">
                  <a:shade val="50000"/>
                  <a:satMod val="200000"/>
                </a:srgbClr>
              </a:solidFill>
            </a:endParaRPr>
          </a:p>
        </p:txBody>
      </p:sp>
      <p:sp>
        <p:nvSpPr>
          <p:cNvPr id="5" name="Slide Number Placeholder 21"/>
          <p:cNvSpPr>
            <a:spLocks noGrp="1"/>
          </p:cNvSpPr>
          <p:nvPr>
            <p:ph type="sldNum" sz="quarter" idx="12"/>
          </p:nvPr>
        </p:nvSpPr>
        <p:spPr/>
        <p:txBody>
          <a:bodyPr/>
          <a:lstStyle>
            <a:lvl1pPr>
              <a:defRPr/>
            </a:lvl1pPr>
          </a:lstStyle>
          <a:p>
            <a:pPr>
              <a:defRPr/>
            </a:pPr>
            <a:fld id="{C56A2965-39DA-46DA-BFD3-4D2E547C1296}" type="slidenum">
              <a:rPr lang="en-US">
                <a:solidFill>
                  <a:srgbClr val="C5D1D7">
                    <a:shade val="50000"/>
                    <a:satMod val="200000"/>
                  </a:srgbClr>
                </a:solidFill>
              </a:rPr>
              <a:pPr>
                <a:defRPr/>
              </a:pPr>
              <a:t>‹#›</a:t>
            </a:fld>
            <a:endParaRPr lang="en-US">
              <a:solidFill>
                <a:srgbClr val="C5D1D7">
                  <a:shade val="50000"/>
                  <a:satMod val="200000"/>
                </a:srgbClr>
              </a:solidFill>
            </a:endParaRPr>
          </a:p>
        </p:txBody>
      </p:sp>
    </p:spTree>
    <p:extLst>
      <p:ext uri="{BB962C8B-B14F-4D97-AF65-F5344CB8AC3E}">
        <p14:creationId xmlns:p14="http://schemas.microsoft.com/office/powerpoint/2010/main" xmlns="" val="25210337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fld id="{D222728C-0E71-47FD-A698-39A4AD0241EA}" type="datetime1">
              <a:rPr lang="en-US" smtClean="0">
                <a:solidFill>
                  <a:srgbClr val="C5D1D7">
                    <a:shade val="50000"/>
                    <a:satMod val="200000"/>
                  </a:srgbClr>
                </a:solidFill>
              </a:rPr>
              <a:t>12/26/2013</a:t>
            </a:fld>
            <a:endParaRPr lang="en-US">
              <a:solidFill>
                <a:srgbClr val="C5D1D7">
                  <a:shade val="50000"/>
                  <a:satMod val="200000"/>
                </a:srgbClr>
              </a:solidFill>
            </a:endParaRPr>
          </a:p>
        </p:txBody>
      </p:sp>
      <p:sp>
        <p:nvSpPr>
          <p:cNvPr id="4" name="Footer Placeholder 9"/>
          <p:cNvSpPr>
            <a:spLocks noGrp="1"/>
          </p:cNvSpPr>
          <p:nvPr>
            <p:ph type="ftr" sz="quarter" idx="11"/>
          </p:nvPr>
        </p:nvSpPr>
        <p:spPr/>
        <p:txBody>
          <a:bodyPr/>
          <a:lstStyle>
            <a:lvl1pPr>
              <a:defRPr/>
            </a:lvl1pPr>
          </a:lstStyle>
          <a:p>
            <a:pPr>
              <a:defRPr/>
            </a:pPr>
            <a:endParaRPr lang="en-US">
              <a:solidFill>
                <a:srgbClr val="C5D1D7">
                  <a:shade val="50000"/>
                  <a:satMod val="200000"/>
                </a:srgbClr>
              </a:solidFill>
            </a:endParaRPr>
          </a:p>
        </p:txBody>
      </p:sp>
      <p:sp>
        <p:nvSpPr>
          <p:cNvPr id="5" name="Slide Number Placeholder 21"/>
          <p:cNvSpPr>
            <a:spLocks noGrp="1"/>
          </p:cNvSpPr>
          <p:nvPr>
            <p:ph type="sldNum" sz="quarter" idx="12"/>
          </p:nvPr>
        </p:nvSpPr>
        <p:spPr/>
        <p:txBody>
          <a:bodyPr/>
          <a:lstStyle>
            <a:lvl1pPr>
              <a:defRPr/>
            </a:lvl1pPr>
          </a:lstStyle>
          <a:p>
            <a:pPr>
              <a:defRPr/>
            </a:pPr>
            <a:fld id="{E26FF3C2-4D63-4388-8459-A543824950C1}" type="slidenum">
              <a:rPr lang="en-US">
                <a:solidFill>
                  <a:srgbClr val="C5D1D7">
                    <a:shade val="50000"/>
                    <a:satMod val="200000"/>
                  </a:srgbClr>
                </a:solidFill>
              </a:rPr>
              <a:pPr>
                <a:defRPr/>
              </a:pPr>
              <a:t>‹#›</a:t>
            </a:fld>
            <a:endParaRPr lang="en-US">
              <a:solidFill>
                <a:srgbClr val="C5D1D7">
                  <a:shade val="50000"/>
                  <a:satMod val="200000"/>
                </a:srgbClr>
              </a:solidFill>
            </a:endParaRPr>
          </a:p>
        </p:txBody>
      </p:sp>
    </p:spTree>
    <p:extLst>
      <p:ext uri="{BB962C8B-B14F-4D97-AF65-F5344CB8AC3E}">
        <p14:creationId xmlns:p14="http://schemas.microsoft.com/office/powerpoint/2010/main" xmlns="" val="29558186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fld id="{0DC8418D-F5A2-488E-A7D4-9DD8B50B277E}" type="datetime1">
              <a:rPr lang="en-US" smtClean="0">
                <a:solidFill>
                  <a:srgbClr val="C5D1D7">
                    <a:shade val="50000"/>
                    <a:satMod val="200000"/>
                  </a:srgbClr>
                </a:solidFill>
              </a:rPr>
              <a:t>12/26/2013</a:t>
            </a:fld>
            <a:endParaRPr lang="en-US">
              <a:solidFill>
                <a:srgbClr val="C5D1D7">
                  <a:shade val="50000"/>
                  <a:satMod val="200000"/>
                </a:srgbClr>
              </a:solidFill>
            </a:endParaRPr>
          </a:p>
        </p:txBody>
      </p:sp>
      <p:sp>
        <p:nvSpPr>
          <p:cNvPr id="4" name="Footer Placeholder 9"/>
          <p:cNvSpPr>
            <a:spLocks noGrp="1"/>
          </p:cNvSpPr>
          <p:nvPr>
            <p:ph type="ftr" sz="quarter" idx="11"/>
          </p:nvPr>
        </p:nvSpPr>
        <p:spPr/>
        <p:txBody>
          <a:bodyPr/>
          <a:lstStyle>
            <a:lvl1pPr>
              <a:defRPr/>
            </a:lvl1pPr>
          </a:lstStyle>
          <a:p>
            <a:pPr>
              <a:defRPr/>
            </a:pPr>
            <a:endParaRPr lang="en-US">
              <a:solidFill>
                <a:srgbClr val="C5D1D7">
                  <a:shade val="50000"/>
                  <a:satMod val="200000"/>
                </a:srgbClr>
              </a:solidFill>
            </a:endParaRPr>
          </a:p>
        </p:txBody>
      </p:sp>
      <p:sp>
        <p:nvSpPr>
          <p:cNvPr id="5" name="Slide Number Placeholder 21"/>
          <p:cNvSpPr>
            <a:spLocks noGrp="1"/>
          </p:cNvSpPr>
          <p:nvPr>
            <p:ph type="sldNum" sz="quarter" idx="12"/>
          </p:nvPr>
        </p:nvSpPr>
        <p:spPr/>
        <p:txBody>
          <a:bodyPr/>
          <a:lstStyle>
            <a:lvl1pPr>
              <a:defRPr/>
            </a:lvl1pPr>
          </a:lstStyle>
          <a:p>
            <a:pPr>
              <a:defRPr/>
            </a:pPr>
            <a:fld id="{E49AD0C8-A6B6-4D92-9E1D-449731A13B75}" type="slidenum">
              <a:rPr lang="en-US">
                <a:solidFill>
                  <a:srgbClr val="C5D1D7">
                    <a:shade val="50000"/>
                    <a:satMod val="200000"/>
                  </a:srgbClr>
                </a:solidFill>
              </a:rPr>
              <a:pPr>
                <a:defRPr/>
              </a:pPr>
              <a:t>‹#›</a:t>
            </a:fld>
            <a:endParaRPr lang="en-US">
              <a:solidFill>
                <a:srgbClr val="C5D1D7">
                  <a:shade val="50000"/>
                  <a:satMod val="200000"/>
                </a:srgbClr>
              </a:solidFill>
            </a:endParaRPr>
          </a:p>
        </p:txBody>
      </p:sp>
    </p:spTree>
    <p:extLst>
      <p:ext uri="{BB962C8B-B14F-4D97-AF65-F5344CB8AC3E}">
        <p14:creationId xmlns:p14="http://schemas.microsoft.com/office/powerpoint/2010/main" xmlns="" val="4177837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279525" y="685800"/>
            <a:ext cx="7086600" cy="5440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429375"/>
            <a:ext cx="2133600" cy="323850"/>
          </a:xfrm>
        </p:spPr>
        <p:txBody>
          <a:bodyPr/>
          <a:lstStyle>
            <a:lvl1pPr>
              <a:defRPr/>
            </a:lvl1pPr>
          </a:lstStyle>
          <a:p>
            <a:pPr>
              <a:defRPr/>
            </a:pPr>
            <a:fld id="{99182B8C-1A16-454F-B241-FED67C3FD848}" type="datetime1">
              <a:rPr lang="en-US" smtClean="0"/>
              <a:t>12/26/2013</a:t>
            </a:fld>
            <a:endParaRPr lang="en-AU"/>
          </a:p>
        </p:txBody>
      </p:sp>
      <p:sp>
        <p:nvSpPr>
          <p:cNvPr id="4" name="Footer Placeholder 3"/>
          <p:cNvSpPr>
            <a:spLocks noGrp="1"/>
          </p:cNvSpPr>
          <p:nvPr>
            <p:ph type="ftr" sz="quarter" idx="11"/>
          </p:nvPr>
        </p:nvSpPr>
        <p:spPr>
          <a:xfrm>
            <a:off x="3124200" y="6429375"/>
            <a:ext cx="2895600" cy="323850"/>
          </a:xfrm>
        </p:spPr>
        <p:txBody>
          <a:bodyPr/>
          <a:lstStyle>
            <a:lvl1pPr>
              <a:defRPr/>
            </a:lvl1pPr>
          </a:lstStyle>
          <a:p>
            <a:pPr>
              <a:defRPr/>
            </a:pPr>
            <a:endParaRPr lang="en-AU"/>
          </a:p>
        </p:txBody>
      </p:sp>
      <p:sp>
        <p:nvSpPr>
          <p:cNvPr id="5" name="Slide Number Placeholder 4"/>
          <p:cNvSpPr>
            <a:spLocks noGrp="1"/>
          </p:cNvSpPr>
          <p:nvPr>
            <p:ph type="sldNum" sz="quarter" idx="12"/>
          </p:nvPr>
        </p:nvSpPr>
        <p:spPr>
          <a:xfrm>
            <a:off x="6553200" y="6429375"/>
            <a:ext cx="2133600" cy="323850"/>
          </a:xfrm>
        </p:spPr>
        <p:txBody>
          <a:bodyPr/>
          <a:lstStyle>
            <a:lvl1pPr>
              <a:defRPr/>
            </a:lvl1pPr>
          </a:lstStyle>
          <a:p>
            <a:pPr>
              <a:defRPr/>
            </a:pPr>
            <a:fld id="{EAC2B90A-ED2F-4F0A-938C-DDF7E41CBA6F}" type="slidenum">
              <a:rPr lang="en-AU"/>
              <a:pPr>
                <a:defRPr/>
              </a:pPr>
              <a:t>‹#›</a:t>
            </a:fld>
            <a:endParaRPr lang="en-AU"/>
          </a:p>
        </p:txBody>
      </p:sp>
    </p:spTree>
    <p:extLst>
      <p:ext uri="{BB962C8B-B14F-4D97-AF65-F5344CB8AC3E}">
        <p14:creationId xmlns:p14="http://schemas.microsoft.com/office/powerpoint/2010/main" xmlns="" val="1392944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800" b="1" i="0" baseline="0"/>
            </a:lvl1pPr>
            <a:extLst/>
          </a:lstStyle>
          <a:p>
            <a:r>
              <a:rPr kumimoji="0" lang="en-US" dirty="0" smtClean="0"/>
              <a:t>Click to edit Master title style</a:t>
            </a:r>
            <a:endParaRPr kumimoji="0" lang="en-US" dirty="0"/>
          </a:p>
        </p:txBody>
      </p:sp>
      <p:sp>
        <p:nvSpPr>
          <p:cNvPr id="3" name="Content Placeholder 2"/>
          <p:cNvSpPr>
            <a:spLocks noGrp="1"/>
          </p:cNvSpPr>
          <p:nvPr>
            <p:ph idx="1"/>
          </p:nvPr>
        </p:nvSpPr>
        <p:spPr/>
        <p:txBody>
          <a:bodyPr>
            <a:normAutofit/>
          </a:bodyPr>
          <a:lstStyle>
            <a:lvl1pPr>
              <a:defRPr sz="1800" baseline="0"/>
            </a:lvl1pPr>
            <a:lvl2pPr>
              <a:defRPr sz="1800" baseline="0"/>
            </a:lvl2pPr>
            <a:lvl3pPr>
              <a:defRPr sz="1800" baseline="0"/>
            </a:lvl3pPr>
            <a:lvl4pPr>
              <a:defRPr sz="1800" baseline="0"/>
            </a:lvl4pPr>
            <a:lvl5pPr>
              <a:defRPr sz="1800" baseline="0"/>
            </a:lvl5pPr>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extLst/>
          </a:lstStyle>
          <a:p>
            <a:pPr>
              <a:defRPr/>
            </a:pPr>
            <a:fld id="{738DDCDE-4388-401D-9457-DCE52DB6FC10}" type="datetime1">
              <a:rPr lang="en-US" smtClean="0">
                <a:solidFill>
                  <a:srgbClr val="C5D1D7">
                    <a:shade val="50000"/>
                    <a:satMod val="200000"/>
                  </a:srgbClr>
                </a:solidFill>
              </a:rPr>
              <a:t>12/26/2013</a:t>
            </a:fld>
            <a:endParaRPr lang="en-US">
              <a:solidFill>
                <a:srgbClr val="C5D1D7">
                  <a:shade val="50000"/>
                  <a:satMod val="200000"/>
                </a:srgbClr>
              </a:solidFill>
            </a:endParaRPr>
          </a:p>
        </p:txBody>
      </p:sp>
      <p:sp>
        <p:nvSpPr>
          <p:cNvPr id="5" name="Footer Placeholder 4"/>
          <p:cNvSpPr>
            <a:spLocks noGrp="1"/>
          </p:cNvSpPr>
          <p:nvPr>
            <p:ph type="ftr" sz="quarter" idx="11"/>
          </p:nvPr>
        </p:nvSpPr>
        <p:spPr/>
        <p:txBody>
          <a:bodyPr/>
          <a:lstStyle>
            <a:extLst/>
          </a:lstStyle>
          <a:p>
            <a:pPr>
              <a:defRPr/>
            </a:pPr>
            <a:endParaRPr lang="en-US">
              <a:solidFill>
                <a:srgbClr val="C5D1D7">
                  <a:shade val="50000"/>
                  <a:satMod val="200000"/>
                </a:srgbClr>
              </a:solidFill>
            </a:endParaRPr>
          </a:p>
        </p:txBody>
      </p:sp>
      <p:sp>
        <p:nvSpPr>
          <p:cNvPr id="6" name="Slide Number Placeholder 5"/>
          <p:cNvSpPr>
            <a:spLocks noGrp="1"/>
          </p:cNvSpPr>
          <p:nvPr>
            <p:ph type="sldNum" sz="quarter" idx="12"/>
          </p:nvPr>
        </p:nvSpPr>
        <p:spPr/>
        <p:txBody>
          <a:bodyPr/>
          <a:lstStyle>
            <a:extLst/>
          </a:lstStyle>
          <a:p>
            <a:pPr>
              <a:defRPr/>
            </a:pPr>
            <a:fld id="{45BA0444-97DE-48BB-8275-9B6274E486EC}" type="slidenum">
              <a:rPr lang="en-US" smtClean="0">
                <a:solidFill>
                  <a:srgbClr val="C5D1D7">
                    <a:shade val="50000"/>
                    <a:satMod val="200000"/>
                  </a:srgbClr>
                </a:solidFill>
              </a:rPr>
              <a:pPr>
                <a:defRPr/>
              </a:pPr>
              <a:t>‹#›</a:t>
            </a:fld>
            <a:endParaRPr lang="en-US">
              <a:solidFill>
                <a:srgbClr val="C5D1D7">
                  <a:shade val="50000"/>
                  <a:satMod val="200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fld id="{686628C0-A8EC-463B-959E-53A429030258}" type="datetime1">
              <a:rPr lang="en-US" smtClean="0">
                <a:solidFill>
                  <a:srgbClr val="C5D1D7">
                    <a:shade val="50000"/>
                    <a:satMod val="200000"/>
                  </a:srgbClr>
                </a:solidFill>
              </a:rPr>
              <a:t>12/26/2013</a:t>
            </a:fld>
            <a:endParaRPr lang="en-US">
              <a:solidFill>
                <a:srgbClr val="C5D1D7">
                  <a:shade val="50000"/>
                  <a:satMod val="200000"/>
                </a:srgbClr>
              </a:solidFill>
            </a:endParaRPr>
          </a:p>
        </p:txBody>
      </p:sp>
      <p:sp>
        <p:nvSpPr>
          <p:cNvPr id="5" name="Footer Placeholder 4"/>
          <p:cNvSpPr>
            <a:spLocks noGrp="1"/>
          </p:cNvSpPr>
          <p:nvPr>
            <p:ph type="ftr" sz="quarter" idx="11"/>
          </p:nvPr>
        </p:nvSpPr>
        <p:spPr/>
        <p:txBody>
          <a:bodyPr/>
          <a:lstStyle>
            <a:extLst/>
          </a:lstStyle>
          <a:p>
            <a:pPr>
              <a:defRPr/>
            </a:pPr>
            <a:endParaRPr lang="en-US">
              <a:solidFill>
                <a:srgbClr val="C5D1D7">
                  <a:shade val="50000"/>
                  <a:satMod val="200000"/>
                </a:srgbClr>
              </a:solidFill>
            </a:endParaRPr>
          </a:p>
        </p:txBody>
      </p:sp>
      <p:sp>
        <p:nvSpPr>
          <p:cNvPr id="6" name="Slide Number Placeholder 5"/>
          <p:cNvSpPr>
            <a:spLocks noGrp="1"/>
          </p:cNvSpPr>
          <p:nvPr>
            <p:ph type="sldNum" sz="quarter" idx="12"/>
          </p:nvPr>
        </p:nvSpPr>
        <p:spPr/>
        <p:txBody>
          <a:bodyPr/>
          <a:lstStyle>
            <a:extLst/>
          </a:lstStyle>
          <a:p>
            <a:pPr>
              <a:defRPr/>
            </a:pPr>
            <a:fld id="{FA6D4CEB-B9C9-4CFF-B130-3DECF42A957F}" type="slidenum">
              <a:rPr lang="en-US" smtClean="0">
                <a:solidFill>
                  <a:srgbClr val="C5D1D7">
                    <a:shade val="50000"/>
                    <a:satMod val="200000"/>
                  </a:srgbClr>
                </a:solidFill>
              </a:rPr>
              <a:pPr>
                <a:defRPr/>
              </a:pPr>
              <a:t>‹#›</a:t>
            </a:fld>
            <a:endParaRPr lang="en-US">
              <a:solidFill>
                <a:srgbClr val="C5D1D7">
                  <a:shade val="50000"/>
                  <a:satMod val="200000"/>
                </a:srgbClr>
              </a:solidFill>
            </a:endParaRP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AEAA08A1-49B9-4C81-9294-3F4BAC075087}" type="datetime1">
              <a:rPr lang="en-US" smtClean="0">
                <a:solidFill>
                  <a:srgbClr val="C5D1D7">
                    <a:shade val="50000"/>
                    <a:satMod val="200000"/>
                  </a:srgbClr>
                </a:solidFill>
              </a:rPr>
              <a:t>12/26/2013</a:t>
            </a:fld>
            <a:endParaRPr lang="en-US">
              <a:solidFill>
                <a:srgbClr val="C5D1D7">
                  <a:shade val="50000"/>
                  <a:satMod val="200000"/>
                </a:srgbClr>
              </a:solidFill>
            </a:endParaRPr>
          </a:p>
        </p:txBody>
      </p:sp>
      <p:sp>
        <p:nvSpPr>
          <p:cNvPr id="6" name="Footer Placeholder 5"/>
          <p:cNvSpPr>
            <a:spLocks noGrp="1"/>
          </p:cNvSpPr>
          <p:nvPr>
            <p:ph type="ftr" sz="quarter" idx="11"/>
          </p:nvPr>
        </p:nvSpPr>
        <p:spPr/>
        <p:txBody>
          <a:bodyPr/>
          <a:lstStyle>
            <a:extLst/>
          </a:lstStyle>
          <a:p>
            <a:pPr>
              <a:defRPr/>
            </a:pPr>
            <a:endParaRPr lang="en-US">
              <a:solidFill>
                <a:srgbClr val="C5D1D7">
                  <a:shade val="50000"/>
                  <a:satMod val="200000"/>
                </a:srgbClr>
              </a:solidFill>
            </a:endParaRPr>
          </a:p>
        </p:txBody>
      </p:sp>
      <p:sp>
        <p:nvSpPr>
          <p:cNvPr id="7" name="Slide Number Placeholder 6"/>
          <p:cNvSpPr>
            <a:spLocks noGrp="1"/>
          </p:cNvSpPr>
          <p:nvPr>
            <p:ph type="sldNum" sz="quarter" idx="12"/>
          </p:nvPr>
        </p:nvSpPr>
        <p:spPr/>
        <p:txBody>
          <a:bodyPr/>
          <a:lstStyle>
            <a:extLst/>
          </a:lstStyle>
          <a:p>
            <a:pPr>
              <a:defRPr/>
            </a:pPr>
            <a:fld id="{41300BA2-C620-4788-A8D4-19694A373941}" type="slidenum">
              <a:rPr lang="en-US" smtClean="0">
                <a:solidFill>
                  <a:srgbClr val="C5D1D7">
                    <a:shade val="50000"/>
                    <a:satMod val="200000"/>
                  </a:srgbClr>
                </a:solidFill>
              </a:rPr>
              <a:pPr>
                <a:defRPr/>
              </a:pPr>
              <a:t>‹#›</a:t>
            </a:fld>
            <a:endParaRPr lang="en-US">
              <a:solidFill>
                <a:srgbClr val="C5D1D7">
                  <a:shade val="50000"/>
                  <a:satMod val="200000"/>
                </a:srgb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fld id="{229EE5D8-0947-48B1-933D-2ADAB3EDC253}" type="datetime1">
              <a:rPr lang="en-US" smtClean="0">
                <a:solidFill>
                  <a:srgbClr val="C5D1D7">
                    <a:shade val="50000"/>
                    <a:satMod val="200000"/>
                  </a:srgbClr>
                </a:solidFill>
              </a:rPr>
              <a:t>12/26/2013</a:t>
            </a:fld>
            <a:endParaRPr lang="en-US">
              <a:solidFill>
                <a:srgbClr val="C5D1D7">
                  <a:shade val="50000"/>
                  <a:satMod val="200000"/>
                </a:srgbClr>
              </a:solidFill>
            </a:endParaRPr>
          </a:p>
        </p:txBody>
      </p:sp>
      <p:sp>
        <p:nvSpPr>
          <p:cNvPr id="8" name="Footer Placeholder 7"/>
          <p:cNvSpPr>
            <a:spLocks noGrp="1"/>
          </p:cNvSpPr>
          <p:nvPr>
            <p:ph type="ftr" sz="quarter" idx="11"/>
          </p:nvPr>
        </p:nvSpPr>
        <p:spPr/>
        <p:txBody>
          <a:bodyPr/>
          <a:lstStyle>
            <a:extLst/>
          </a:lstStyle>
          <a:p>
            <a:pPr>
              <a:defRPr/>
            </a:pPr>
            <a:endParaRPr lang="en-US">
              <a:solidFill>
                <a:srgbClr val="C5D1D7">
                  <a:shade val="50000"/>
                  <a:satMod val="200000"/>
                </a:srgbClr>
              </a:solidFill>
            </a:endParaRPr>
          </a:p>
        </p:txBody>
      </p:sp>
      <p:sp>
        <p:nvSpPr>
          <p:cNvPr id="9" name="Slide Number Placeholder 8"/>
          <p:cNvSpPr>
            <a:spLocks noGrp="1"/>
          </p:cNvSpPr>
          <p:nvPr>
            <p:ph type="sldNum" sz="quarter" idx="12"/>
          </p:nvPr>
        </p:nvSpPr>
        <p:spPr/>
        <p:txBody>
          <a:bodyPr/>
          <a:lstStyle>
            <a:extLst/>
          </a:lstStyle>
          <a:p>
            <a:pPr>
              <a:defRPr/>
            </a:pPr>
            <a:fld id="{9872C021-152D-4DF3-8549-98587B46881D}" type="slidenum">
              <a:rPr lang="en-US" smtClean="0">
                <a:solidFill>
                  <a:srgbClr val="C5D1D7">
                    <a:shade val="50000"/>
                    <a:satMod val="200000"/>
                  </a:srgbClr>
                </a:solidFill>
              </a:rPr>
              <a:pPr>
                <a:defRPr/>
              </a:pPr>
              <a:t>‹#›</a:t>
            </a:fld>
            <a:endParaRPr lang="en-US">
              <a:solidFill>
                <a:srgbClr val="C5D1D7">
                  <a:shade val="50000"/>
                  <a:satMod val="200000"/>
                </a:srgb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pPr>
              <a:defRPr/>
            </a:pPr>
            <a:fld id="{828104AA-30FB-4120-BEC2-B571F2CA4EE4}" type="datetime1">
              <a:rPr lang="en-US" smtClean="0">
                <a:solidFill>
                  <a:srgbClr val="C5D1D7">
                    <a:shade val="50000"/>
                    <a:satMod val="200000"/>
                  </a:srgbClr>
                </a:solidFill>
              </a:rPr>
              <a:t>12/26/2013</a:t>
            </a:fld>
            <a:endParaRPr lang="en-US">
              <a:solidFill>
                <a:srgbClr val="C5D1D7">
                  <a:shade val="50000"/>
                  <a:satMod val="200000"/>
                </a:srgbClr>
              </a:solidFill>
            </a:endParaRPr>
          </a:p>
        </p:txBody>
      </p:sp>
      <p:sp>
        <p:nvSpPr>
          <p:cNvPr id="4" name="Footer Placeholder 3"/>
          <p:cNvSpPr>
            <a:spLocks noGrp="1"/>
          </p:cNvSpPr>
          <p:nvPr>
            <p:ph type="ftr" sz="quarter" idx="11"/>
          </p:nvPr>
        </p:nvSpPr>
        <p:spPr/>
        <p:txBody>
          <a:bodyPr/>
          <a:lstStyle>
            <a:extLst/>
          </a:lstStyle>
          <a:p>
            <a:pPr>
              <a:defRPr/>
            </a:pPr>
            <a:endParaRPr lang="en-US">
              <a:solidFill>
                <a:srgbClr val="C5D1D7">
                  <a:shade val="50000"/>
                  <a:satMod val="200000"/>
                </a:srgbClr>
              </a:solidFill>
            </a:endParaRPr>
          </a:p>
        </p:txBody>
      </p:sp>
      <p:sp>
        <p:nvSpPr>
          <p:cNvPr id="5" name="Slide Number Placeholder 4"/>
          <p:cNvSpPr>
            <a:spLocks noGrp="1"/>
          </p:cNvSpPr>
          <p:nvPr>
            <p:ph type="sldNum" sz="quarter" idx="12"/>
          </p:nvPr>
        </p:nvSpPr>
        <p:spPr/>
        <p:txBody>
          <a:bodyPr/>
          <a:lstStyle>
            <a:extLst/>
          </a:lstStyle>
          <a:p>
            <a:pPr>
              <a:defRPr/>
            </a:pPr>
            <a:fld id="{AD0CF600-4F4B-43FF-BA54-B237CA0F7E90}" type="slidenum">
              <a:rPr lang="en-US" smtClean="0">
                <a:solidFill>
                  <a:srgbClr val="C5D1D7">
                    <a:shade val="50000"/>
                    <a:satMod val="200000"/>
                  </a:srgbClr>
                </a:solidFill>
              </a:rPr>
              <a:pPr>
                <a:defRPr/>
              </a:pPr>
              <a:t>‹#›</a:t>
            </a:fld>
            <a:endParaRPr lang="en-US">
              <a:solidFill>
                <a:srgbClr val="C5D1D7">
                  <a:shade val="50000"/>
                  <a:satMod val="200000"/>
                </a:srgb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pPr>
              <a:defRPr/>
            </a:pPr>
            <a:fld id="{5F9E5574-4E46-413D-B257-0096C65C66FF}" type="datetime1">
              <a:rPr lang="en-US" smtClean="0">
                <a:solidFill>
                  <a:srgbClr val="C5D1D7">
                    <a:shade val="50000"/>
                    <a:satMod val="200000"/>
                  </a:srgbClr>
                </a:solidFill>
              </a:rPr>
              <a:t>12/26/2013</a:t>
            </a:fld>
            <a:endParaRPr lang="en-US">
              <a:solidFill>
                <a:srgbClr val="C5D1D7">
                  <a:shade val="50000"/>
                  <a:satMod val="200000"/>
                </a:srgbClr>
              </a:solidFill>
            </a:endParaRPr>
          </a:p>
        </p:txBody>
      </p:sp>
      <p:sp>
        <p:nvSpPr>
          <p:cNvPr id="3" name="Footer Placeholder 2"/>
          <p:cNvSpPr>
            <a:spLocks noGrp="1"/>
          </p:cNvSpPr>
          <p:nvPr>
            <p:ph type="ftr" sz="quarter" idx="11"/>
          </p:nvPr>
        </p:nvSpPr>
        <p:spPr/>
        <p:txBody>
          <a:bodyPr/>
          <a:lstStyle>
            <a:extLst/>
          </a:lstStyle>
          <a:p>
            <a:pPr>
              <a:defRPr/>
            </a:pPr>
            <a:endParaRPr lang="en-US">
              <a:solidFill>
                <a:srgbClr val="C5D1D7">
                  <a:shade val="50000"/>
                  <a:satMod val="200000"/>
                </a:srgbClr>
              </a:solidFill>
            </a:endParaRPr>
          </a:p>
        </p:txBody>
      </p:sp>
      <p:sp>
        <p:nvSpPr>
          <p:cNvPr id="4" name="Slide Number Placeholder 3"/>
          <p:cNvSpPr>
            <a:spLocks noGrp="1"/>
          </p:cNvSpPr>
          <p:nvPr>
            <p:ph type="sldNum" sz="quarter" idx="12"/>
          </p:nvPr>
        </p:nvSpPr>
        <p:spPr/>
        <p:txBody>
          <a:bodyPr/>
          <a:lstStyle>
            <a:extLst/>
          </a:lstStyle>
          <a:p>
            <a:pPr>
              <a:defRPr/>
            </a:pPr>
            <a:fld id="{20534776-BCED-498C-843B-1537FB49036C}" type="slidenum">
              <a:rPr lang="en-US" smtClean="0">
                <a:solidFill>
                  <a:srgbClr val="C5D1D7">
                    <a:shade val="50000"/>
                    <a:satMod val="200000"/>
                  </a:srgbClr>
                </a:solidFill>
              </a:rPr>
              <a:pPr>
                <a:defRPr/>
              </a:pPr>
              <a:t>‹#›</a:t>
            </a:fld>
            <a:endParaRPr lang="en-US">
              <a:solidFill>
                <a:srgbClr val="C5D1D7">
                  <a:shade val="50000"/>
                  <a:satMod val="200000"/>
                </a:srgbClr>
              </a:solidFill>
            </a:endParaRP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D66D699C-D169-4A21-A654-FAD151E9D80C}" type="datetime1">
              <a:rPr lang="en-US" smtClean="0">
                <a:solidFill>
                  <a:srgbClr val="C5D1D7">
                    <a:shade val="50000"/>
                    <a:satMod val="200000"/>
                  </a:srgbClr>
                </a:solidFill>
              </a:rPr>
              <a:t>12/26/2013</a:t>
            </a:fld>
            <a:endParaRPr lang="en-US">
              <a:solidFill>
                <a:srgbClr val="C5D1D7">
                  <a:shade val="50000"/>
                  <a:satMod val="200000"/>
                </a:srgbClr>
              </a:solidFill>
            </a:endParaRPr>
          </a:p>
        </p:txBody>
      </p:sp>
      <p:sp>
        <p:nvSpPr>
          <p:cNvPr id="6" name="Footer Placeholder 5"/>
          <p:cNvSpPr>
            <a:spLocks noGrp="1"/>
          </p:cNvSpPr>
          <p:nvPr>
            <p:ph type="ftr" sz="quarter" idx="11"/>
          </p:nvPr>
        </p:nvSpPr>
        <p:spPr/>
        <p:txBody>
          <a:bodyPr/>
          <a:lstStyle>
            <a:extLst/>
          </a:lstStyle>
          <a:p>
            <a:pPr>
              <a:defRPr/>
            </a:pPr>
            <a:endParaRPr lang="en-US">
              <a:solidFill>
                <a:srgbClr val="C5D1D7">
                  <a:shade val="50000"/>
                  <a:satMod val="200000"/>
                </a:srgbClr>
              </a:solidFill>
            </a:endParaRPr>
          </a:p>
        </p:txBody>
      </p:sp>
      <p:sp>
        <p:nvSpPr>
          <p:cNvPr id="7" name="Slide Number Placeholder 6"/>
          <p:cNvSpPr>
            <a:spLocks noGrp="1"/>
          </p:cNvSpPr>
          <p:nvPr>
            <p:ph type="sldNum" sz="quarter" idx="12"/>
          </p:nvPr>
        </p:nvSpPr>
        <p:spPr/>
        <p:txBody>
          <a:bodyPr/>
          <a:lstStyle>
            <a:extLst/>
          </a:lstStyle>
          <a:p>
            <a:pPr>
              <a:defRPr/>
            </a:pPr>
            <a:fld id="{6B0773CD-A075-42C8-85A6-9F4835EF0513}" type="slidenum">
              <a:rPr lang="en-US" smtClean="0">
                <a:solidFill>
                  <a:srgbClr val="C5D1D7">
                    <a:shade val="50000"/>
                    <a:satMod val="200000"/>
                  </a:srgbClr>
                </a:solidFill>
              </a:rPr>
              <a:pPr>
                <a:defRPr/>
              </a:pPr>
              <a:t>‹#›</a:t>
            </a:fld>
            <a:endParaRPr lang="en-US">
              <a:solidFill>
                <a:srgbClr val="C5D1D7">
                  <a:shade val="50000"/>
                  <a:satMod val="200000"/>
                </a:srgb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pPr>
              <a:defRPr/>
            </a:pPr>
            <a:fld id="{1988B1F4-ADEE-4E13-8925-03AB684648FF}" type="datetime1">
              <a:rPr lang="en-US" smtClean="0">
                <a:solidFill>
                  <a:srgbClr val="C5D1D7">
                    <a:shade val="50000"/>
                    <a:satMod val="200000"/>
                  </a:srgbClr>
                </a:solidFill>
              </a:rPr>
              <a:t>12/26/2013</a:t>
            </a:fld>
            <a:endParaRPr lang="en-US">
              <a:solidFill>
                <a:srgbClr val="C5D1D7">
                  <a:shade val="50000"/>
                  <a:satMod val="200000"/>
                </a:srgbClr>
              </a:solidFill>
            </a:endParaRPr>
          </a:p>
        </p:txBody>
      </p:sp>
      <p:sp>
        <p:nvSpPr>
          <p:cNvPr id="6" name="Footer Placeholder 5"/>
          <p:cNvSpPr>
            <a:spLocks noGrp="1"/>
          </p:cNvSpPr>
          <p:nvPr>
            <p:ph type="ftr" sz="quarter" idx="11"/>
          </p:nvPr>
        </p:nvSpPr>
        <p:spPr/>
        <p:txBody>
          <a:bodyPr/>
          <a:lstStyle>
            <a:extLst/>
          </a:lstStyle>
          <a:p>
            <a:pPr>
              <a:defRPr/>
            </a:pPr>
            <a:endParaRPr lang="en-US">
              <a:solidFill>
                <a:srgbClr val="C5D1D7">
                  <a:shade val="50000"/>
                  <a:satMod val="200000"/>
                </a:srgbClr>
              </a:solidFill>
            </a:endParaRPr>
          </a:p>
        </p:txBody>
      </p:sp>
      <p:sp>
        <p:nvSpPr>
          <p:cNvPr id="7" name="Slide Number Placeholder 6"/>
          <p:cNvSpPr>
            <a:spLocks noGrp="1"/>
          </p:cNvSpPr>
          <p:nvPr>
            <p:ph type="sldNum" sz="quarter" idx="12"/>
          </p:nvPr>
        </p:nvSpPr>
        <p:spPr/>
        <p:txBody>
          <a:bodyPr/>
          <a:lstStyle>
            <a:extLst/>
          </a:lstStyle>
          <a:p>
            <a:pPr>
              <a:defRPr/>
            </a:pPr>
            <a:fld id="{2A8C4E49-3F7B-4A45-91C5-5C7432FA1B69}" type="slidenum">
              <a:rPr lang="en-US" smtClean="0">
                <a:solidFill>
                  <a:srgbClr val="C5D1D7">
                    <a:shade val="50000"/>
                    <a:satMod val="200000"/>
                  </a:srgbClr>
                </a:solidFill>
              </a:rPr>
              <a:pPr>
                <a:defRPr/>
              </a:pPr>
              <a:t>‹#›</a:t>
            </a:fld>
            <a:endParaRPr lang="en-US">
              <a:solidFill>
                <a:srgbClr val="C5D1D7">
                  <a:shade val="50000"/>
                  <a:satMod val="200000"/>
                </a:srgbClr>
              </a:solidFill>
            </a:endParaRP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AF0C256-3234-4D50-B045-F0857E881F62}" type="datetime1">
              <a:rPr lang="en-US" smtClean="0"/>
              <a:t>12/26/2013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FB1874C-31A3-4B79-897A-83AF241A62F9}"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72" r:id="rId12"/>
    <p:sldLayoutId id="2147483673" r:id="rId13"/>
    <p:sldLayoutId id="2147483674" r:id="rId14"/>
    <p:sldLayoutId id="2147483687" r:id="rId15"/>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6350" y="0"/>
            <a:ext cx="7867650" cy="1143000"/>
          </a:xfrm>
        </p:spPr>
        <p:txBody>
          <a:bodyPr anchor="t">
            <a:normAutofit/>
          </a:bodyPr>
          <a:lstStyle/>
          <a:p>
            <a:pPr eaLnBrk="1" hangingPunct="1">
              <a:defRPr/>
            </a:pPr>
            <a:r>
              <a:rPr lang="en-US" dirty="0" smtClean="0">
                <a:effectLst/>
              </a:rPr>
              <a:t>Revision of the course</a:t>
            </a:r>
            <a:r>
              <a:rPr lang="en-US" dirty="0"/>
              <a:t/>
            </a:r>
            <a:br>
              <a:rPr lang="en-US" dirty="0"/>
            </a:br>
            <a:endParaRPr lang="en-US" dirty="0"/>
          </a:p>
        </p:txBody>
      </p:sp>
      <p:sp>
        <p:nvSpPr>
          <p:cNvPr id="8195" name="Subtitle 2"/>
          <p:cNvSpPr>
            <a:spLocks noGrp="1"/>
          </p:cNvSpPr>
          <p:nvPr>
            <p:ph idx="1"/>
          </p:nvPr>
        </p:nvSpPr>
        <p:spPr/>
        <p:txBody>
          <a:bodyPr/>
          <a:lstStyle/>
          <a:p>
            <a:pPr eaLnBrk="1" hangingPunct="1"/>
            <a:r>
              <a:rPr lang="en-US" dirty="0" err="1" smtClean="0">
                <a:latin typeface="Arial" charset="0"/>
                <a:cs typeface="Arial" charset="0"/>
              </a:rPr>
              <a:t>Dr</a:t>
            </a:r>
            <a:r>
              <a:rPr lang="en-US" dirty="0" smtClean="0">
                <a:latin typeface="Arial" charset="0"/>
                <a:cs typeface="Arial" charset="0"/>
              </a:rPr>
              <a:t> </a:t>
            </a:r>
            <a:r>
              <a:rPr lang="en-US" dirty="0" err="1" smtClean="0">
                <a:latin typeface="Arial" charset="0"/>
                <a:cs typeface="Arial" charset="0"/>
              </a:rPr>
              <a:t>Ayaz</a:t>
            </a:r>
            <a:r>
              <a:rPr lang="en-US" dirty="0" smtClean="0">
                <a:latin typeface="Arial" charset="0"/>
                <a:cs typeface="Arial" charset="0"/>
              </a:rPr>
              <a:t> </a:t>
            </a:r>
            <a:r>
              <a:rPr lang="en-US" dirty="0" err="1" smtClean="0">
                <a:latin typeface="Arial" charset="0"/>
                <a:cs typeface="Arial" charset="0"/>
              </a:rPr>
              <a:t>Afsar</a:t>
            </a:r>
            <a:endParaRPr lang="en-US" dirty="0" smtClean="0">
              <a:latin typeface="Arial" charset="0"/>
              <a:cs typeface="Arial" charset="0"/>
            </a:endParaRPr>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1</a:t>
            </a:fld>
            <a:endParaRPr lang="en-US">
              <a:solidFill>
                <a:srgbClr val="C5D1D7">
                  <a:shade val="50000"/>
                  <a:satMod val="200000"/>
                </a:srgbClr>
              </a:solidFill>
            </a:endParaRPr>
          </a:p>
        </p:txBody>
      </p:sp>
    </p:spTree>
    <p:extLst>
      <p:ext uri="{BB962C8B-B14F-4D97-AF65-F5344CB8AC3E}">
        <p14:creationId xmlns:p14="http://schemas.microsoft.com/office/powerpoint/2010/main" xmlns="" val="41062150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lvl="0"/>
            <a:r>
              <a:rPr lang="en-US" dirty="0" err="1"/>
              <a:t>Operationalising</a:t>
            </a:r>
            <a:r>
              <a:rPr lang="en-US" dirty="0"/>
              <a:t>’ a concept</a:t>
            </a:r>
            <a:br>
              <a:rPr lang="en-US" dirty="0"/>
            </a:br>
            <a:endParaRPr lang="en-US" dirty="0"/>
          </a:p>
        </p:txBody>
      </p:sp>
      <p:sp>
        <p:nvSpPr>
          <p:cNvPr id="3" name="Content Placeholder 2"/>
          <p:cNvSpPr>
            <a:spLocks noGrp="1"/>
          </p:cNvSpPr>
          <p:nvPr>
            <p:ph idx="1"/>
          </p:nvPr>
        </p:nvSpPr>
        <p:spPr>
          <a:xfrm>
            <a:off x="990600" y="1371600"/>
            <a:ext cx="7943088" cy="4876800"/>
          </a:xfrm>
        </p:spPr>
        <p:txBody>
          <a:bodyPr/>
          <a:lstStyle/>
          <a:p>
            <a:pPr lvl="0">
              <a:lnSpc>
                <a:spcPct val="150000"/>
              </a:lnSpc>
            </a:pPr>
            <a:r>
              <a:rPr lang="en-US" dirty="0" smtClean="0"/>
              <a:t>Asking </a:t>
            </a:r>
            <a:r>
              <a:rPr lang="en-US" dirty="0"/>
              <a:t>questions about a concept or an idea – moving </a:t>
            </a:r>
            <a:r>
              <a:rPr lang="en-US" dirty="0" smtClean="0"/>
              <a:t>further</a:t>
            </a:r>
          </a:p>
          <a:p>
            <a:pPr lvl="0">
              <a:lnSpc>
                <a:spcPct val="150000"/>
              </a:lnSpc>
            </a:pPr>
            <a:r>
              <a:rPr lang="en-US" dirty="0" smtClean="0"/>
              <a:t>Data</a:t>
            </a:r>
            <a:r>
              <a:rPr lang="en-US" dirty="0"/>
              <a:t>, categories, theme, patterns, difference between elements explored and discovered in relation to asking your question, elements of knowledge, your findings, interpret your data, time frame, field by finding out about numbers of students, study habits, developed work-related skills, hypotheses (to be tested) or questions, relationship between the variables of gender and subject choice, location of universities and numbers of </a:t>
            </a:r>
            <a:r>
              <a:rPr lang="en-US" dirty="0" smtClean="0"/>
              <a:t>students.</a:t>
            </a:r>
            <a:endParaRPr lang="en-US" dirty="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10</a:t>
            </a:fld>
            <a:endParaRPr lang="en-US">
              <a:solidFill>
                <a:srgbClr val="C5D1D7">
                  <a:shade val="50000"/>
                  <a:satMod val="200000"/>
                </a:srgbClr>
              </a:solidFill>
            </a:endParaRPr>
          </a:p>
        </p:txBody>
      </p:sp>
    </p:spTree>
    <p:extLst>
      <p:ext uri="{BB962C8B-B14F-4D97-AF65-F5344CB8AC3E}">
        <p14:creationId xmlns:p14="http://schemas.microsoft.com/office/powerpoint/2010/main" xmlns="" val="18132561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effectLst/>
              </a:rPr>
              <a:t>Boundaries and gaps</a:t>
            </a:r>
            <a:br>
              <a:rPr lang="en-US" dirty="0">
                <a:effectLst/>
              </a:rPr>
            </a:br>
            <a:endParaRPr lang="en-US" dirty="0"/>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47669" y="914400"/>
            <a:ext cx="7383837" cy="5334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11</a:t>
            </a:fld>
            <a:endParaRPr lang="en-US">
              <a:solidFill>
                <a:srgbClr val="C5D1D7">
                  <a:shade val="50000"/>
                  <a:satMod val="200000"/>
                </a:srgbClr>
              </a:solidFill>
            </a:endParaRPr>
          </a:p>
        </p:txBody>
      </p:sp>
    </p:spTree>
    <p:extLst>
      <p:ext uri="{BB962C8B-B14F-4D97-AF65-F5344CB8AC3E}">
        <p14:creationId xmlns:p14="http://schemas.microsoft.com/office/powerpoint/2010/main" xmlns="" val="4284792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019288" cy="487362"/>
          </a:xfrm>
        </p:spPr>
        <p:txBody>
          <a:bodyPr>
            <a:normAutofit fontScale="90000"/>
          </a:bodyPr>
          <a:lstStyle/>
          <a:p>
            <a:endParaRPr lang="en-US" dirty="0"/>
          </a:p>
        </p:txBody>
      </p:sp>
      <p:sp>
        <p:nvSpPr>
          <p:cNvPr id="3" name="Content Placeholder 2"/>
          <p:cNvSpPr>
            <a:spLocks noGrp="1"/>
          </p:cNvSpPr>
          <p:nvPr>
            <p:ph idx="1"/>
          </p:nvPr>
        </p:nvSpPr>
        <p:spPr>
          <a:xfrm>
            <a:off x="990600" y="990600"/>
            <a:ext cx="7943088" cy="5257800"/>
          </a:xfrm>
        </p:spPr>
        <p:txBody>
          <a:bodyPr>
            <a:normAutofit/>
          </a:bodyPr>
          <a:lstStyle/>
          <a:p>
            <a:pPr marL="82296" indent="0">
              <a:lnSpc>
                <a:spcPct val="150000"/>
              </a:lnSpc>
              <a:buNone/>
            </a:pPr>
            <a:r>
              <a:rPr lang="en-US" b="1" dirty="0"/>
              <a:t>From topic to title</a:t>
            </a:r>
          </a:p>
          <a:p>
            <a:pPr lvl="0">
              <a:lnSpc>
                <a:spcPct val="150000"/>
              </a:lnSpc>
            </a:pPr>
            <a:r>
              <a:rPr lang="en-US" dirty="0"/>
              <a:t>Keep it tight and properly boundaries – your ‘slice of the cake’: others can ask other questions and explore other areas and issues</a:t>
            </a:r>
          </a:p>
          <a:p>
            <a:pPr lvl="0">
              <a:lnSpc>
                <a:spcPct val="150000"/>
              </a:lnSpc>
            </a:pPr>
            <a:r>
              <a:rPr lang="en-US" dirty="0"/>
              <a:t>Do not set up a purely descriptive dissertation/thesis</a:t>
            </a:r>
          </a:p>
          <a:p>
            <a:pPr lvl="0">
              <a:lnSpc>
                <a:spcPct val="150000"/>
              </a:lnSpc>
            </a:pPr>
            <a:r>
              <a:rPr lang="en-US" dirty="0"/>
              <a:t>Set </a:t>
            </a:r>
            <a:r>
              <a:rPr lang="en-US" dirty="0" smtClean="0"/>
              <a:t>yourself</a:t>
            </a:r>
          </a:p>
          <a:p>
            <a:pPr marL="82296" lvl="0" indent="0">
              <a:lnSpc>
                <a:spcPct val="150000"/>
              </a:lnSpc>
              <a:buNone/>
            </a:pPr>
            <a:r>
              <a:rPr lang="en-US" dirty="0"/>
              <a:t> </a:t>
            </a:r>
            <a:r>
              <a:rPr lang="en-US" dirty="0" smtClean="0"/>
              <a:t>a </a:t>
            </a:r>
            <a:r>
              <a:rPr lang="en-US" dirty="0"/>
              <a:t>problem, or</a:t>
            </a:r>
          </a:p>
          <a:p>
            <a:pPr lvl="0">
              <a:lnSpc>
                <a:spcPct val="150000"/>
              </a:lnSpc>
            </a:pPr>
            <a:r>
              <a:rPr lang="en-US" dirty="0"/>
              <a:t>a set of critical questions, or</a:t>
            </a:r>
          </a:p>
          <a:p>
            <a:pPr lvl="0">
              <a:lnSpc>
                <a:spcPct val="150000"/>
              </a:lnSpc>
            </a:pPr>
            <a:r>
              <a:rPr lang="en-US" dirty="0"/>
              <a:t>a set of contrasts (for example, contrasting arguments about or approaches to …..)</a:t>
            </a:r>
          </a:p>
          <a:p>
            <a:pPr marL="82296" indent="0">
              <a:lnSpc>
                <a:spcPct val="150000"/>
              </a:lnSpc>
              <a:buNone/>
            </a:pPr>
            <a:r>
              <a:rPr lang="en-US" dirty="0"/>
              <a:t> </a:t>
            </a:r>
            <a:r>
              <a:rPr lang="en-US" dirty="0" smtClean="0"/>
              <a:t>You </a:t>
            </a:r>
            <a:r>
              <a:rPr lang="en-US" dirty="0"/>
              <a:t>are contributing to ongoing debates and entering a dialogue in the academic community</a:t>
            </a:r>
          </a:p>
          <a:p>
            <a:endParaRPr lang="en-US" dirty="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12</a:t>
            </a:fld>
            <a:endParaRPr lang="en-US">
              <a:solidFill>
                <a:srgbClr val="C5D1D7">
                  <a:shade val="50000"/>
                  <a:satMod val="200000"/>
                </a:srgbClr>
              </a:solidFill>
            </a:endParaRPr>
          </a:p>
        </p:txBody>
      </p:sp>
    </p:spTree>
    <p:extLst>
      <p:ext uri="{BB962C8B-B14F-4D97-AF65-F5344CB8AC3E}">
        <p14:creationId xmlns:p14="http://schemas.microsoft.com/office/powerpoint/2010/main" xmlns="" val="36375032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866888" cy="1143000"/>
          </a:xfrm>
        </p:spPr>
        <p:txBody>
          <a:bodyPr/>
          <a:lstStyle/>
          <a:p>
            <a:pPr lvl="0"/>
            <a:r>
              <a:rPr lang="en-US" dirty="0"/>
              <a:t>Stages of asking the research question</a:t>
            </a:r>
            <a:br>
              <a:rPr lang="en-US" dirty="0"/>
            </a:br>
            <a:endParaRPr lang="en-US" dirty="0"/>
          </a:p>
        </p:txBody>
      </p:sp>
      <p:sp>
        <p:nvSpPr>
          <p:cNvPr id="3" name="Content Placeholder 2"/>
          <p:cNvSpPr>
            <a:spLocks noGrp="1"/>
          </p:cNvSpPr>
          <p:nvPr>
            <p:ph idx="1"/>
          </p:nvPr>
        </p:nvSpPr>
        <p:spPr>
          <a:xfrm>
            <a:off x="1066800" y="990600"/>
            <a:ext cx="7866888" cy="5597768"/>
          </a:xfrm>
        </p:spPr>
        <p:txBody>
          <a:bodyPr/>
          <a:lstStyle/>
          <a:p>
            <a:r>
              <a:rPr lang="en-US" dirty="0" smtClean="0"/>
              <a:t>Topic </a:t>
            </a:r>
            <a:r>
              <a:rPr lang="en-US" dirty="0"/>
              <a:t>– fascination – work directive or development</a:t>
            </a:r>
          </a:p>
          <a:p>
            <a:pPr lvl="0"/>
            <a:endParaRPr lang="en-US" dirty="0"/>
          </a:p>
          <a:p>
            <a:r>
              <a:rPr lang="en-US" dirty="0"/>
              <a:t>Research question – asking a question </a:t>
            </a:r>
            <a:r>
              <a:rPr lang="en-US" dirty="0" err="1"/>
              <a:t>problematises</a:t>
            </a:r>
            <a:r>
              <a:rPr lang="en-US" dirty="0"/>
              <a:t> and focuses your </a:t>
            </a:r>
            <a:r>
              <a:rPr lang="en-US" dirty="0" smtClean="0"/>
              <a:t>interests</a:t>
            </a:r>
          </a:p>
          <a:p>
            <a:r>
              <a:rPr lang="en-US" dirty="0" smtClean="0"/>
              <a:t>Gaps</a:t>
            </a:r>
            <a:r>
              <a:rPr lang="en-US" dirty="0"/>
              <a:t>:</a:t>
            </a:r>
          </a:p>
          <a:p>
            <a:r>
              <a:rPr lang="en-US" dirty="0"/>
              <a:t>What has already been asked and discovered in relation to this area?</a:t>
            </a:r>
          </a:p>
          <a:p>
            <a:r>
              <a:rPr lang="en-US" dirty="0"/>
              <a:t>How?</a:t>
            </a:r>
          </a:p>
          <a:p>
            <a:r>
              <a:rPr lang="en-US" dirty="0"/>
              <a:t>Where can my work fit in and add new knowledge and meaning?</a:t>
            </a:r>
          </a:p>
          <a:p>
            <a:endParaRPr lang="en-US" dirty="0"/>
          </a:p>
          <a:p>
            <a:r>
              <a:rPr lang="en-US" dirty="0"/>
              <a:t>Ensure it addresses a gap in knowledge.</a:t>
            </a:r>
          </a:p>
          <a:p>
            <a:r>
              <a:rPr lang="en-US" dirty="0"/>
              <a:t>Ensure it is significant – sufficiently important for the level (MA, MPhil, PhD etc.) of the </a:t>
            </a:r>
            <a:r>
              <a:rPr lang="en-US" dirty="0" smtClean="0"/>
              <a:t>research.</a:t>
            </a:r>
          </a:p>
          <a:p>
            <a:endParaRPr lang="en-US" dirty="0" smtClean="0"/>
          </a:p>
          <a:p>
            <a:r>
              <a:rPr lang="en-US" dirty="0" smtClean="0"/>
              <a:t>Boundaries</a:t>
            </a:r>
            <a:r>
              <a:rPr lang="en-US" dirty="0"/>
              <a:t>:</a:t>
            </a:r>
          </a:p>
          <a:p>
            <a:r>
              <a:rPr lang="en-US" dirty="0"/>
              <a:t>Decide on which elements to focus and what to leave for later (either for yourself or others).</a:t>
            </a:r>
          </a:p>
          <a:p>
            <a:endParaRPr lang="en-US" dirty="0"/>
          </a:p>
          <a:p>
            <a:endParaRPr lang="en-US" dirty="0"/>
          </a:p>
        </p:txBody>
      </p:sp>
      <p:pic>
        <p:nvPicPr>
          <p:cNvPr id="35842"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861955" y="1314047"/>
            <a:ext cx="228600" cy="4220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861955" y="2058992"/>
            <a:ext cx="228600" cy="4220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976255" y="3733800"/>
            <a:ext cx="228600" cy="4220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976255" y="5105400"/>
            <a:ext cx="228600" cy="4220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8" name="Slide Number Placeholder 7"/>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13</a:t>
            </a:fld>
            <a:endParaRPr lang="en-US">
              <a:solidFill>
                <a:srgbClr val="C5D1D7">
                  <a:shade val="50000"/>
                  <a:satMod val="200000"/>
                </a:srgbClr>
              </a:solidFill>
            </a:endParaRPr>
          </a:p>
        </p:txBody>
      </p:sp>
    </p:spTree>
    <p:extLst>
      <p:ext uri="{BB962C8B-B14F-4D97-AF65-F5344CB8AC3E}">
        <p14:creationId xmlns:p14="http://schemas.microsoft.com/office/powerpoint/2010/main" xmlns="" val="16151808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334962"/>
          </a:xfrm>
        </p:spPr>
        <p:txBody>
          <a:bodyPr>
            <a:normAutofit fontScale="90000"/>
          </a:bodyPr>
          <a:lstStyle/>
          <a:p>
            <a:endParaRPr lang="en-US" dirty="0"/>
          </a:p>
        </p:txBody>
      </p:sp>
      <p:sp>
        <p:nvSpPr>
          <p:cNvPr id="3" name="Content Placeholder 2"/>
          <p:cNvSpPr>
            <a:spLocks noGrp="1"/>
          </p:cNvSpPr>
          <p:nvPr>
            <p:ph idx="1"/>
          </p:nvPr>
        </p:nvSpPr>
        <p:spPr>
          <a:xfrm>
            <a:off x="990600" y="1143000"/>
            <a:ext cx="7943088" cy="5105400"/>
          </a:xfrm>
        </p:spPr>
        <p:txBody>
          <a:bodyPr>
            <a:normAutofit/>
          </a:bodyPr>
          <a:lstStyle/>
          <a:p>
            <a:pPr marL="82296" lvl="0" indent="0">
              <a:lnSpc>
                <a:spcPct val="150000"/>
              </a:lnSpc>
              <a:buNone/>
            </a:pPr>
            <a:r>
              <a:rPr lang="en-US" b="1" dirty="0" smtClean="0"/>
              <a:t>Summary</a:t>
            </a:r>
          </a:p>
          <a:p>
            <a:pPr lvl="0">
              <a:lnSpc>
                <a:spcPct val="150000"/>
              </a:lnSpc>
            </a:pPr>
            <a:r>
              <a:rPr lang="en-US" dirty="0" smtClean="0"/>
              <a:t>Turning </a:t>
            </a:r>
            <a:r>
              <a:rPr lang="en-US" dirty="0"/>
              <a:t>fascinations, directives, topics, broad areas of interest into research questions</a:t>
            </a:r>
          </a:p>
          <a:p>
            <a:pPr lvl="0">
              <a:lnSpc>
                <a:spcPct val="150000"/>
              </a:lnSpc>
            </a:pPr>
            <a:r>
              <a:rPr lang="en-US" dirty="0"/>
              <a:t>Identifying suitable and appropriate, important and significant ‘gaps’ in knowledge, so the research to address these is worth carrying out</a:t>
            </a:r>
          </a:p>
          <a:p>
            <a:pPr lvl="0">
              <a:lnSpc>
                <a:spcPct val="150000"/>
              </a:lnSpc>
            </a:pPr>
            <a:r>
              <a:rPr lang="en-US" dirty="0"/>
              <a:t>Identifying what kind of research this will be</a:t>
            </a:r>
          </a:p>
          <a:p>
            <a:pPr lvl="0">
              <a:lnSpc>
                <a:spcPct val="150000"/>
              </a:lnSpc>
            </a:pPr>
            <a:r>
              <a:rPr lang="en-US" dirty="0"/>
              <a:t>Identifying what the research cannot or will not cover, that is, the boundaries (for someone else to address, or the researcher to look at later)</a:t>
            </a:r>
          </a:p>
          <a:p>
            <a:pPr lvl="0">
              <a:lnSpc>
                <a:spcPct val="150000"/>
              </a:lnSpc>
            </a:pPr>
            <a:r>
              <a:rPr lang="en-US" dirty="0"/>
              <a:t>Examples of moving forward, through focus on area of interest, to a workable research question and design of study.</a:t>
            </a:r>
          </a:p>
          <a:p>
            <a:pPr>
              <a:lnSpc>
                <a:spcPct val="150000"/>
              </a:lnSpc>
            </a:pPr>
            <a:endParaRPr lang="en-US" dirty="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14</a:t>
            </a:fld>
            <a:endParaRPr lang="en-US">
              <a:solidFill>
                <a:srgbClr val="C5D1D7">
                  <a:shade val="50000"/>
                  <a:satMod val="200000"/>
                </a:srgbClr>
              </a:solidFill>
            </a:endParaRPr>
          </a:p>
        </p:txBody>
      </p:sp>
    </p:spTree>
    <p:extLst>
      <p:ext uri="{BB962C8B-B14F-4D97-AF65-F5344CB8AC3E}">
        <p14:creationId xmlns:p14="http://schemas.microsoft.com/office/powerpoint/2010/main" xmlns="" val="39071757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866888" cy="1143000"/>
          </a:xfrm>
        </p:spPr>
        <p:txBody>
          <a:bodyPr/>
          <a:lstStyle/>
          <a:p>
            <a:r>
              <a:rPr lang="en-US" dirty="0">
                <a:effectLst/>
              </a:rPr>
              <a:t>Research Methodologies</a:t>
            </a:r>
            <a:endParaRPr lang="en-US" dirty="0"/>
          </a:p>
        </p:txBody>
      </p:sp>
      <p:sp>
        <p:nvSpPr>
          <p:cNvPr id="3" name="Content Placeholder 2"/>
          <p:cNvSpPr>
            <a:spLocks noGrp="1"/>
          </p:cNvSpPr>
          <p:nvPr>
            <p:ph idx="1"/>
          </p:nvPr>
        </p:nvSpPr>
        <p:spPr>
          <a:xfrm>
            <a:off x="1066800" y="1295400"/>
            <a:ext cx="7866888" cy="4953000"/>
          </a:xfrm>
        </p:spPr>
        <p:txBody>
          <a:bodyPr/>
          <a:lstStyle/>
          <a:p>
            <a:pPr marL="82296" lvl="0" indent="0">
              <a:buNone/>
            </a:pPr>
            <a:r>
              <a:rPr lang="en-US" b="1" dirty="0"/>
              <a:t>Choosing research methodologies  </a:t>
            </a:r>
            <a:endParaRPr lang="en-US" dirty="0"/>
          </a:p>
          <a:p>
            <a:pPr lvl="0"/>
            <a:r>
              <a:rPr lang="en-US" b="1" dirty="0"/>
              <a:t>Methodology</a:t>
            </a:r>
            <a:endParaRPr lang="en-US" dirty="0"/>
          </a:p>
          <a:p>
            <a:pPr lvl="0"/>
            <a:r>
              <a:rPr lang="en-US" dirty="0"/>
              <a:t>Methods</a:t>
            </a:r>
          </a:p>
          <a:p>
            <a:pPr lvl="0"/>
            <a:r>
              <a:rPr lang="en-US" dirty="0"/>
              <a:t>Methodology</a:t>
            </a:r>
          </a:p>
          <a:p>
            <a:pPr lvl="0"/>
            <a:r>
              <a:rPr lang="en-US" dirty="0"/>
              <a:t>Ontology</a:t>
            </a:r>
          </a:p>
          <a:p>
            <a:pPr lvl="0"/>
            <a:r>
              <a:rPr lang="en-US" dirty="0"/>
              <a:t>Epistemology</a:t>
            </a:r>
          </a:p>
          <a:p>
            <a:r>
              <a:rPr lang="en-US" b="1" dirty="0"/>
              <a:t>Methodology affects:</a:t>
            </a:r>
          </a:p>
          <a:p>
            <a:pPr lvl="0"/>
            <a:r>
              <a:rPr lang="en-US" dirty="0"/>
              <a:t>the research questions you ask</a:t>
            </a:r>
          </a:p>
          <a:p>
            <a:pPr lvl="0"/>
            <a:r>
              <a:rPr lang="en-US" dirty="0"/>
              <a:t>the kinds of research you carry out</a:t>
            </a:r>
          </a:p>
          <a:p>
            <a:pPr lvl="0"/>
            <a:r>
              <a:rPr lang="en-US" dirty="0"/>
              <a:t>the methods used</a:t>
            </a:r>
          </a:p>
          <a:p>
            <a:pPr lvl="0"/>
            <a:r>
              <a:rPr lang="en-US" dirty="0"/>
              <a:t>the modes of analysis used on your data</a:t>
            </a:r>
          </a:p>
          <a:p>
            <a:r>
              <a:rPr lang="en-US" dirty="0"/>
              <a:t>what you can argue as findings from </a:t>
            </a:r>
            <a:r>
              <a:rPr lang="en-US" dirty="0" smtClean="0"/>
              <a:t>your data</a:t>
            </a:r>
            <a:endParaRPr lang="en-US" dirty="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15</a:t>
            </a:fld>
            <a:endParaRPr lang="en-US">
              <a:solidFill>
                <a:srgbClr val="C5D1D7">
                  <a:shade val="50000"/>
                  <a:satMod val="200000"/>
                </a:srgbClr>
              </a:solidFill>
            </a:endParaRPr>
          </a:p>
        </p:txBody>
      </p:sp>
    </p:spTree>
    <p:extLst>
      <p:ext uri="{BB962C8B-B14F-4D97-AF65-F5344CB8AC3E}">
        <p14:creationId xmlns:p14="http://schemas.microsoft.com/office/powerpoint/2010/main" xmlns="" val="41442126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320"/>
            <a:ext cx="7943088" cy="335280"/>
          </a:xfrm>
        </p:spPr>
        <p:txBody>
          <a:bodyPr>
            <a:normAutofit fontScale="90000"/>
          </a:bodyPr>
          <a:lstStyle/>
          <a:p>
            <a:endParaRPr lang="en-US" sz="2400" dirty="0"/>
          </a:p>
        </p:txBody>
      </p:sp>
      <p:sp>
        <p:nvSpPr>
          <p:cNvPr id="3" name="Content Placeholder 2"/>
          <p:cNvSpPr>
            <a:spLocks noGrp="1"/>
          </p:cNvSpPr>
          <p:nvPr>
            <p:ph sz="half" idx="1"/>
          </p:nvPr>
        </p:nvSpPr>
        <p:spPr/>
        <p:txBody>
          <a:bodyPr>
            <a:normAutofit lnSpcReduction="10000"/>
          </a:bodyPr>
          <a:lstStyle/>
          <a:p>
            <a:pPr marL="82296" indent="0">
              <a:buNone/>
            </a:pPr>
            <a:r>
              <a:rPr lang="en-US" sz="1800" b="1" dirty="0"/>
              <a:t>Positivistic paradigm </a:t>
            </a:r>
            <a:endParaRPr lang="en-US" sz="1800" b="1" dirty="0" smtClean="0"/>
          </a:p>
          <a:p>
            <a:r>
              <a:rPr lang="en-US" sz="1800" dirty="0" smtClean="0"/>
              <a:t>Concerned </a:t>
            </a:r>
            <a:r>
              <a:rPr lang="en-US" sz="1800" dirty="0"/>
              <a:t>with hypotheses </a:t>
            </a:r>
            <a:r>
              <a:rPr lang="en-US" sz="1800" dirty="0" smtClean="0"/>
              <a:t>testing</a:t>
            </a:r>
          </a:p>
          <a:p>
            <a:r>
              <a:rPr lang="en-US" sz="1800" dirty="0"/>
              <a:t>Uses large </a:t>
            </a:r>
            <a:r>
              <a:rPr lang="en-US" sz="1800" dirty="0" smtClean="0"/>
              <a:t>samples</a:t>
            </a:r>
          </a:p>
          <a:p>
            <a:r>
              <a:rPr lang="en-US" sz="1800" dirty="0"/>
              <a:t>Data are highly specific and </a:t>
            </a:r>
            <a:r>
              <a:rPr lang="en-US" sz="1800" dirty="0" smtClean="0"/>
              <a:t>precise</a:t>
            </a:r>
          </a:p>
          <a:p>
            <a:r>
              <a:rPr lang="en-US" sz="1800" dirty="0"/>
              <a:t>Produces quantitative </a:t>
            </a:r>
            <a:r>
              <a:rPr lang="en-US" sz="1800" dirty="0" smtClean="0"/>
              <a:t>data</a:t>
            </a:r>
          </a:p>
          <a:p>
            <a:r>
              <a:rPr lang="en-US" sz="1800" dirty="0"/>
              <a:t>High reliability	</a:t>
            </a:r>
            <a:endParaRPr lang="en-US" sz="1800" dirty="0" smtClean="0"/>
          </a:p>
          <a:p>
            <a:r>
              <a:rPr lang="en-US" sz="1800" dirty="0" smtClean="0"/>
              <a:t> </a:t>
            </a:r>
            <a:r>
              <a:rPr lang="en-US" sz="1800" dirty="0"/>
              <a:t>Low </a:t>
            </a:r>
            <a:r>
              <a:rPr lang="en-US" sz="1800" dirty="0" smtClean="0"/>
              <a:t>validity</a:t>
            </a:r>
          </a:p>
          <a:p>
            <a:r>
              <a:rPr lang="en-US" sz="1800" dirty="0" err="1" smtClean="0"/>
              <a:t>Generalises</a:t>
            </a:r>
            <a:r>
              <a:rPr lang="en-US" sz="1800" dirty="0" smtClean="0"/>
              <a:t> </a:t>
            </a:r>
            <a:r>
              <a:rPr lang="en-US" sz="1800" dirty="0"/>
              <a:t>from sample to population				</a:t>
            </a:r>
          </a:p>
          <a:p>
            <a:pPr marL="82296" indent="0">
              <a:buNone/>
            </a:pPr>
            <a:r>
              <a:rPr lang="en-US" sz="1800" dirty="0"/>
              <a:t>							</a:t>
            </a:r>
          </a:p>
          <a:p>
            <a:endParaRPr lang="en-US" sz="1800" dirty="0" smtClean="0"/>
          </a:p>
          <a:p>
            <a:endParaRPr lang="en-US" sz="1800" dirty="0"/>
          </a:p>
        </p:txBody>
      </p:sp>
      <p:sp>
        <p:nvSpPr>
          <p:cNvPr id="4" name="Content Placeholder 3"/>
          <p:cNvSpPr>
            <a:spLocks noGrp="1"/>
          </p:cNvSpPr>
          <p:nvPr>
            <p:ph sz="half" idx="2"/>
          </p:nvPr>
        </p:nvSpPr>
        <p:spPr/>
        <p:txBody>
          <a:bodyPr>
            <a:normAutofit lnSpcReduction="10000"/>
          </a:bodyPr>
          <a:lstStyle/>
          <a:p>
            <a:pPr marL="82296" indent="0">
              <a:buNone/>
            </a:pPr>
            <a:r>
              <a:rPr lang="en-US" sz="1800" b="1" dirty="0" err="1"/>
              <a:t>Postpositivistic</a:t>
            </a:r>
            <a:r>
              <a:rPr lang="en-US" sz="1800" b="1" dirty="0"/>
              <a:t> paradigm</a:t>
            </a:r>
            <a:endParaRPr lang="en-US" sz="1800" b="1" dirty="0" smtClean="0"/>
          </a:p>
          <a:p>
            <a:r>
              <a:rPr lang="en-US" sz="1800" dirty="0" smtClean="0"/>
              <a:t>Concerned </a:t>
            </a:r>
            <a:r>
              <a:rPr lang="en-US" sz="1800" dirty="0"/>
              <a:t>with generating </a:t>
            </a:r>
            <a:r>
              <a:rPr lang="en-US" sz="1800" dirty="0" smtClean="0"/>
              <a:t>theories</a:t>
            </a:r>
          </a:p>
          <a:p>
            <a:r>
              <a:rPr lang="en-US" sz="1800" dirty="0" smtClean="0"/>
              <a:t>Uses small samples</a:t>
            </a:r>
          </a:p>
          <a:p>
            <a:r>
              <a:rPr lang="en-US" sz="1800" dirty="0"/>
              <a:t>Data are rich and </a:t>
            </a:r>
            <a:r>
              <a:rPr lang="en-US" sz="1800" dirty="0" smtClean="0"/>
              <a:t>subjective</a:t>
            </a:r>
          </a:p>
          <a:p>
            <a:endParaRPr lang="en-US" sz="1800" dirty="0" smtClean="0"/>
          </a:p>
          <a:p>
            <a:r>
              <a:rPr lang="en-US" sz="1800" dirty="0" smtClean="0"/>
              <a:t>Produces </a:t>
            </a:r>
            <a:r>
              <a:rPr lang="en-US" sz="1800" dirty="0"/>
              <a:t>qualitative </a:t>
            </a:r>
            <a:r>
              <a:rPr lang="en-US" sz="1800" dirty="0" smtClean="0"/>
              <a:t>data</a:t>
            </a:r>
          </a:p>
          <a:p>
            <a:r>
              <a:rPr lang="en-US" sz="1800" dirty="0"/>
              <a:t>Reliability is </a:t>
            </a:r>
            <a:r>
              <a:rPr lang="en-US" sz="1800" dirty="0" smtClean="0"/>
              <a:t>low</a:t>
            </a:r>
          </a:p>
          <a:p>
            <a:r>
              <a:rPr lang="en-US" sz="1800" dirty="0"/>
              <a:t>Validity is </a:t>
            </a:r>
            <a:r>
              <a:rPr lang="en-US" sz="1800" dirty="0" smtClean="0"/>
              <a:t>high</a:t>
            </a:r>
          </a:p>
          <a:p>
            <a:r>
              <a:rPr lang="en-US" sz="1800" dirty="0" err="1"/>
              <a:t>Generalises</a:t>
            </a:r>
            <a:r>
              <a:rPr lang="en-US" sz="1800" dirty="0"/>
              <a:t> from one setting to another</a:t>
            </a:r>
          </a:p>
          <a:p>
            <a:pPr marL="82296" indent="0">
              <a:buNone/>
            </a:pPr>
            <a:endParaRPr lang="en-US" sz="1800" dirty="0"/>
          </a:p>
        </p:txBody>
      </p:sp>
      <p:sp>
        <p:nvSpPr>
          <p:cNvPr id="5" name="Slide Number Placeholder 4"/>
          <p:cNvSpPr>
            <a:spLocks noGrp="1"/>
          </p:cNvSpPr>
          <p:nvPr>
            <p:ph type="sldNum" sz="quarter" idx="12"/>
          </p:nvPr>
        </p:nvSpPr>
        <p:spPr/>
        <p:txBody>
          <a:bodyPr/>
          <a:lstStyle/>
          <a:p>
            <a:pPr>
              <a:defRPr/>
            </a:pPr>
            <a:fld id="{41300BA2-C620-4788-A8D4-19694A373941}" type="slidenum">
              <a:rPr lang="en-US" smtClean="0">
                <a:solidFill>
                  <a:srgbClr val="C5D1D7">
                    <a:shade val="50000"/>
                    <a:satMod val="200000"/>
                  </a:srgbClr>
                </a:solidFill>
              </a:rPr>
              <a:pPr>
                <a:defRPr/>
              </a:pPr>
              <a:t>16</a:t>
            </a:fld>
            <a:endParaRPr lang="en-US">
              <a:solidFill>
                <a:srgbClr val="C5D1D7">
                  <a:shade val="50000"/>
                  <a:satMod val="200000"/>
                </a:srgbClr>
              </a:solidFill>
            </a:endParaRPr>
          </a:p>
        </p:txBody>
      </p:sp>
    </p:spTree>
    <p:extLst>
      <p:ext uri="{BB962C8B-B14F-4D97-AF65-F5344CB8AC3E}">
        <p14:creationId xmlns:p14="http://schemas.microsoft.com/office/powerpoint/2010/main" xmlns="" val="15390462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866888" cy="411162"/>
          </a:xfrm>
        </p:spPr>
        <p:txBody>
          <a:bodyPr>
            <a:normAutofit fontScale="90000"/>
          </a:bodyPr>
          <a:lstStyle/>
          <a:p>
            <a:endParaRPr lang="en-US" dirty="0"/>
          </a:p>
        </p:txBody>
      </p:sp>
      <p:sp>
        <p:nvSpPr>
          <p:cNvPr id="3" name="Content Placeholder 2"/>
          <p:cNvSpPr>
            <a:spLocks noGrp="1"/>
          </p:cNvSpPr>
          <p:nvPr>
            <p:ph idx="1"/>
          </p:nvPr>
        </p:nvSpPr>
        <p:spPr>
          <a:xfrm>
            <a:off x="1066800" y="1066800"/>
            <a:ext cx="7866888" cy="5181600"/>
          </a:xfrm>
        </p:spPr>
        <p:txBody>
          <a:bodyPr/>
          <a:lstStyle/>
          <a:p>
            <a:pPr lvl="0">
              <a:lnSpc>
                <a:spcPct val="150000"/>
              </a:lnSpc>
            </a:pPr>
            <a:r>
              <a:rPr lang="en-US" dirty="0"/>
              <a:t>Positivism</a:t>
            </a:r>
          </a:p>
          <a:p>
            <a:pPr lvl="0">
              <a:lnSpc>
                <a:spcPct val="150000"/>
              </a:lnSpc>
            </a:pPr>
            <a:r>
              <a:rPr lang="en-US" dirty="0" err="1"/>
              <a:t>Interpretivism</a:t>
            </a:r>
            <a:endParaRPr lang="en-US" dirty="0"/>
          </a:p>
          <a:p>
            <a:pPr lvl="0">
              <a:lnSpc>
                <a:spcPct val="150000"/>
              </a:lnSpc>
            </a:pPr>
            <a:r>
              <a:rPr lang="en-US" dirty="0"/>
              <a:t>Constructivism</a:t>
            </a:r>
          </a:p>
          <a:p>
            <a:pPr lvl="0">
              <a:lnSpc>
                <a:spcPct val="150000"/>
              </a:lnSpc>
            </a:pPr>
            <a:r>
              <a:rPr lang="en-US" dirty="0"/>
              <a:t>Structuralism</a:t>
            </a:r>
          </a:p>
          <a:p>
            <a:pPr lvl="0">
              <a:lnSpc>
                <a:spcPct val="150000"/>
              </a:lnSpc>
            </a:pPr>
            <a:r>
              <a:rPr lang="en-US" dirty="0" err="1"/>
              <a:t>Poststructuralism</a:t>
            </a:r>
            <a:endParaRPr lang="en-US" dirty="0"/>
          </a:p>
          <a:p>
            <a:pPr lvl="0">
              <a:lnSpc>
                <a:spcPct val="150000"/>
              </a:lnSpc>
            </a:pPr>
            <a:r>
              <a:rPr lang="en-US" dirty="0"/>
              <a:t>Postmodernism</a:t>
            </a:r>
          </a:p>
          <a:p>
            <a:endParaRPr lang="en-US" dirty="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17</a:t>
            </a:fld>
            <a:endParaRPr lang="en-US">
              <a:solidFill>
                <a:srgbClr val="C5D1D7">
                  <a:shade val="50000"/>
                  <a:satMod val="200000"/>
                </a:srgbClr>
              </a:solidFill>
            </a:endParaRPr>
          </a:p>
        </p:txBody>
      </p:sp>
    </p:spTree>
    <p:extLst>
      <p:ext uri="{BB962C8B-B14F-4D97-AF65-F5344CB8AC3E}">
        <p14:creationId xmlns:p14="http://schemas.microsoft.com/office/powerpoint/2010/main" xmlns="" val="36207859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Research approaches</a:t>
            </a:r>
            <a:endParaRPr lang="en-US" dirty="0"/>
          </a:p>
        </p:txBody>
      </p:sp>
      <p:sp>
        <p:nvSpPr>
          <p:cNvPr id="3" name="Content Placeholder 2"/>
          <p:cNvSpPr>
            <a:spLocks noGrp="1"/>
          </p:cNvSpPr>
          <p:nvPr>
            <p:ph idx="1"/>
          </p:nvPr>
        </p:nvSpPr>
        <p:spPr>
          <a:xfrm>
            <a:off x="990600" y="1295400"/>
            <a:ext cx="7943088" cy="4953000"/>
          </a:xfrm>
        </p:spPr>
        <p:txBody>
          <a:bodyPr/>
          <a:lstStyle/>
          <a:p>
            <a:r>
              <a:rPr lang="en-US" b="1" dirty="0"/>
              <a:t>Research approaches – which are yours?                                                                </a:t>
            </a:r>
          </a:p>
          <a:p>
            <a:pPr lvl="0"/>
            <a:r>
              <a:rPr lang="en-US" dirty="0"/>
              <a:t>Theoretical exploration</a:t>
            </a:r>
          </a:p>
          <a:p>
            <a:pPr lvl="0"/>
            <a:r>
              <a:rPr lang="en-US" dirty="0"/>
              <a:t>Reflection on experience</a:t>
            </a:r>
          </a:p>
          <a:p>
            <a:pPr lvl="0"/>
            <a:r>
              <a:rPr lang="en-US" dirty="0"/>
              <a:t>Empirical research</a:t>
            </a:r>
          </a:p>
          <a:p>
            <a:pPr lvl="0"/>
            <a:r>
              <a:rPr lang="en-US" dirty="0"/>
              <a:t>Ethnographic</a:t>
            </a:r>
          </a:p>
          <a:p>
            <a:pPr lvl="0"/>
            <a:r>
              <a:rPr lang="en-US" dirty="0"/>
              <a:t>Experimental</a:t>
            </a:r>
          </a:p>
          <a:p>
            <a:pPr lvl="0"/>
            <a:r>
              <a:rPr lang="en-US" dirty="0"/>
              <a:t>Descriptive</a:t>
            </a:r>
          </a:p>
          <a:p>
            <a:pPr lvl="0"/>
            <a:r>
              <a:rPr lang="en-US" dirty="0"/>
              <a:t>Exploratory</a:t>
            </a:r>
          </a:p>
          <a:p>
            <a:pPr lvl="0"/>
            <a:r>
              <a:rPr lang="en-US" dirty="0"/>
              <a:t>Predictive</a:t>
            </a:r>
          </a:p>
          <a:p>
            <a:pPr lvl="0"/>
            <a:r>
              <a:rPr lang="en-US" dirty="0"/>
              <a:t>Explanatory</a:t>
            </a:r>
          </a:p>
          <a:p>
            <a:pPr lvl="0"/>
            <a:r>
              <a:rPr lang="en-US" dirty="0"/>
              <a:t>Practitioner – and/ or action – related</a:t>
            </a:r>
          </a:p>
          <a:p>
            <a:pPr lvl="0"/>
            <a:r>
              <a:rPr lang="en-US" dirty="0"/>
              <a:t>Creative</a:t>
            </a:r>
          </a:p>
          <a:p>
            <a:endParaRPr lang="en-US" dirty="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18</a:t>
            </a:fld>
            <a:endParaRPr lang="en-US">
              <a:solidFill>
                <a:srgbClr val="C5D1D7">
                  <a:shade val="50000"/>
                  <a:satMod val="200000"/>
                </a:srgbClr>
              </a:solidFill>
            </a:endParaRPr>
          </a:p>
        </p:txBody>
      </p:sp>
    </p:spTree>
    <p:extLst>
      <p:ext uri="{BB962C8B-B14F-4D97-AF65-F5344CB8AC3E}">
        <p14:creationId xmlns:p14="http://schemas.microsoft.com/office/powerpoint/2010/main" xmlns="" val="5943019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Ethics and Confidentiality</a:t>
            </a:r>
            <a:br>
              <a:rPr lang="en-US" dirty="0">
                <a:effectLst/>
              </a:rPr>
            </a:br>
            <a:endParaRPr lang="en-US" dirty="0"/>
          </a:p>
        </p:txBody>
      </p:sp>
      <p:sp>
        <p:nvSpPr>
          <p:cNvPr id="3" name="Content Placeholder 2"/>
          <p:cNvSpPr>
            <a:spLocks noGrp="1"/>
          </p:cNvSpPr>
          <p:nvPr>
            <p:ph idx="1"/>
          </p:nvPr>
        </p:nvSpPr>
        <p:spPr/>
        <p:txBody>
          <a:bodyPr>
            <a:normAutofit lnSpcReduction="10000"/>
          </a:bodyPr>
          <a:lstStyle/>
          <a:p>
            <a:pPr marL="82296" lvl="0" indent="0">
              <a:buNone/>
            </a:pPr>
            <a:r>
              <a:rPr lang="en-US" b="1" dirty="0"/>
              <a:t>Typical procedures and their history</a:t>
            </a:r>
            <a:endParaRPr lang="en-US" dirty="0"/>
          </a:p>
          <a:p>
            <a:pPr>
              <a:lnSpc>
                <a:spcPct val="170000"/>
              </a:lnSpc>
            </a:pPr>
            <a:r>
              <a:rPr lang="en-US" dirty="0"/>
              <a:t>Ethics in </a:t>
            </a:r>
            <a:r>
              <a:rPr lang="en-US" dirty="0" smtClean="0"/>
              <a:t>research</a:t>
            </a:r>
          </a:p>
          <a:p>
            <a:pPr>
              <a:lnSpc>
                <a:spcPct val="170000"/>
              </a:lnSpc>
            </a:pPr>
            <a:r>
              <a:rPr lang="en-US" dirty="0"/>
              <a:t>Example</a:t>
            </a:r>
          </a:p>
          <a:p>
            <a:pPr>
              <a:lnSpc>
                <a:spcPct val="170000"/>
              </a:lnSpc>
            </a:pPr>
            <a:r>
              <a:rPr lang="en-US" dirty="0"/>
              <a:t>If the research involves contact with, observation of, or collection and storage of confidential information about human subjects, then you may need ethics approval. Complete the following questionnaire and then follow the accompanying flow-chart to help you decide.</a:t>
            </a:r>
          </a:p>
          <a:p>
            <a:pPr>
              <a:lnSpc>
                <a:spcPct val="170000"/>
              </a:lnSpc>
            </a:pPr>
            <a:r>
              <a:rPr lang="en-US" dirty="0"/>
              <a:t> </a:t>
            </a:r>
            <a:r>
              <a:rPr lang="en-US" dirty="0" smtClean="0"/>
              <a:t>Does </a:t>
            </a:r>
            <a:r>
              <a:rPr lang="en-US" dirty="0"/>
              <a:t>the study involve participants who are unable to give informed consent (e.g. children, people with learning disabilities, unconscious patients</a:t>
            </a:r>
            <a:r>
              <a:rPr lang="en-US" dirty="0" smtClean="0"/>
              <a:t>)?</a:t>
            </a:r>
            <a:endParaRPr lang="en-US" dirty="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19</a:t>
            </a:fld>
            <a:endParaRPr lang="en-US">
              <a:solidFill>
                <a:srgbClr val="C5D1D7">
                  <a:shade val="50000"/>
                  <a:satMod val="200000"/>
                </a:srgbClr>
              </a:solidFill>
            </a:endParaRPr>
          </a:p>
        </p:txBody>
      </p:sp>
    </p:spTree>
    <p:extLst>
      <p:ext uri="{BB962C8B-B14F-4D97-AF65-F5344CB8AC3E}">
        <p14:creationId xmlns:p14="http://schemas.microsoft.com/office/powerpoint/2010/main" xmlns="" val="30444095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7866888" cy="1143000"/>
          </a:xfrm>
        </p:spPr>
        <p:txBody>
          <a:bodyPr/>
          <a:lstStyle/>
          <a:p>
            <a:r>
              <a:rPr lang="en-US" dirty="0" smtClean="0"/>
              <a:t>Topics of the course</a:t>
            </a:r>
            <a:endParaRPr lang="en-US" dirty="0"/>
          </a:p>
        </p:txBody>
      </p:sp>
      <p:sp>
        <p:nvSpPr>
          <p:cNvPr id="3" name="Content Placeholder 2"/>
          <p:cNvSpPr>
            <a:spLocks noGrp="1"/>
          </p:cNvSpPr>
          <p:nvPr>
            <p:ph idx="1"/>
          </p:nvPr>
        </p:nvSpPr>
        <p:spPr>
          <a:xfrm>
            <a:off x="1066800" y="1219200"/>
            <a:ext cx="7866888" cy="5029200"/>
          </a:xfrm>
        </p:spPr>
        <p:txBody>
          <a:bodyPr/>
          <a:lstStyle/>
          <a:p>
            <a:pPr marL="82296" indent="0">
              <a:buNone/>
            </a:pPr>
            <a:r>
              <a:rPr lang="en-US" dirty="0" smtClean="0"/>
              <a:t>We have covered the following topics in this course:</a:t>
            </a:r>
          </a:p>
          <a:p>
            <a:pPr marL="425196" indent="-342900">
              <a:buFont typeface="+mj-lt"/>
              <a:buAutoNum type="arabicPeriod"/>
            </a:pPr>
            <a:r>
              <a:rPr lang="en-US" dirty="0"/>
              <a:t>The Nature of </a:t>
            </a:r>
            <a:r>
              <a:rPr lang="en-US" dirty="0" smtClean="0"/>
              <a:t>Research</a:t>
            </a:r>
          </a:p>
          <a:p>
            <a:pPr marL="425196" indent="-342900">
              <a:buFont typeface="+mj-lt"/>
              <a:buAutoNum type="arabicPeriod"/>
            </a:pPr>
            <a:r>
              <a:rPr lang="en-US" dirty="0"/>
              <a:t>Managing </a:t>
            </a:r>
            <a:r>
              <a:rPr lang="en-US" dirty="0" smtClean="0"/>
              <a:t>Time in Research </a:t>
            </a:r>
            <a:endParaRPr lang="en-US" dirty="0"/>
          </a:p>
          <a:p>
            <a:pPr marL="425196" indent="-342900">
              <a:buFont typeface="+mj-lt"/>
              <a:buAutoNum type="arabicPeriod"/>
            </a:pPr>
            <a:r>
              <a:rPr lang="en-US" dirty="0"/>
              <a:t>Getting </a:t>
            </a:r>
            <a:r>
              <a:rPr lang="en-US" dirty="0" smtClean="0"/>
              <a:t>Started</a:t>
            </a:r>
          </a:p>
          <a:p>
            <a:pPr marL="425196" indent="-342900">
              <a:buFont typeface="+mj-lt"/>
              <a:buAutoNum type="arabicPeriod"/>
            </a:pPr>
            <a:r>
              <a:rPr lang="en-US" dirty="0"/>
              <a:t>The Ethics of Educational and Social </a:t>
            </a:r>
            <a:r>
              <a:rPr lang="en-US" dirty="0" smtClean="0"/>
              <a:t>Research</a:t>
            </a:r>
          </a:p>
          <a:p>
            <a:pPr marL="425196" indent="-342900">
              <a:buFont typeface="+mj-lt"/>
              <a:buAutoNum type="arabicPeriod"/>
            </a:pPr>
            <a:r>
              <a:rPr lang="en-US" dirty="0"/>
              <a:t>Finding Information and Dealing with </a:t>
            </a:r>
            <a:r>
              <a:rPr lang="en-US" dirty="0" smtClean="0"/>
              <a:t>it</a:t>
            </a:r>
          </a:p>
          <a:p>
            <a:pPr marL="425196" indent="-342900">
              <a:buFont typeface="+mj-lt"/>
              <a:buAutoNum type="arabicPeriod"/>
            </a:pPr>
            <a:r>
              <a:rPr lang="en-US" dirty="0"/>
              <a:t>Literature </a:t>
            </a:r>
            <a:r>
              <a:rPr lang="en-US" dirty="0" smtClean="0"/>
              <a:t>Review</a:t>
            </a:r>
          </a:p>
          <a:p>
            <a:pPr marL="425196" indent="-342900">
              <a:buFont typeface="+mj-lt"/>
              <a:buAutoNum type="arabicPeriod"/>
            </a:pPr>
            <a:r>
              <a:rPr lang="en-US" dirty="0"/>
              <a:t>Research Methodology </a:t>
            </a:r>
            <a:endParaRPr lang="en-US" dirty="0" smtClean="0"/>
          </a:p>
          <a:p>
            <a:pPr marL="425196" indent="-342900">
              <a:buFont typeface="+mj-lt"/>
              <a:buAutoNum type="arabicPeriod"/>
            </a:pPr>
            <a:r>
              <a:rPr lang="en-US" dirty="0"/>
              <a:t>Paradigms of  Research </a:t>
            </a:r>
            <a:endParaRPr lang="en-US" dirty="0" smtClean="0"/>
          </a:p>
          <a:p>
            <a:pPr marL="425196" indent="-342900">
              <a:buFont typeface="+mj-lt"/>
              <a:buAutoNum type="arabicPeriod"/>
            </a:pPr>
            <a:r>
              <a:rPr lang="en-US" dirty="0"/>
              <a:t>Sampling (1</a:t>
            </a:r>
            <a:r>
              <a:rPr lang="en-US" dirty="0" smtClean="0"/>
              <a:t>)</a:t>
            </a:r>
          </a:p>
          <a:p>
            <a:pPr marL="425196" indent="-342900">
              <a:buFont typeface="+mj-lt"/>
              <a:buAutoNum type="arabicPeriod"/>
            </a:pPr>
            <a:r>
              <a:rPr lang="en-US" dirty="0"/>
              <a:t>Sampling </a:t>
            </a:r>
            <a:r>
              <a:rPr lang="en-US" dirty="0" smtClean="0"/>
              <a:t>(2)</a:t>
            </a:r>
          </a:p>
          <a:p>
            <a:pPr marL="425196" indent="-342900">
              <a:buFont typeface="+mj-lt"/>
              <a:buAutoNum type="arabicPeriod"/>
            </a:pPr>
            <a:r>
              <a:rPr lang="en-US" dirty="0"/>
              <a:t>Sampling </a:t>
            </a:r>
            <a:r>
              <a:rPr lang="en-US" dirty="0" smtClean="0"/>
              <a:t>(3)</a:t>
            </a:r>
          </a:p>
          <a:p>
            <a:pPr marL="425196" indent="-342900">
              <a:buFont typeface="+mj-lt"/>
              <a:buAutoNum type="arabicPeriod"/>
            </a:pPr>
            <a:r>
              <a:rPr lang="en-US" dirty="0" smtClean="0"/>
              <a:t>What is Plagiarism and how to avoid it?</a:t>
            </a:r>
            <a:endParaRPr lang="en-US" dirty="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2</a:t>
            </a:fld>
            <a:endParaRPr lang="en-US">
              <a:solidFill>
                <a:srgbClr val="C5D1D7">
                  <a:shade val="50000"/>
                  <a:satMod val="200000"/>
                </a:srgbClr>
              </a:solidFill>
            </a:endParaRPr>
          </a:p>
        </p:txBody>
      </p:sp>
    </p:spTree>
    <p:extLst>
      <p:ext uri="{BB962C8B-B14F-4D97-AF65-F5344CB8AC3E}">
        <p14:creationId xmlns:p14="http://schemas.microsoft.com/office/powerpoint/2010/main" xmlns="" val="25994295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019288" cy="182562"/>
          </a:xfrm>
        </p:spPr>
        <p:txBody>
          <a:bodyPr>
            <a:normAutofit fontScale="90000"/>
          </a:bodyPr>
          <a:lstStyle/>
          <a:p>
            <a:endParaRPr lang="en-US" dirty="0"/>
          </a:p>
        </p:txBody>
      </p:sp>
      <p:sp>
        <p:nvSpPr>
          <p:cNvPr id="3" name="Content Placeholder 2"/>
          <p:cNvSpPr>
            <a:spLocks noGrp="1"/>
          </p:cNvSpPr>
          <p:nvPr>
            <p:ph idx="1"/>
          </p:nvPr>
        </p:nvSpPr>
        <p:spPr>
          <a:xfrm>
            <a:off x="1066800" y="1066800"/>
            <a:ext cx="7866888" cy="5181600"/>
          </a:xfrm>
        </p:spPr>
        <p:txBody>
          <a:bodyPr>
            <a:normAutofit/>
          </a:bodyPr>
          <a:lstStyle/>
          <a:p>
            <a:pPr lvl="0">
              <a:lnSpc>
                <a:spcPct val="170000"/>
              </a:lnSpc>
            </a:pPr>
            <a:r>
              <a:rPr lang="en-US" dirty="0"/>
              <a:t>Will participants be presented with painful stimuli or high intensities of auditory, visual, electrical or other stimuli?</a:t>
            </a:r>
          </a:p>
          <a:p>
            <a:pPr lvl="0">
              <a:lnSpc>
                <a:spcPct val="170000"/>
              </a:lnSpc>
            </a:pPr>
            <a:r>
              <a:rPr lang="en-US" dirty="0" smtClean="0"/>
              <a:t>Is </a:t>
            </a:r>
            <a:r>
              <a:rPr lang="en-US" dirty="0"/>
              <a:t>there any foreseeable risk of physical, social or psychological harm to a participant arising from the procedure?</a:t>
            </a:r>
          </a:p>
          <a:p>
            <a:pPr lvl="0">
              <a:lnSpc>
                <a:spcPct val="170000"/>
              </a:lnSpc>
            </a:pPr>
            <a:r>
              <a:rPr lang="en-US" dirty="0"/>
              <a:t>Will deception of participants be necessary during the study?</a:t>
            </a:r>
          </a:p>
          <a:p>
            <a:pPr lvl="0">
              <a:lnSpc>
                <a:spcPct val="170000"/>
              </a:lnSpc>
            </a:pPr>
            <a:r>
              <a:rPr lang="en-US" dirty="0"/>
              <a:t>Will the study involve more than a minimal invasion of privacy, or accessing confidential information about people without their permission?</a:t>
            </a:r>
          </a:p>
          <a:p>
            <a:pPr marL="82296" indent="0">
              <a:buNone/>
            </a:pPr>
            <a:endParaRPr lang="en-US" dirty="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20</a:t>
            </a:fld>
            <a:endParaRPr lang="en-US">
              <a:solidFill>
                <a:srgbClr val="C5D1D7">
                  <a:shade val="50000"/>
                  <a:satMod val="200000"/>
                </a:srgbClr>
              </a:solidFill>
            </a:endParaRPr>
          </a:p>
        </p:txBody>
      </p:sp>
    </p:spTree>
    <p:extLst>
      <p:ext uri="{BB962C8B-B14F-4D97-AF65-F5344CB8AC3E}">
        <p14:creationId xmlns:p14="http://schemas.microsoft.com/office/powerpoint/2010/main" xmlns="" val="13123660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Revising ethics in practice</a:t>
            </a:r>
            <a:br>
              <a:rPr lang="en-US" dirty="0"/>
            </a:br>
            <a:endParaRPr lang="en-US" dirty="0"/>
          </a:p>
        </p:txBody>
      </p:sp>
      <p:sp>
        <p:nvSpPr>
          <p:cNvPr id="3" name="Content Placeholder 2"/>
          <p:cNvSpPr>
            <a:spLocks noGrp="1"/>
          </p:cNvSpPr>
          <p:nvPr>
            <p:ph idx="1"/>
          </p:nvPr>
        </p:nvSpPr>
        <p:spPr>
          <a:xfrm>
            <a:off x="990600" y="1143000"/>
            <a:ext cx="7943088" cy="5105400"/>
          </a:xfrm>
        </p:spPr>
        <p:txBody>
          <a:bodyPr>
            <a:normAutofit fontScale="92500"/>
          </a:bodyPr>
          <a:lstStyle/>
          <a:p>
            <a:pPr>
              <a:lnSpc>
                <a:spcPct val="150000"/>
              </a:lnSpc>
            </a:pPr>
            <a:r>
              <a:rPr lang="en-US" dirty="0" smtClean="0"/>
              <a:t>Before </a:t>
            </a:r>
            <a:r>
              <a:rPr lang="en-US" dirty="0"/>
              <a:t>you fill out an ethics form consider:</a:t>
            </a:r>
          </a:p>
          <a:p>
            <a:pPr lvl="0">
              <a:lnSpc>
                <a:spcPct val="150000"/>
              </a:lnSpc>
            </a:pPr>
            <a:r>
              <a:rPr lang="en-US" dirty="0"/>
              <a:t>Will participants agree to take part? How are you asking them?</a:t>
            </a:r>
          </a:p>
          <a:p>
            <a:pPr lvl="0">
              <a:lnSpc>
                <a:spcPct val="150000"/>
              </a:lnSpc>
            </a:pPr>
            <a:r>
              <a:rPr lang="en-US" dirty="0"/>
              <a:t>Can you share information and results with them?</a:t>
            </a:r>
          </a:p>
          <a:p>
            <a:pPr lvl="0">
              <a:lnSpc>
                <a:spcPct val="150000"/>
              </a:lnSpc>
            </a:pPr>
            <a:r>
              <a:rPr lang="en-US" dirty="0"/>
              <a:t>How can you protect their interests?</a:t>
            </a:r>
          </a:p>
          <a:p>
            <a:pPr lvl="0">
              <a:lnSpc>
                <a:spcPct val="150000"/>
              </a:lnSpc>
            </a:pPr>
            <a:r>
              <a:rPr lang="en-US" dirty="0"/>
              <a:t>How can you protect yourself?</a:t>
            </a:r>
          </a:p>
          <a:p>
            <a:pPr lvl="0">
              <a:lnSpc>
                <a:spcPct val="150000"/>
              </a:lnSpc>
            </a:pPr>
            <a:r>
              <a:rPr lang="en-US" dirty="0"/>
              <a:t>Are there or could be any personal issues of access, interpretation, </a:t>
            </a:r>
            <a:r>
              <a:rPr lang="en-US" dirty="0" err="1"/>
              <a:t>etc</a:t>
            </a:r>
            <a:r>
              <a:rPr lang="en-US" dirty="0"/>
              <a:t>?</a:t>
            </a:r>
          </a:p>
          <a:p>
            <a:pPr lvl="0">
              <a:lnSpc>
                <a:spcPct val="150000"/>
              </a:lnSpc>
            </a:pPr>
            <a:r>
              <a:rPr lang="en-US" dirty="0"/>
              <a:t>How can you manage these? Give and take advice.</a:t>
            </a:r>
          </a:p>
          <a:p>
            <a:pPr lvl="0">
              <a:lnSpc>
                <a:spcPct val="150000"/>
              </a:lnSpc>
            </a:pPr>
            <a:r>
              <a:rPr lang="en-US" dirty="0"/>
              <a:t>How are you managing the information and data? Storing data</a:t>
            </a:r>
          </a:p>
          <a:p>
            <a:pPr lvl="0">
              <a:lnSpc>
                <a:spcPct val="150000"/>
              </a:lnSpc>
            </a:pPr>
            <a:r>
              <a:rPr lang="en-US" dirty="0" err="1"/>
              <a:t>Analysing</a:t>
            </a:r>
            <a:r>
              <a:rPr lang="en-US" dirty="0"/>
              <a:t> data drawing conclusions – how are ethics issues involved here?</a:t>
            </a:r>
          </a:p>
          <a:p>
            <a:pPr lvl="0">
              <a:lnSpc>
                <a:spcPct val="150000"/>
              </a:lnSpc>
            </a:pPr>
            <a:r>
              <a:rPr lang="en-US" dirty="0"/>
              <a:t>What happens to your research afterwards? Are there any ethics issues here?</a:t>
            </a:r>
          </a:p>
          <a:p>
            <a:endParaRPr lang="en-US" dirty="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21</a:t>
            </a:fld>
            <a:endParaRPr lang="en-US">
              <a:solidFill>
                <a:srgbClr val="C5D1D7">
                  <a:shade val="50000"/>
                  <a:satMod val="200000"/>
                </a:srgbClr>
              </a:solidFill>
            </a:endParaRPr>
          </a:p>
        </p:txBody>
      </p:sp>
    </p:spTree>
    <p:extLst>
      <p:ext uri="{BB962C8B-B14F-4D97-AF65-F5344CB8AC3E}">
        <p14:creationId xmlns:p14="http://schemas.microsoft.com/office/powerpoint/2010/main" xmlns="" val="27204285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Using qualitative and quantitative research methods together</a:t>
            </a:r>
            <a:endParaRPr lang="en-US" dirty="0"/>
          </a:p>
        </p:txBody>
      </p:sp>
      <p:sp>
        <p:nvSpPr>
          <p:cNvPr id="3" name="Content Placeholder 2"/>
          <p:cNvSpPr>
            <a:spLocks noGrp="1"/>
          </p:cNvSpPr>
          <p:nvPr>
            <p:ph idx="1"/>
          </p:nvPr>
        </p:nvSpPr>
        <p:spPr/>
        <p:txBody>
          <a:bodyPr/>
          <a:lstStyle/>
          <a:p>
            <a:pPr lvl="0">
              <a:lnSpc>
                <a:spcPct val="150000"/>
              </a:lnSpc>
            </a:pPr>
            <a:r>
              <a:rPr lang="en-US" dirty="0"/>
              <a:t>This course has considered research methodologies based on worldviews, and looked at the ways in which you might approach your research, the methods you might use, in relation to the methodology you are using.</a:t>
            </a:r>
          </a:p>
          <a:p>
            <a:endParaRPr lang="en-US" dirty="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22</a:t>
            </a:fld>
            <a:endParaRPr lang="en-US">
              <a:solidFill>
                <a:srgbClr val="C5D1D7">
                  <a:shade val="50000"/>
                  <a:satMod val="200000"/>
                </a:srgbClr>
              </a:solidFill>
            </a:endParaRPr>
          </a:p>
        </p:txBody>
      </p:sp>
    </p:spTree>
    <p:extLst>
      <p:ext uri="{BB962C8B-B14F-4D97-AF65-F5344CB8AC3E}">
        <p14:creationId xmlns:p14="http://schemas.microsoft.com/office/powerpoint/2010/main" xmlns="" val="27663939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4"/>
          <p:cNvSpPr>
            <a:spLocks noChangeArrowheads="1"/>
          </p:cNvSpPr>
          <p:nvPr/>
        </p:nvSpPr>
        <p:spPr bwMode="auto">
          <a:xfrm>
            <a:off x="1296193" y="1052513"/>
            <a:ext cx="827881" cy="5329237"/>
          </a:xfrm>
          <a:prstGeom prst="rect">
            <a:avLst/>
          </a:prstGeom>
          <a:solidFill>
            <a:schemeClr val="bg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9219" name="Rectangle 23"/>
          <p:cNvSpPr>
            <a:spLocks noChangeArrowheads="1"/>
          </p:cNvSpPr>
          <p:nvPr/>
        </p:nvSpPr>
        <p:spPr bwMode="auto">
          <a:xfrm>
            <a:off x="1296193" y="76200"/>
            <a:ext cx="7379495" cy="720725"/>
          </a:xfrm>
          <a:prstGeom prst="rect">
            <a:avLst/>
          </a:prstGeom>
          <a:solidFill>
            <a:schemeClr val="bg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9220" name="Rectangle 22"/>
          <p:cNvSpPr>
            <a:spLocks noChangeArrowheads="1"/>
          </p:cNvSpPr>
          <p:nvPr/>
        </p:nvSpPr>
        <p:spPr bwMode="auto">
          <a:xfrm>
            <a:off x="5003800" y="2276475"/>
            <a:ext cx="3600450" cy="4032250"/>
          </a:xfrm>
          <a:prstGeom prst="rect">
            <a:avLst/>
          </a:prstGeom>
          <a:solidFill>
            <a:schemeClr val="bg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pic>
        <p:nvPicPr>
          <p:cNvPr id="9221" name="Picture 25"/>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476375" y="436563"/>
            <a:ext cx="6905625" cy="61349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Slide Number Placeholder 5"/>
          <p:cNvSpPr>
            <a:spLocks noGrp="1"/>
          </p:cNvSpPr>
          <p:nvPr>
            <p:ph type="sldNum" sz="quarter" idx="12"/>
          </p:nvPr>
        </p:nvSpPr>
        <p:spPr/>
        <p:txBody>
          <a:bodyPr/>
          <a:lstStyle/>
          <a:p>
            <a:pPr>
              <a:defRPr/>
            </a:pPr>
            <a:fld id="{EAC2B90A-ED2F-4F0A-938C-DDF7E41CBA6F}" type="slidenum">
              <a:rPr lang="en-AU" smtClean="0"/>
              <a:pPr>
                <a:defRPr/>
              </a:pPr>
              <a:t>23</a:t>
            </a:fld>
            <a:endParaRPr lang="en-AU"/>
          </a:p>
        </p:txBody>
      </p:sp>
    </p:spTree>
    <p:extLst>
      <p:ext uri="{BB962C8B-B14F-4D97-AF65-F5344CB8AC3E}">
        <p14:creationId xmlns:p14="http://schemas.microsoft.com/office/powerpoint/2010/main" xmlns="" val="6634284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990600" y="274638"/>
            <a:ext cx="7943088" cy="1143000"/>
          </a:xfrm>
        </p:spPr>
        <p:txBody>
          <a:bodyPr/>
          <a:lstStyle/>
          <a:p>
            <a:pPr eaLnBrk="1" fontAlgn="auto" hangingPunct="1">
              <a:spcAft>
                <a:spcPts val="0"/>
              </a:spcAft>
              <a:defRPr/>
            </a:pPr>
            <a:r>
              <a:rPr lang="en-AU" dirty="0"/>
              <a:t>The Quantitative Tradition</a:t>
            </a:r>
          </a:p>
        </p:txBody>
      </p:sp>
      <p:sp>
        <p:nvSpPr>
          <p:cNvPr id="10243" name="Rectangle 3"/>
          <p:cNvSpPr>
            <a:spLocks noGrp="1" noChangeArrowheads="1"/>
          </p:cNvSpPr>
          <p:nvPr>
            <p:ph idx="1"/>
          </p:nvPr>
        </p:nvSpPr>
        <p:spPr>
          <a:xfrm>
            <a:off x="990600" y="1219200"/>
            <a:ext cx="7543801" cy="4906963"/>
          </a:xfrm>
        </p:spPr>
        <p:txBody>
          <a:bodyPr/>
          <a:lstStyle/>
          <a:p>
            <a:pPr marL="0" indent="0" eaLnBrk="1" hangingPunct="1">
              <a:spcBef>
                <a:spcPct val="0"/>
              </a:spcBef>
              <a:buFontTx/>
              <a:buChar char="•"/>
            </a:pPr>
            <a:endParaRPr lang="en-GB" dirty="0" smtClean="0"/>
          </a:p>
          <a:p>
            <a:pPr marL="0" indent="0" eaLnBrk="1" hangingPunct="1">
              <a:lnSpc>
                <a:spcPct val="150000"/>
              </a:lnSpc>
              <a:spcBef>
                <a:spcPct val="0"/>
              </a:spcBef>
              <a:buFontTx/>
              <a:buChar char="•"/>
            </a:pPr>
            <a:r>
              <a:rPr lang="en-GB" dirty="0" smtClean="0"/>
              <a:t>The quantitative tradition is based on a belief that the study of society is no different than the scientific study of any other element of our world.</a:t>
            </a:r>
          </a:p>
          <a:p>
            <a:pPr marL="0" indent="0" eaLnBrk="1" hangingPunct="1">
              <a:lnSpc>
                <a:spcPct val="150000"/>
              </a:lnSpc>
              <a:spcBef>
                <a:spcPct val="0"/>
              </a:spcBef>
            </a:pPr>
            <a:endParaRPr lang="en-GB" dirty="0" smtClean="0"/>
          </a:p>
          <a:p>
            <a:pPr marL="0" indent="0" eaLnBrk="1" hangingPunct="1">
              <a:lnSpc>
                <a:spcPct val="150000"/>
              </a:lnSpc>
              <a:spcBef>
                <a:spcPct val="0"/>
              </a:spcBef>
              <a:buFontTx/>
              <a:buChar char="•"/>
            </a:pPr>
            <a:r>
              <a:rPr lang="en-GB" dirty="0" smtClean="0"/>
              <a:t>It premises scientific method, hypothesis testing, deductive logic, objectivity and quantification. </a:t>
            </a:r>
            <a:endParaRPr lang="en-AU" dirty="0" smtClean="0"/>
          </a:p>
          <a:p>
            <a:pPr marL="0" indent="0" eaLnBrk="1" hangingPunct="1"/>
            <a:endParaRPr lang="en-AU" dirty="0" smtClean="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24</a:t>
            </a:fld>
            <a:endParaRPr lang="en-US">
              <a:solidFill>
                <a:srgbClr val="C5D1D7">
                  <a:shade val="50000"/>
                  <a:satMod val="200000"/>
                </a:srgbClr>
              </a:solidFill>
            </a:endParaRPr>
          </a:p>
        </p:txBody>
      </p:sp>
    </p:spTree>
    <p:extLst>
      <p:ext uri="{BB962C8B-B14F-4D97-AF65-F5344CB8AC3E}">
        <p14:creationId xmlns:p14="http://schemas.microsoft.com/office/powerpoint/2010/main" xmlns="" val="19962674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990600" y="381000"/>
            <a:ext cx="7902575" cy="1295400"/>
          </a:xfrm>
        </p:spPr>
        <p:txBody>
          <a:bodyPr>
            <a:normAutofit/>
          </a:bodyPr>
          <a:lstStyle/>
          <a:p>
            <a:pPr eaLnBrk="1" fontAlgn="auto" hangingPunct="1">
              <a:spcAft>
                <a:spcPts val="0"/>
              </a:spcAft>
              <a:defRPr/>
            </a:pPr>
            <a:r>
              <a:rPr lang="en-GB" dirty="0" err="1"/>
              <a:t>Hypothetico</a:t>
            </a:r>
            <a:r>
              <a:rPr lang="en-GB" dirty="0"/>
              <a:t>-deductive Method</a:t>
            </a:r>
            <a:endParaRPr lang="en-AU" dirty="0"/>
          </a:p>
        </p:txBody>
      </p:sp>
      <p:sp>
        <p:nvSpPr>
          <p:cNvPr id="11267" name="Rectangle 3"/>
          <p:cNvSpPr>
            <a:spLocks noGrp="1" noChangeArrowheads="1"/>
          </p:cNvSpPr>
          <p:nvPr>
            <p:ph idx="1"/>
          </p:nvPr>
        </p:nvSpPr>
        <p:spPr>
          <a:xfrm>
            <a:off x="1066800" y="1752600"/>
            <a:ext cx="7866888" cy="4495800"/>
          </a:xfrm>
        </p:spPr>
        <p:txBody>
          <a:bodyPr/>
          <a:lstStyle/>
          <a:p>
            <a:pPr marL="0" indent="0" eaLnBrk="1" hangingPunct="1">
              <a:lnSpc>
                <a:spcPct val="150000"/>
              </a:lnSpc>
              <a:spcBef>
                <a:spcPct val="0"/>
              </a:spcBef>
              <a:buFontTx/>
              <a:buChar char="•"/>
            </a:pPr>
            <a:r>
              <a:rPr lang="en-GB" dirty="0" smtClean="0"/>
              <a:t>Involves hypothesis testing through collection and analysis of quantitative data gathered through experimental design or survey research.  </a:t>
            </a:r>
            <a:endParaRPr lang="en-AU" dirty="0" smtClean="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25</a:t>
            </a:fld>
            <a:endParaRPr lang="en-US">
              <a:solidFill>
                <a:srgbClr val="C5D1D7">
                  <a:shade val="50000"/>
                  <a:satMod val="200000"/>
                </a:srgbClr>
              </a:solidFill>
            </a:endParaRPr>
          </a:p>
        </p:txBody>
      </p:sp>
    </p:spTree>
    <p:extLst>
      <p:ext uri="{BB962C8B-B14F-4D97-AF65-F5344CB8AC3E}">
        <p14:creationId xmlns:p14="http://schemas.microsoft.com/office/powerpoint/2010/main" xmlns="" val="24557476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990600" y="533400"/>
            <a:ext cx="7499350" cy="914399"/>
          </a:xfrm>
        </p:spPr>
        <p:txBody>
          <a:bodyPr/>
          <a:lstStyle/>
          <a:p>
            <a:pPr eaLnBrk="1" fontAlgn="auto" hangingPunct="1">
              <a:spcAft>
                <a:spcPts val="0"/>
              </a:spcAft>
              <a:defRPr/>
            </a:pPr>
            <a:r>
              <a:rPr lang="en-AU" dirty="0"/>
              <a:t>Experimentation</a:t>
            </a:r>
          </a:p>
        </p:txBody>
      </p:sp>
      <p:sp>
        <p:nvSpPr>
          <p:cNvPr id="12291" name="Rectangle 3"/>
          <p:cNvSpPr>
            <a:spLocks noGrp="1" noChangeArrowheads="1"/>
          </p:cNvSpPr>
          <p:nvPr>
            <p:ph idx="1"/>
          </p:nvPr>
        </p:nvSpPr>
        <p:spPr>
          <a:xfrm>
            <a:off x="1143000" y="1600200"/>
            <a:ext cx="7391400" cy="4122738"/>
          </a:xfrm>
        </p:spPr>
        <p:txBody>
          <a:bodyPr>
            <a:normAutofit/>
          </a:bodyPr>
          <a:lstStyle/>
          <a:p>
            <a:pPr marL="0" indent="0" eaLnBrk="1" hangingPunct="1">
              <a:lnSpc>
                <a:spcPct val="90000"/>
              </a:lnSpc>
              <a:buFontTx/>
              <a:buChar char="•"/>
            </a:pPr>
            <a:endParaRPr lang="en-GB" dirty="0" smtClean="0"/>
          </a:p>
          <a:p>
            <a:pPr marL="0" indent="0" eaLnBrk="1" hangingPunct="1">
              <a:lnSpc>
                <a:spcPct val="150000"/>
              </a:lnSpc>
              <a:buFontTx/>
              <a:buChar char="•"/>
            </a:pPr>
            <a:r>
              <a:rPr lang="en-GB" dirty="0" smtClean="0"/>
              <a:t>Experiments explore cause and effect by manipulating independent variables to see if there is a corresponding effect on a dependent variable. </a:t>
            </a:r>
            <a:endParaRPr lang="en-AU" dirty="0" smtClean="0"/>
          </a:p>
          <a:p>
            <a:pPr marL="0" indent="0" eaLnBrk="1" hangingPunct="1">
              <a:lnSpc>
                <a:spcPct val="150000"/>
              </a:lnSpc>
              <a:buFontTx/>
              <a:buChar char="•"/>
            </a:pPr>
            <a:r>
              <a:rPr lang="en-GB" dirty="0" smtClean="0"/>
              <a:t>Pure experimentation requires controlled environments and randomly assigned control groups (not always possible in social science experiments often conducted in the field rather than a lab). </a:t>
            </a:r>
            <a:endParaRPr lang="en-AU" dirty="0" smtClean="0"/>
          </a:p>
          <a:p>
            <a:pPr marL="0" indent="0" eaLnBrk="1" hangingPunct="1">
              <a:lnSpc>
                <a:spcPct val="90000"/>
              </a:lnSpc>
            </a:pPr>
            <a:endParaRPr lang="en-AU" dirty="0" smtClean="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26</a:t>
            </a:fld>
            <a:endParaRPr lang="en-US">
              <a:solidFill>
                <a:srgbClr val="C5D1D7">
                  <a:shade val="50000"/>
                  <a:satMod val="200000"/>
                </a:srgbClr>
              </a:solidFill>
            </a:endParaRPr>
          </a:p>
        </p:txBody>
      </p:sp>
    </p:spTree>
    <p:extLst>
      <p:ext uri="{BB962C8B-B14F-4D97-AF65-F5344CB8AC3E}">
        <p14:creationId xmlns:p14="http://schemas.microsoft.com/office/powerpoint/2010/main" xmlns="" val="38260099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990600" y="274638"/>
            <a:ext cx="7943088" cy="1143000"/>
          </a:xfrm>
        </p:spPr>
        <p:txBody>
          <a:bodyPr/>
          <a:lstStyle/>
          <a:p>
            <a:pPr eaLnBrk="1" fontAlgn="auto" hangingPunct="1">
              <a:spcAft>
                <a:spcPts val="0"/>
              </a:spcAft>
              <a:defRPr/>
            </a:pPr>
            <a:r>
              <a:rPr lang="en-AU" dirty="0"/>
              <a:t>Studying A Population</a:t>
            </a:r>
          </a:p>
        </p:txBody>
      </p:sp>
      <p:sp>
        <p:nvSpPr>
          <p:cNvPr id="13315" name="Rectangle 3"/>
          <p:cNvSpPr>
            <a:spLocks noGrp="1" noChangeArrowheads="1"/>
          </p:cNvSpPr>
          <p:nvPr>
            <p:ph idx="1"/>
          </p:nvPr>
        </p:nvSpPr>
        <p:spPr>
          <a:xfrm>
            <a:off x="990600" y="1341438"/>
            <a:ext cx="7696200" cy="5040312"/>
          </a:xfrm>
        </p:spPr>
        <p:txBody>
          <a:bodyPr>
            <a:normAutofit/>
          </a:bodyPr>
          <a:lstStyle/>
          <a:p>
            <a:pPr marL="457200" indent="-457200" eaLnBrk="1" hangingPunct="1">
              <a:lnSpc>
                <a:spcPct val="150000"/>
              </a:lnSpc>
            </a:pPr>
            <a:r>
              <a:rPr lang="en-GB" dirty="0" smtClean="0"/>
              <a:t>Exploring a population involves building an understanding of knowledge, attitudes, and practices (KAP) related to a particular topic or issue.</a:t>
            </a:r>
            <a:endParaRPr lang="en-US" dirty="0" smtClean="0"/>
          </a:p>
          <a:p>
            <a:pPr marL="457200" indent="-457200" eaLnBrk="1" hangingPunct="1">
              <a:lnSpc>
                <a:spcPct val="150000"/>
              </a:lnSpc>
            </a:pPr>
            <a:r>
              <a:rPr lang="en-US" dirty="0" smtClean="0"/>
              <a:t> Two broad methodological strategies are to: </a:t>
            </a:r>
          </a:p>
          <a:p>
            <a:pPr marL="838200" lvl="1" indent="-381000" eaLnBrk="1" hangingPunct="1">
              <a:lnSpc>
                <a:spcPct val="150000"/>
              </a:lnSpc>
              <a:buFontTx/>
              <a:buAutoNum type="arabicPeriod"/>
            </a:pPr>
            <a:r>
              <a:rPr lang="en-US" dirty="0" smtClean="0"/>
              <a:t>explore existing data  </a:t>
            </a:r>
          </a:p>
          <a:p>
            <a:pPr marL="838200" lvl="1" indent="-381000" eaLnBrk="1" hangingPunct="1">
              <a:lnSpc>
                <a:spcPct val="150000"/>
              </a:lnSpc>
              <a:buFontTx/>
              <a:buAutoNum type="arabicPeriod"/>
            </a:pPr>
            <a:r>
              <a:rPr lang="en-US" dirty="0" smtClean="0"/>
              <a:t>generate primary data – primarily through survey research.  </a:t>
            </a:r>
            <a:endParaRPr lang="en-AU" dirty="0" smtClean="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27</a:t>
            </a:fld>
            <a:endParaRPr lang="en-US">
              <a:solidFill>
                <a:srgbClr val="C5D1D7">
                  <a:shade val="50000"/>
                  <a:satMod val="200000"/>
                </a:srgbClr>
              </a:solidFill>
            </a:endParaRPr>
          </a:p>
        </p:txBody>
      </p:sp>
    </p:spTree>
    <p:extLst>
      <p:ext uri="{BB962C8B-B14F-4D97-AF65-F5344CB8AC3E}">
        <p14:creationId xmlns:p14="http://schemas.microsoft.com/office/powerpoint/2010/main" xmlns="" val="23853109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1066800" y="274638"/>
            <a:ext cx="7866888" cy="1143000"/>
          </a:xfrm>
        </p:spPr>
        <p:txBody>
          <a:bodyPr/>
          <a:lstStyle/>
          <a:p>
            <a:pPr eaLnBrk="1" fontAlgn="auto" hangingPunct="1">
              <a:spcAft>
                <a:spcPts val="0"/>
              </a:spcAft>
              <a:defRPr/>
            </a:pPr>
            <a:r>
              <a:rPr lang="en-AU" dirty="0"/>
              <a:t>The Qualitative Tradition</a:t>
            </a:r>
          </a:p>
        </p:txBody>
      </p:sp>
      <p:sp>
        <p:nvSpPr>
          <p:cNvPr id="46083" name="Rectangle 3"/>
          <p:cNvSpPr>
            <a:spLocks noGrp="1" noChangeArrowheads="1"/>
          </p:cNvSpPr>
          <p:nvPr>
            <p:ph idx="1"/>
          </p:nvPr>
        </p:nvSpPr>
        <p:spPr>
          <a:xfrm>
            <a:off x="1143000" y="1295400"/>
            <a:ext cx="7391400" cy="4830763"/>
          </a:xfrm>
        </p:spPr>
        <p:txBody>
          <a:bodyPr rtlCol="0">
            <a:normAutofit fontScale="92500"/>
          </a:bodyPr>
          <a:lstStyle/>
          <a:p>
            <a:pPr marL="0" indent="0" eaLnBrk="1" fontAlgn="auto" hangingPunct="1">
              <a:lnSpc>
                <a:spcPct val="80000"/>
              </a:lnSpc>
              <a:buNone/>
              <a:defRPr/>
            </a:pPr>
            <a:endParaRPr lang="en-US" sz="2400" dirty="0" smtClean="0"/>
          </a:p>
          <a:p>
            <a:pPr marL="0" indent="0" eaLnBrk="1" fontAlgn="auto" hangingPunct="1">
              <a:lnSpc>
                <a:spcPct val="150000"/>
              </a:lnSpc>
              <a:defRPr/>
            </a:pPr>
            <a:r>
              <a:rPr lang="en-US" sz="2100" dirty="0" smtClean="0"/>
              <a:t>The </a:t>
            </a:r>
            <a:r>
              <a:rPr lang="en-US" sz="2100" dirty="0"/>
              <a:t>qualitative tradition critiques quantitative assumptions and premises inductive logic, subjectivity, multiple truths, the political nature of research, and the value of depth over quantity.  </a:t>
            </a:r>
            <a:endParaRPr lang="en-AU" sz="2100" dirty="0"/>
          </a:p>
          <a:p>
            <a:pPr marL="0" indent="0" eaLnBrk="1" fontAlgn="auto" hangingPunct="1">
              <a:lnSpc>
                <a:spcPct val="150000"/>
              </a:lnSpc>
              <a:defRPr/>
            </a:pPr>
            <a:r>
              <a:rPr lang="en-US" sz="2100" dirty="0" smtClean="0"/>
              <a:t>  Qualitative </a:t>
            </a:r>
            <a:r>
              <a:rPr lang="en-US" sz="2100" dirty="0"/>
              <a:t>research strategies for achieving credibility include thoroughness, i.e. saturation, crystallization, prolonged engagement, persistent observation, broad representation and peer review, and confirmation, i.e. triangulation, member checking, and full explication of method.</a:t>
            </a:r>
            <a:endParaRPr lang="en-AU" sz="2100" dirty="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28</a:t>
            </a:fld>
            <a:endParaRPr lang="en-US">
              <a:solidFill>
                <a:srgbClr val="C5D1D7">
                  <a:shade val="50000"/>
                  <a:satMod val="200000"/>
                </a:srgbClr>
              </a:solidFill>
            </a:endParaRPr>
          </a:p>
        </p:txBody>
      </p:sp>
    </p:spTree>
    <p:extLst>
      <p:ext uri="{BB962C8B-B14F-4D97-AF65-F5344CB8AC3E}">
        <p14:creationId xmlns:p14="http://schemas.microsoft.com/office/powerpoint/2010/main" xmlns="" val="23135195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990600" y="274638"/>
            <a:ext cx="7943088" cy="1143000"/>
          </a:xfrm>
        </p:spPr>
        <p:txBody>
          <a:bodyPr/>
          <a:lstStyle/>
          <a:p>
            <a:pPr eaLnBrk="1" fontAlgn="auto" hangingPunct="1">
              <a:spcAft>
                <a:spcPts val="0"/>
              </a:spcAft>
              <a:defRPr/>
            </a:pPr>
            <a:r>
              <a:rPr lang="en-AU" dirty="0"/>
              <a:t>Ethnography</a:t>
            </a:r>
          </a:p>
        </p:txBody>
      </p:sp>
      <p:sp>
        <p:nvSpPr>
          <p:cNvPr id="15363" name="Rectangle 3"/>
          <p:cNvSpPr>
            <a:spLocks noGrp="1" noChangeArrowheads="1"/>
          </p:cNvSpPr>
          <p:nvPr>
            <p:ph idx="1"/>
          </p:nvPr>
        </p:nvSpPr>
        <p:spPr>
          <a:xfrm>
            <a:off x="1066800" y="1295400"/>
            <a:ext cx="7391400" cy="4787900"/>
          </a:xfrm>
        </p:spPr>
        <p:txBody>
          <a:bodyPr>
            <a:normAutofit/>
          </a:bodyPr>
          <a:lstStyle/>
          <a:p>
            <a:pPr marL="0" indent="0" eaLnBrk="1" hangingPunct="1">
              <a:lnSpc>
                <a:spcPct val="150000"/>
              </a:lnSpc>
              <a:buNone/>
            </a:pPr>
            <a:r>
              <a:rPr lang="en-AU" dirty="0" smtClean="0">
                <a:cs typeface="Times New Roman" pitchFamily="18" charset="0"/>
              </a:rPr>
              <a:t> Exploring a cultural group by:</a:t>
            </a:r>
          </a:p>
          <a:p>
            <a:pPr lvl="1" eaLnBrk="1" hangingPunct="1">
              <a:lnSpc>
                <a:spcPct val="150000"/>
              </a:lnSpc>
              <a:buFontTx/>
              <a:buChar char="•"/>
            </a:pPr>
            <a:r>
              <a:rPr lang="en-AU" dirty="0" smtClean="0">
                <a:cs typeface="Times New Roman" pitchFamily="18" charset="0"/>
              </a:rPr>
              <a:t>discovering </a:t>
            </a:r>
          </a:p>
          <a:p>
            <a:pPr lvl="1" eaLnBrk="1" hangingPunct="1">
              <a:lnSpc>
                <a:spcPct val="150000"/>
              </a:lnSpc>
              <a:buFontTx/>
              <a:buChar char="•"/>
            </a:pPr>
            <a:r>
              <a:rPr lang="en-AU" dirty="0" smtClean="0">
                <a:cs typeface="Times New Roman" pitchFamily="18" charset="0"/>
              </a:rPr>
              <a:t>understanding</a:t>
            </a:r>
          </a:p>
          <a:p>
            <a:pPr lvl="1" eaLnBrk="1" hangingPunct="1">
              <a:lnSpc>
                <a:spcPct val="150000"/>
              </a:lnSpc>
              <a:buFontTx/>
              <a:buChar char="•"/>
            </a:pPr>
            <a:r>
              <a:rPr lang="en-AU" dirty="0" smtClean="0">
                <a:cs typeface="Times New Roman" pitchFamily="18" charset="0"/>
              </a:rPr>
              <a:t>describing</a:t>
            </a:r>
          </a:p>
          <a:p>
            <a:pPr lvl="1" eaLnBrk="1" hangingPunct="1">
              <a:lnSpc>
                <a:spcPct val="150000"/>
              </a:lnSpc>
              <a:buFontTx/>
              <a:buChar char="•"/>
            </a:pPr>
            <a:r>
              <a:rPr lang="en-AU" dirty="0" smtClean="0">
                <a:cs typeface="Times New Roman" pitchFamily="18" charset="0"/>
              </a:rPr>
              <a:t>and interpreting a way of life from the point of view of its participants. </a:t>
            </a:r>
            <a:endParaRPr lang="en-US" dirty="0" smtClean="0"/>
          </a:p>
          <a:p>
            <a:pPr marL="0" indent="0" eaLnBrk="1" hangingPunct="1">
              <a:lnSpc>
                <a:spcPct val="150000"/>
              </a:lnSpc>
            </a:pPr>
            <a:r>
              <a:rPr lang="en-US" dirty="0" smtClean="0"/>
              <a:t>    Ethnography is reliant on prolonged engagement, persistent   observation and analysis that demands a high level of reflexivity.</a:t>
            </a:r>
            <a:endParaRPr lang="en-AU" dirty="0" smtClean="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29</a:t>
            </a:fld>
            <a:endParaRPr lang="en-US">
              <a:solidFill>
                <a:srgbClr val="C5D1D7">
                  <a:shade val="50000"/>
                  <a:satMod val="200000"/>
                </a:srgbClr>
              </a:solidFill>
            </a:endParaRPr>
          </a:p>
        </p:txBody>
      </p:sp>
    </p:spTree>
    <p:extLst>
      <p:ext uri="{BB962C8B-B14F-4D97-AF65-F5344CB8AC3E}">
        <p14:creationId xmlns:p14="http://schemas.microsoft.com/office/powerpoint/2010/main" xmlns="" val="9888383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7943088" cy="457200"/>
          </a:xfrm>
        </p:spPr>
        <p:txBody>
          <a:bodyPr>
            <a:normAutofit fontScale="90000"/>
          </a:bodyPr>
          <a:lstStyle/>
          <a:p>
            <a:endParaRPr lang="en-US" dirty="0"/>
          </a:p>
        </p:txBody>
      </p:sp>
      <p:sp>
        <p:nvSpPr>
          <p:cNvPr id="3" name="Content Placeholder 2"/>
          <p:cNvSpPr>
            <a:spLocks noGrp="1"/>
          </p:cNvSpPr>
          <p:nvPr>
            <p:ph idx="1"/>
          </p:nvPr>
        </p:nvSpPr>
        <p:spPr>
          <a:xfrm>
            <a:off x="1066800" y="1295400"/>
            <a:ext cx="7866888" cy="4953000"/>
          </a:xfrm>
        </p:spPr>
        <p:txBody>
          <a:bodyPr>
            <a:normAutofit/>
          </a:bodyPr>
          <a:lstStyle/>
          <a:p>
            <a:pPr marL="82296" indent="0">
              <a:lnSpc>
                <a:spcPct val="150000"/>
              </a:lnSpc>
              <a:buNone/>
            </a:pPr>
            <a:r>
              <a:rPr lang="en-US" dirty="0" smtClean="0"/>
              <a:t>13. Validity  in Research</a:t>
            </a:r>
          </a:p>
          <a:p>
            <a:pPr marL="82296" indent="0">
              <a:lnSpc>
                <a:spcPct val="150000"/>
              </a:lnSpc>
              <a:buNone/>
            </a:pPr>
            <a:r>
              <a:rPr lang="en-US" dirty="0" smtClean="0"/>
              <a:t>14. Reliability in Research </a:t>
            </a:r>
          </a:p>
          <a:p>
            <a:pPr marL="82296" indent="0">
              <a:lnSpc>
                <a:spcPct val="150000"/>
              </a:lnSpc>
              <a:buNone/>
            </a:pPr>
            <a:r>
              <a:rPr lang="en-US" dirty="0" smtClean="0"/>
              <a:t>15. Historical </a:t>
            </a:r>
            <a:r>
              <a:rPr lang="en-US" dirty="0"/>
              <a:t>and Documentary </a:t>
            </a:r>
            <a:r>
              <a:rPr lang="en-US" dirty="0" smtClean="0"/>
              <a:t>Research</a:t>
            </a:r>
          </a:p>
          <a:p>
            <a:pPr marL="82296" indent="0">
              <a:lnSpc>
                <a:spcPct val="150000"/>
              </a:lnSpc>
              <a:buNone/>
            </a:pPr>
            <a:r>
              <a:rPr lang="en-US" dirty="0" smtClean="0"/>
              <a:t>16. Case Studies</a:t>
            </a:r>
          </a:p>
          <a:p>
            <a:pPr marL="82296" indent="0">
              <a:lnSpc>
                <a:spcPct val="150000"/>
              </a:lnSpc>
              <a:buNone/>
            </a:pPr>
            <a:r>
              <a:rPr lang="en-US" dirty="0" smtClean="0"/>
              <a:t>17. </a:t>
            </a:r>
            <a:r>
              <a:rPr lang="en-US" dirty="0"/>
              <a:t>Action </a:t>
            </a:r>
            <a:r>
              <a:rPr lang="en-US" dirty="0" smtClean="0"/>
              <a:t>Research</a:t>
            </a:r>
          </a:p>
          <a:p>
            <a:pPr marL="82296" indent="0">
              <a:lnSpc>
                <a:spcPct val="150000"/>
              </a:lnSpc>
              <a:buNone/>
            </a:pPr>
            <a:r>
              <a:rPr lang="en-US" dirty="0" smtClean="0"/>
              <a:t>18. Accounts Narrative</a:t>
            </a:r>
          </a:p>
          <a:p>
            <a:pPr marL="82296" indent="0">
              <a:lnSpc>
                <a:spcPct val="150000"/>
              </a:lnSpc>
              <a:buNone/>
            </a:pPr>
            <a:r>
              <a:rPr lang="en-US" dirty="0" smtClean="0"/>
              <a:t>19. Using </a:t>
            </a:r>
            <a:r>
              <a:rPr lang="en-US" dirty="0"/>
              <a:t>Questionnaire  (1</a:t>
            </a:r>
            <a:r>
              <a:rPr lang="en-US" dirty="0" smtClean="0"/>
              <a:t>)</a:t>
            </a:r>
          </a:p>
          <a:p>
            <a:pPr marL="82296" indent="0">
              <a:lnSpc>
                <a:spcPct val="150000"/>
              </a:lnSpc>
              <a:buNone/>
            </a:pPr>
            <a:r>
              <a:rPr lang="en-US" dirty="0" smtClean="0"/>
              <a:t>20. Using </a:t>
            </a:r>
            <a:r>
              <a:rPr lang="en-US" dirty="0"/>
              <a:t>Questionnaire  (2</a:t>
            </a:r>
            <a:r>
              <a:rPr lang="en-US" dirty="0" smtClean="0"/>
              <a:t>)</a:t>
            </a:r>
          </a:p>
          <a:p>
            <a:pPr marL="82296" indent="0">
              <a:lnSpc>
                <a:spcPct val="150000"/>
              </a:lnSpc>
              <a:buNone/>
            </a:pPr>
            <a:r>
              <a:rPr lang="en-US" dirty="0" smtClean="0"/>
              <a:t>21. Using </a:t>
            </a:r>
            <a:r>
              <a:rPr lang="en-US" dirty="0"/>
              <a:t>Interviews (</a:t>
            </a:r>
            <a:r>
              <a:rPr lang="en-US" dirty="0" smtClean="0"/>
              <a:t>1)</a:t>
            </a:r>
          </a:p>
          <a:p>
            <a:endParaRPr lang="en-US" dirty="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3</a:t>
            </a:fld>
            <a:endParaRPr lang="en-US">
              <a:solidFill>
                <a:srgbClr val="C5D1D7">
                  <a:shade val="50000"/>
                  <a:satMod val="200000"/>
                </a:srgbClr>
              </a:solidFill>
            </a:endParaRPr>
          </a:p>
        </p:txBody>
      </p:sp>
    </p:spTree>
    <p:extLst>
      <p:ext uri="{BB962C8B-B14F-4D97-AF65-F5344CB8AC3E}">
        <p14:creationId xmlns:p14="http://schemas.microsoft.com/office/powerpoint/2010/main" xmlns="" val="46022482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fontAlgn="auto" hangingPunct="1">
              <a:spcAft>
                <a:spcPts val="0"/>
              </a:spcAft>
              <a:defRPr/>
            </a:pPr>
            <a:r>
              <a:rPr lang="en-AU" dirty="0"/>
              <a:t>Ethnography</a:t>
            </a:r>
          </a:p>
        </p:txBody>
      </p:sp>
      <p:sp>
        <p:nvSpPr>
          <p:cNvPr id="16387" name="Rectangle 3"/>
          <p:cNvSpPr>
            <a:spLocks noGrp="1" noChangeArrowheads="1"/>
          </p:cNvSpPr>
          <p:nvPr>
            <p:ph idx="1"/>
          </p:nvPr>
        </p:nvSpPr>
        <p:spPr>
          <a:xfrm>
            <a:off x="1066800" y="1524000"/>
            <a:ext cx="7619999" cy="4602163"/>
          </a:xfrm>
        </p:spPr>
        <p:txBody>
          <a:bodyPr/>
          <a:lstStyle/>
          <a:p>
            <a:pPr marL="0" indent="0" eaLnBrk="1" hangingPunct="1">
              <a:lnSpc>
                <a:spcPct val="150000"/>
              </a:lnSpc>
            </a:pPr>
            <a:r>
              <a:rPr lang="en-US" dirty="0" smtClean="0"/>
              <a:t>   Because ethnographic studies involve ‘immersion’ ethnographers    need to carefully manage their own subjectivities and thoughtfully negotiate their relationship with the ‘researched’.</a:t>
            </a:r>
            <a:endParaRPr lang="en-AU" dirty="0" smtClean="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30</a:t>
            </a:fld>
            <a:endParaRPr lang="en-US">
              <a:solidFill>
                <a:srgbClr val="C5D1D7">
                  <a:shade val="50000"/>
                  <a:satMod val="200000"/>
                </a:srgbClr>
              </a:solidFill>
            </a:endParaRPr>
          </a:p>
        </p:txBody>
      </p:sp>
    </p:spTree>
    <p:extLst>
      <p:ext uri="{BB962C8B-B14F-4D97-AF65-F5344CB8AC3E}">
        <p14:creationId xmlns:p14="http://schemas.microsoft.com/office/powerpoint/2010/main" xmlns="" val="4632617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1066800" y="404813"/>
            <a:ext cx="7162800" cy="1295400"/>
          </a:xfrm>
        </p:spPr>
        <p:txBody>
          <a:bodyPr/>
          <a:lstStyle/>
          <a:p>
            <a:pPr eaLnBrk="1" fontAlgn="auto" hangingPunct="1">
              <a:spcAft>
                <a:spcPts val="0"/>
              </a:spcAft>
              <a:defRPr/>
            </a:pPr>
            <a:r>
              <a:rPr lang="en-AU" dirty="0"/>
              <a:t>Phenomenology</a:t>
            </a:r>
          </a:p>
        </p:txBody>
      </p:sp>
      <p:sp>
        <p:nvSpPr>
          <p:cNvPr id="17411" name="Rectangle 3"/>
          <p:cNvSpPr>
            <a:spLocks noGrp="1" noChangeArrowheads="1"/>
          </p:cNvSpPr>
          <p:nvPr>
            <p:ph idx="1"/>
          </p:nvPr>
        </p:nvSpPr>
        <p:spPr>
          <a:xfrm>
            <a:off x="1066800" y="1676400"/>
            <a:ext cx="7162800" cy="4632325"/>
          </a:xfrm>
        </p:spPr>
        <p:txBody>
          <a:bodyPr/>
          <a:lstStyle/>
          <a:p>
            <a:pPr marL="0" indent="0" eaLnBrk="1" hangingPunct="1">
              <a:buNone/>
            </a:pPr>
            <a:r>
              <a:rPr lang="en-US" dirty="0" smtClean="0"/>
              <a:t>   </a:t>
            </a:r>
          </a:p>
          <a:p>
            <a:pPr marL="0" indent="0" eaLnBrk="1" hangingPunct="1">
              <a:lnSpc>
                <a:spcPct val="150000"/>
              </a:lnSpc>
            </a:pPr>
            <a:r>
              <a:rPr lang="en-US" dirty="0" smtClean="0"/>
              <a:t>Exploring phenomena involves generating descriptions of lived phenomena as they present themselves in direct experience. </a:t>
            </a:r>
          </a:p>
          <a:p>
            <a:pPr marL="0" indent="0" eaLnBrk="1" hangingPunct="1">
              <a:lnSpc>
                <a:spcPct val="150000"/>
              </a:lnSpc>
            </a:pPr>
            <a:endParaRPr lang="en-US" dirty="0" smtClean="0"/>
          </a:p>
          <a:p>
            <a:pPr marL="0" indent="0" eaLnBrk="1" hangingPunct="1">
              <a:lnSpc>
                <a:spcPct val="150000"/>
              </a:lnSpc>
            </a:pPr>
            <a:r>
              <a:rPr lang="en-US" dirty="0" smtClean="0"/>
              <a:t>   Descriptions emerge through a dialogic process, and are synthesized to offer a range of distinct possibilities for the experience of a particular phenomenon.</a:t>
            </a:r>
          </a:p>
          <a:p>
            <a:pPr marL="0" indent="0">
              <a:lnSpc>
                <a:spcPct val="150000"/>
              </a:lnSpc>
            </a:pPr>
            <a:r>
              <a:rPr lang="en-US" dirty="0"/>
              <a:t>While phenomenology offers a way to study phenomena, something often neglected in the social science literature on phenomenology is that it can be thick, divergent, and not ‘methods’-oriented.</a:t>
            </a:r>
            <a:endParaRPr lang="en-AU" dirty="0"/>
          </a:p>
          <a:p>
            <a:pPr marL="0" indent="0" eaLnBrk="1" hangingPunct="1">
              <a:lnSpc>
                <a:spcPct val="150000"/>
              </a:lnSpc>
            </a:pPr>
            <a:endParaRPr lang="en-US" dirty="0" smtClean="0"/>
          </a:p>
          <a:p>
            <a:pPr marL="0" indent="0" eaLnBrk="1" hangingPunct="1">
              <a:lnSpc>
                <a:spcPct val="150000"/>
              </a:lnSpc>
            </a:pPr>
            <a:endParaRPr lang="en-AU" dirty="0" smtClean="0"/>
          </a:p>
          <a:p>
            <a:pPr marL="0" indent="0" eaLnBrk="1" hangingPunct="1">
              <a:buNone/>
            </a:pPr>
            <a:endParaRPr lang="en-AU" dirty="0" smtClean="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31</a:t>
            </a:fld>
            <a:endParaRPr lang="en-US">
              <a:solidFill>
                <a:srgbClr val="C5D1D7">
                  <a:shade val="50000"/>
                  <a:satMod val="200000"/>
                </a:srgbClr>
              </a:solidFill>
            </a:endParaRPr>
          </a:p>
        </p:txBody>
      </p:sp>
    </p:spTree>
    <p:extLst>
      <p:ext uri="{BB962C8B-B14F-4D97-AF65-F5344CB8AC3E}">
        <p14:creationId xmlns:p14="http://schemas.microsoft.com/office/powerpoint/2010/main" xmlns="" val="413499845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1066800" y="152400"/>
            <a:ext cx="7391400" cy="1371600"/>
          </a:xfrm>
        </p:spPr>
        <p:txBody>
          <a:bodyPr/>
          <a:lstStyle/>
          <a:p>
            <a:pPr eaLnBrk="1" fontAlgn="auto" hangingPunct="1">
              <a:spcAft>
                <a:spcPts val="0"/>
              </a:spcAft>
              <a:defRPr/>
            </a:pPr>
            <a:r>
              <a:rPr lang="en-AU" dirty="0"/>
              <a:t>Ethnomethodology</a:t>
            </a:r>
          </a:p>
        </p:txBody>
      </p:sp>
      <p:sp>
        <p:nvSpPr>
          <p:cNvPr id="19459" name="Rectangle 3"/>
          <p:cNvSpPr>
            <a:spLocks noGrp="1" noChangeArrowheads="1"/>
          </p:cNvSpPr>
          <p:nvPr>
            <p:ph idx="1"/>
          </p:nvPr>
        </p:nvSpPr>
        <p:spPr>
          <a:xfrm>
            <a:off x="1066800" y="1524000"/>
            <a:ext cx="7239000" cy="4602163"/>
          </a:xfrm>
        </p:spPr>
        <p:txBody>
          <a:bodyPr>
            <a:normAutofit/>
          </a:bodyPr>
          <a:lstStyle/>
          <a:p>
            <a:pPr marL="0" indent="0" eaLnBrk="1" hangingPunct="1">
              <a:lnSpc>
                <a:spcPct val="150000"/>
              </a:lnSpc>
            </a:pPr>
            <a:r>
              <a:rPr lang="en-US" dirty="0" smtClean="0"/>
              <a:t>  </a:t>
            </a:r>
            <a:r>
              <a:rPr lang="en-US" dirty="0"/>
              <a:t>Ethnomethodology explores the methods individuals use to </a:t>
            </a:r>
            <a:r>
              <a:rPr lang="en-US" dirty="0" smtClean="0"/>
              <a:t>make </a:t>
            </a:r>
            <a:r>
              <a:rPr lang="en-US" dirty="0"/>
              <a:t>sense of their social world and accomplish their daily actions. </a:t>
            </a:r>
          </a:p>
          <a:p>
            <a:pPr marL="0" indent="0" eaLnBrk="1" hangingPunct="1">
              <a:lnSpc>
                <a:spcPct val="150000"/>
              </a:lnSpc>
            </a:pPr>
            <a:r>
              <a:rPr lang="en-US" dirty="0"/>
              <a:t>   </a:t>
            </a:r>
            <a:r>
              <a:rPr lang="en-US" dirty="0" err="1"/>
              <a:t>Ethnomethodologists</a:t>
            </a:r>
            <a:r>
              <a:rPr lang="en-US" dirty="0"/>
              <a:t> search for the collaborative and constantly emerging nature of interaction through exploration of breaching experiments, building of shared interpretations and interpretative miscues.</a:t>
            </a:r>
            <a:endParaRPr lang="en-AU" dirty="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32</a:t>
            </a:fld>
            <a:endParaRPr lang="en-US">
              <a:solidFill>
                <a:srgbClr val="C5D1D7">
                  <a:shade val="50000"/>
                  <a:satMod val="200000"/>
                </a:srgbClr>
              </a:solidFill>
            </a:endParaRPr>
          </a:p>
        </p:txBody>
      </p:sp>
    </p:spTree>
    <p:extLst>
      <p:ext uri="{BB962C8B-B14F-4D97-AF65-F5344CB8AC3E}">
        <p14:creationId xmlns:p14="http://schemas.microsoft.com/office/powerpoint/2010/main" xmlns="" val="401634602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1066800" y="152400"/>
            <a:ext cx="7543800" cy="457200"/>
          </a:xfrm>
        </p:spPr>
        <p:txBody>
          <a:bodyPr>
            <a:normAutofit fontScale="90000"/>
          </a:bodyPr>
          <a:lstStyle/>
          <a:p>
            <a:pPr eaLnBrk="1" fontAlgn="auto" hangingPunct="1">
              <a:spcAft>
                <a:spcPts val="0"/>
              </a:spcAft>
              <a:defRPr/>
            </a:pPr>
            <a:endParaRPr lang="en-AU" dirty="0"/>
          </a:p>
        </p:txBody>
      </p:sp>
      <p:sp>
        <p:nvSpPr>
          <p:cNvPr id="20483" name="Rectangle 3"/>
          <p:cNvSpPr>
            <a:spLocks noGrp="1" noChangeArrowheads="1"/>
          </p:cNvSpPr>
          <p:nvPr>
            <p:ph idx="1"/>
          </p:nvPr>
        </p:nvSpPr>
        <p:spPr>
          <a:xfrm>
            <a:off x="1116012" y="1295400"/>
            <a:ext cx="7265987" cy="4830763"/>
          </a:xfrm>
        </p:spPr>
        <p:txBody>
          <a:bodyPr/>
          <a:lstStyle/>
          <a:p>
            <a:pPr marL="0" indent="0" eaLnBrk="1" hangingPunct="1">
              <a:lnSpc>
                <a:spcPct val="80000"/>
              </a:lnSpc>
            </a:pPr>
            <a:endParaRPr lang="en-US" dirty="0" smtClean="0"/>
          </a:p>
          <a:p>
            <a:pPr marL="0" indent="0">
              <a:lnSpc>
                <a:spcPct val="150000"/>
              </a:lnSpc>
            </a:pPr>
            <a:r>
              <a:rPr lang="en-US" dirty="0"/>
              <a:t>Ethnomethodology:</a:t>
            </a:r>
          </a:p>
          <a:p>
            <a:pPr marL="0" indent="0">
              <a:lnSpc>
                <a:spcPct val="150000"/>
              </a:lnSpc>
            </a:pPr>
            <a:r>
              <a:rPr lang="en-US" dirty="0"/>
              <a:t> recognizes the interpretative work of the individual</a:t>
            </a:r>
          </a:p>
          <a:p>
            <a:pPr marL="0" indent="0">
              <a:lnSpc>
                <a:spcPct val="150000"/>
              </a:lnSpc>
            </a:pPr>
            <a:r>
              <a:rPr lang="en-US" dirty="0"/>
              <a:t>offers a method for exploring ‘how’ questions</a:t>
            </a:r>
          </a:p>
          <a:p>
            <a:pPr marL="0" indent="0">
              <a:lnSpc>
                <a:spcPct val="150000"/>
              </a:lnSpc>
            </a:pPr>
            <a:r>
              <a:rPr lang="en-US" dirty="0"/>
              <a:t>allows comparisons of divergent cultural norms</a:t>
            </a:r>
          </a:p>
          <a:p>
            <a:pPr marL="0" indent="0">
              <a:lnSpc>
                <a:spcPct val="150000"/>
              </a:lnSpc>
              <a:buNone/>
            </a:pPr>
            <a:r>
              <a:rPr lang="en-US" dirty="0" smtClean="0"/>
              <a:t> and </a:t>
            </a:r>
            <a:r>
              <a:rPr lang="en-US" dirty="0"/>
              <a:t>allows exploration of specific forms of interaction. </a:t>
            </a:r>
          </a:p>
          <a:p>
            <a:pPr marL="0" indent="0">
              <a:lnSpc>
                <a:spcPct val="150000"/>
              </a:lnSpc>
            </a:pPr>
            <a:r>
              <a:rPr lang="en-US" dirty="0" smtClean="0"/>
              <a:t>However</a:t>
            </a:r>
            <a:r>
              <a:rPr lang="en-US" dirty="0"/>
              <a:t>, it can be critiqued for not addressing ‘significant’ </a:t>
            </a:r>
            <a:r>
              <a:rPr lang="en-US" dirty="0" smtClean="0"/>
              <a:t> questions</a:t>
            </a:r>
            <a:r>
              <a:rPr lang="en-US" dirty="0"/>
              <a:t>, and being too focused on verbal aspects of communication.</a:t>
            </a:r>
            <a:endParaRPr lang="en-AU" dirty="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33</a:t>
            </a:fld>
            <a:endParaRPr lang="en-US">
              <a:solidFill>
                <a:srgbClr val="C5D1D7">
                  <a:shade val="50000"/>
                  <a:satMod val="200000"/>
                </a:srgbClr>
              </a:solidFill>
            </a:endParaRPr>
          </a:p>
        </p:txBody>
      </p:sp>
    </p:spTree>
    <p:extLst>
      <p:ext uri="{BB962C8B-B14F-4D97-AF65-F5344CB8AC3E}">
        <p14:creationId xmlns:p14="http://schemas.microsoft.com/office/powerpoint/2010/main" xmlns="" val="216697566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fontAlgn="auto" hangingPunct="1">
              <a:spcAft>
                <a:spcPts val="0"/>
              </a:spcAft>
              <a:defRPr/>
            </a:pPr>
            <a:r>
              <a:rPr lang="en-AU" dirty="0" smtClean="0"/>
              <a:t>Feminist Approaches </a:t>
            </a:r>
            <a:endParaRPr lang="en-AU" dirty="0"/>
          </a:p>
        </p:txBody>
      </p:sp>
      <p:sp>
        <p:nvSpPr>
          <p:cNvPr id="50179" name="Rectangle 3"/>
          <p:cNvSpPr>
            <a:spLocks noGrp="1" noChangeArrowheads="1"/>
          </p:cNvSpPr>
          <p:nvPr>
            <p:ph idx="1"/>
          </p:nvPr>
        </p:nvSpPr>
        <p:spPr>
          <a:xfrm>
            <a:off x="1143000" y="1371600"/>
            <a:ext cx="7790688" cy="5105400"/>
          </a:xfrm>
        </p:spPr>
        <p:txBody>
          <a:bodyPr rtlCol="0">
            <a:normAutofit lnSpcReduction="10000"/>
          </a:bodyPr>
          <a:lstStyle/>
          <a:p>
            <a:pPr marL="0" indent="0" eaLnBrk="1" fontAlgn="auto" hangingPunct="1">
              <a:lnSpc>
                <a:spcPct val="150000"/>
              </a:lnSpc>
              <a:defRPr/>
            </a:pPr>
            <a:r>
              <a:rPr lang="en-US" dirty="0" smtClean="0"/>
              <a:t> While not a distinct methodology, feminist research is premised on the belief that traditional ‘rules’ of research are imbued with unacknowledged and unaddressed male bias.</a:t>
            </a:r>
          </a:p>
          <a:p>
            <a:pPr marL="0" indent="0" eaLnBrk="1" fontAlgn="auto" hangingPunct="1">
              <a:lnSpc>
                <a:spcPct val="150000"/>
              </a:lnSpc>
              <a:buNone/>
              <a:defRPr/>
            </a:pPr>
            <a:endParaRPr lang="en-US" dirty="0" smtClean="0"/>
          </a:p>
          <a:p>
            <a:pPr marL="0" indent="0" eaLnBrk="1" fontAlgn="auto" hangingPunct="1">
              <a:lnSpc>
                <a:spcPct val="150000"/>
              </a:lnSpc>
              <a:defRPr/>
            </a:pPr>
            <a:r>
              <a:rPr lang="en-US" dirty="0" smtClean="0"/>
              <a:t>     Feminist researchers argue that research should be committed to: </a:t>
            </a:r>
          </a:p>
          <a:p>
            <a:pPr lvl="1" indent="-182880" eaLnBrk="1" fontAlgn="auto" hangingPunct="1">
              <a:lnSpc>
                <a:spcPct val="150000"/>
              </a:lnSpc>
              <a:spcAft>
                <a:spcPts val="0"/>
              </a:spcAft>
              <a:defRPr/>
            </a:pPr>
            <a:r>
              <a:rPr lang="en-US" dirty="0" smtClean="0"/>
              <a:t>the empowerment of women</a:t>
            </a:r>
          </a:p>
          <a:p>
            <a:pPr lvl="1" indent="-182880" eaLnBrk="1" fontAlgn="auto" hangingPunct="1">
              <a:lnSpc>
                <a:spcPct val="150000"/>
              </a:lnSpc>
              <a:spcAft>
                <a:spcPts val="0"/>
              </a:spcAft>
              <a:defRPr/>
            </a:pPr>
            <a:r>
              <a:rPr lang="en-US" dirty="0" smtClean="0"/>
              <a:t>overcoming inequity</a:t>
            </a:r>
          </a:p>
          <a:p>
            <a:pPr lvl="1" indent="-182880" eaLnBrk="1" fontAlgn="auto" hangingPunct="1">
              <a:lnSpc>
                <a:spcPct val="150000"/>
              </a:lnSpc>
              <a:spcAft>
                <a:spcPts val="0"/>
              </a:spcAft>
              <a:defRPr/>
            </a:pPr>
            <a:r>
              <a:rPr lang="en-US" dirty="0" smtClean="0"/>
              <a:t>diverse representation of humanity</a:t>
            </a:r>
          </a:p>
          <a:p>
            <a:pPr lvl="1" indent="-182880" eaLnBrk="1" fontAlgn="auto" hangingPunct="1">
              <a:lnSpc>
                <a:spcPct val="150000"/>
              </a:lnSpc>
              <a:spcAft>
                <a:spcPts val="0"/>
              </a:spcAft>
              <a:defRPr/>
            </a:pPr>
            <a:r>
              <a:rPr lang="en-US" dirty="0" smtClean="0"/>
              <a:t>empowerment of marginalized voices</a:t>
            </a:r>
          </a:p>
          <a:p>
            <a:pPr lvl="1" indent="-182880" eaLnBrk="1" fontAlgn="auto" hangingPunct="1">
              <a:lnSpc>
                <a:spcPct val="150000"/>
              </a:lnSpc>
              <a:spcAft>
                <a:spcPts val="0"/>
              </a:spcAft>
              <a:defRPr/>
            </a:pPr>
            <a:r>
              <a:rPr lang="en-US" dirty="0" smtClean="0"/>
              <a:t>lessening the distinction between researcher and researched</a:t>
            </a:r>
          </a:p>
          <a:p>
            <a:pPr lvl="1" indent="-182880" eaLnBrk="1" fontAlgn="auto" hangingPunct="1">
              <a:lnSpc>
                <a:spcPct val="150000"/>
              </a:lnSpc>
              <a:spcAft>
                <a:spcPts val="0"/>
              </a:spcAft>
              <a:defRPr/>
            </a:pPr>
            <a:r>
              <a:rPr lang="en-US" dirty="0" smtClean="0"/>
              <a:t>searching for multiple, subjective and partial truths.</a:t>
            </a:r>
            <a:endParaRPr lang="en-AU" dirty="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34</a:t>
            </a:fld>
            <a:endParaRPr lang="en-US">
              <a:solidFill>
                <a:srgbClr val="C5D1D7">
                  <a:shade val="50000"/>
                  <a:satMod val="200000"/>
                </a:srgbClr>
              </a:solidFill>
            </a:endParaRPr>
          </a:p>
        </p:txBody>
      </p:sp>
    </p:spTree>
    <p:extLst>
      <p:ext uri="{BB962C8B-B14F-4D97-AF65-F5344CB8AC3E}">
        <p14:creationId xmlns:p14="http://schemas.microsoft.com/office/powerpoint/2010/main" xmlns="" val="106782452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fontAlgn="auto" hangingPunct="1">
              <a:spcAft>
                <a:spcPts val="0"/>
              </a:spcAft>
              <a:defRPr/>
            </a:pPr>
            <a:r>
              <a:rPr lang="en-AU" dirty="0"/>
              <a:t>Mixed Methodology</a:t>
            </a:r>
          </a:p>
        </p:txBody>
      </p:sp>
      <p:sp>
        <p:nvSpPr>
          <p:cNvPr id="22531" name="Rectangle 3"/>
          <p:cNvSpPr>
            <a:spLocks noGrp="1" noChangeArrowheads="1"/>
          </p:cNvSpPr>
          <p:nvPr>
            <p:ph idx="1"/>
          </p:nvPr>
        </p:nvSpPr>
        <p:spPr>
          <a:xfrm>
            <a:off x="990600" y="1219200"/>
            <a:ext cx="7772400" cy="5410199"/>
          </a:xfrm>
        </p:spPr>
        <p:txBody>
          <a:bodyPr>
            <a:normAutofit/>
          </a:bodyPr>
          <a:lstStyle/>
          <a:p>
            <a:pPr marL="0" indent="0" eaLnBrk="1" hangingPunct="1">
              <a:lnSpc>
                <a:spcPct val="150000"/>
              </a:lnSpc>
            </a:pPr>
            <a:endParaRPr lang="en-US" dirty="0" smtClean="0"/>
          </a:p>
          <a:p>
            <a:pPr marL="0" indent="0" eaLnBrk="1" hangingPunct="1">
              <a:lnSpc>
                <a:spcPct val="150000"/>
              </a:lnSpc>
            </a:pPr>
            <a:r>
              <a:rPr lang="en-US" dirty="0" smtClean="0"/>
              <a:t>“Mixed” studies traverse traditional divides and can help you capitalize on the best of both traditions while overcoming their shortcomings.</a:t>
            </a:r>
            <a:endParaRPr lang="en-AU" dirty="0" smtClean="0"/>
          </a:p>
          <a:p>
            <a:pPr marL="0" indent="0" eaLnBrk="1" hangingPunct="1">
              <a:lnSpc>
                <a:spcPct val="150000"/>
              </a:lnSpc>
            </a:pPr>
            <a:r>
              <a:rPr lang="en-US" dirty="0" smtClean="0"/>
              <a:t>   “</a:t>
            </a:r>
            <a:r>
              <a:rPr lang="en-US" dirty="0" err="1" smtClean="0"/>
              <a:t>Mixed”approaches</a:t>
            </a:r>
            <a:r>
              <a:rPr lang="en-US" dirty="0" smtClean="0"/>
              <a:t> can be premised in the quantitative tradition with acceptance of qualitative data; the qualitative tradition with acceptance of quantitative data; or be driven by the questions themselves.</a:t>
            </a:r>
            <a:endParaRPr lang="en-AU" dirty="0" smtClean="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35</a:t>
            </a:fld>
            <a:endParaRPr lang="en-US">
              <a:solidFill>
                <a:srgbClr val="C5D1D7">
                  <a:shade val="50000"/>
                  <a:satMod val="200000"/>
                </a:srgbClr>
              </a:solidFill>
            </a:endParaRPr>
          </a:p>
        </p:txBody>
      </p:sp>
    </p:spTree>
    <p:extLst>
      <p:ext uri="{BB962C8B-B14F-4D97-AF65-F5344CB8AC3E}">
        <p14:creationId xmlns:p14="http://schemas.microsoft.com/office/powerpoint/2010/main" xmlns="" val="58979968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1143000" y="333375"/>
            <a:ext cx="7696200" cy="1190625"/>
          </a:xfrm>
        </p:spPr>
        <p:txBody>
          <a:bodyPr/>
          <a:lstStyle/>
          <a:p>
            <a:pPr eaLnBrk="1" fontAlgn="auto" hangingPunct="1">
              <a:spcAft>
                <a:spcPts val="0"/>
              </a:spcAft>
              <a:defRPr/>
            </a:pPr>
            <a:r>
              <a:rPr lang="en-AU" dirty="0" smtClean="0"/>
              <a:t>Mixed Methodology</a:t>
            </a:r>
            <a:endParaRPr lang="en-AU" dirty="0"/>
          </a:p>
        </p:txBody>
      </p:sp>
      <p:sp>
        <p:nvSpPr>
          <p:cNvPr id="23555" name="Rectangle 3"/>
          <p:cNvSpPr>
            <a:spLocks noGrp="1" noChangeArrowheads="1"/>
          </p:cNvSpPr>
          <p:nvPr>
            <p:ph idx="1"/>
          </p:nvPr>
        </p:nvSpPr>
        <p:spPr>
          <a:xfrm>
            <a:off x="1143000" y="1447800"/>
            <a:ext cx="7790688" cy="5410200"/>
          </a:xfrm>
        </p:spPr>
        <p:txBody>
          <a:bodyPr/>
          <a:lstStyle/>
          <a:p>
            <a:pPr marL="0" indent="0" eaLnBrk="1" hangingPunct="1">
              <a:buNone/>
            </a:pPr>
            <a:r>
              <a:rPr lang="en-US" dirty="0" smtClean="0"/>
              <a:t> </a:t>
            </a:r>
          </a:p>
          <a:p>
            <a:pPr marL="0" indent="0" eaLnBrk="1" hangingPunct="1"/>
            <a:r>
              <a:rPr lang="en-US" dirty="0" smtClean="0"/>
              <a:t>Challenges associated with mixed approaches include:</a:t>
            </a:r>
          </a:p>
          <a:p>
            <a:pPr lvl="1" eaLnBrk="1" hangingPunct="1"/>
            <a:r>
              <a:rPr lang="en-US" dirty="0" smtClean="0"/>
              <a:t>needing to be familiar with and skilled in two traditions</a:t>
            </a:r>
          </a:p>
          <a:p>
            <a:pPr lvl="1" eaLnBrk="1" hangingPunct="1"/>
            <a:r>
              <a:rPr lang="en-US" dirty="0" smtClean="0"/>
              <a:t>being mindful of overambitious design</a:t>
            </a:r>
          </a:p>
          <a:p>
            <a:pPr lvl="1" eaLnBrk="1" hangingPunct="1"/>
            <a:r>
              <a:rPr lang="en-US" dirty="0" smtClean="0"/>
              <a:t>and not having the necessary time, resources, or supervisory support for a multi-mixed method approach.</a:t>
            </a:r>
            <a:endParaRPr lang="en-AU" dirty="0" smtClean="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36</a:t>
            </a:fld>
            <a:endParaRPr lang="en-US">
              <a:solidFill>
                <a:srgbClr val="C5D1D7">
                  <a:shade val="50000"/>
                  <a:satMod val="200000"/>
                </a:srgbClr>
              </a:solidFill>
            </a:endParaRPr>
          </a:p>
        </p:txBody>
      </p:sp>
    </p:spTree>
    <p:extLst>
      <p:ext uri="{BB962C8B-B14F-4D97-AF65-F5344CB8AC3E}">
        <p14:creationId xmlns:p14="http://schemas.microsoft.com/office/powerpoint/2010/main" xmlns="" val="250832913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Writing a Research Proposal</a:t>
            </a:r>
            <a:br>
              <a:rPr lang="en-US" dirty="0">
                <a:effectLst/>
              </a:rPr>
            </a:br>
            <a:endParaRPr lang="en-US" dirty="0"/>
          </a:p>
        </p:txBody>
      </p:sp>
      <p:sp>
        <p:nvSpPr>
          <p:cNvPr id="3" name="Content Placeholder 2"/>
          <p:cNvSpPr>
            <a:spLocks noGrp="1"/>
          </p:cNvSpPr>
          <p:nvPr>
            <p:ph idx="1"/>
          </p:nvPr>
        </p:nvSpPr>
        <p:spPr>
          <a:xfrm>
            <a:off x="1143000" y="1447800"/>
            <a:ext cx="7790688" cy="4953000"/>
          </a:xfrm>
        </p:spPr>
        <p:txBody>
          <a:bodyPr>
            <a:normAutofit fontScale="92500"/>
          </a:bodyPr>
          <a:lstStyle/>
          <a:p>
            <a:pPr lvl="0"/>
            <a:r>
              <a:rPr lang="en-US" b="1" dirty="0"/>
              <a:t>What do you want to research? How you can draw up a good proposal</a:t>
            </a:r>
            <a:endParaRPr lang="en-US" dirty="0"/>
          </a:p>
          <a:p>
            <a:pPr lvl="0">
              <a:lnSpc>
                <a:spcPct val="150000"/>
              </a:lnSpc>
            </a:pPr>
            <a:r>
              <a:rPr lang="en-US" dirty="0"/>
              <a:t>Abstract</a:t>
            </a:r>
          </a:p>
          <a:p>
            <a:pPr lvl="0">
              <a:lnSpc>
                <a:spcPct val="150000"/>
              </a:lnSpc>
            </a:pPr>
            <a:r>
              <a:rPr lang="en-US" dirty="0"/>
              <a:t>Introduction</a:t>
            </a:r>
          </a:p>
          <a:p>
            <a:pPr lvl="0">
              <a:lnSpc>
                <a:spcPct val="150000"/>
              </a:lnSpc>
            </a:pPr>
            <a:r>
              <a:rPr lang="en-US" dirty="0"/>
              <a:t>Theoretical perspectives/literature survey</a:t>
            </a:r>
          </a:p>
          <a:p>
            <a:pPr lvl="0">
              <a:lnSpc>
                <a:spcPct val="150000"/>
              </a:lnSpc>
            </a:pPr>
            <a:r>
              <a:rPr lang="en-US" dirty="0"/>
              <a:t>Methodology and methods</a:t>
            </a:r>
          </a:p>
          <a:p>
            <a:pPr lvl="0">
              <a:lnSpc>
                <a:spcPct val="150000"/>
              </a:lnSpc>
            </a:pPr>
            <a:r>
              <a:rPr lang="en-US" dirty="0"/>
              <a:t>Design of the study including what research is carried out when and how; what analysis is carried out when and how</a:t>
            </a:r>
          </a:p>
          <a:p>
            <a:pPr lvl="0">
              <a:lnSpc>
                <a:spcPct val="150000"/>
              </a:lnSpc>
            </a:pPr>
            <a:r>
              <a:rPr lang="en-US" dirty="0"/>
              <a:t>Timeline of work to be completed</a:t>
            </a:r>
          </a:p>
          <a:p>
            <a:pPr lvl="0">
              <a:lnSpc>
                <a:spcPct val="150000"/>
              </a:lnSpc>
            </a:pPr>
            <a:r>
              <a:rPr lang="en-US" dirty="0"/>
              <a:t>Some sense of the outline of the draft chapters</a:t>
            </a:r>
          </a:p>
          <a:p>
            <a:pPr lvl="0">
              <a:lnSpc>
                <a:spcPct val="150000"/>
              </a:lnSpc>
            </a:pPr>
            <a:r>
              <a:rPr lang="en-US" dirty="0"/>
              <a:t>Justification for the level of the award</a:t>
            </a:r>
          </a:p>
          <a:p>
            <a:pPr lvl="0">
              <a:lnSpc>
                <a:spcPct val="150000"/>
              </a:lnSpc>
            </a:pPr>
            <a:r>
              <a:rPr lang="en-US" dirty="0"/>
              <a:t>Biography of major sources</a:t>
            </a:r>
          </a:p>
          <a:p>
            <a:endParaRPr lang="en-US" dirty="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37</a:t>
            </a:fld>
            <a:endParaRPr lang="en-US">
              <a:solidFill>
                <a:srgbClr val="C5D1D7">
                  <a:shade val="50000"/>
                  <a:satMod val="200000"/>
                </a:srgbClr>
              </a:solidFill>
            </a:endParaRPr>
          </a:p>
        </p:txBody>
      </p:sp>
    </p:spTree>
    <p:extLst>
      <p:ext uri="{BB962C8B-B14F-4D97-AF65-F5344CB8AC3E}">
        <p14:creationId xmlns:p14="http://schemas.microsoft.com/office/powerpoint/2010/main" xmlns="" val="135806471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Drawing up your proposal</a:t>
            </a:r>
            <a:br>
              <a:rPr lang="en-US" dirty="0">
                <a:effectLst/>
              </a:rPr>
            </a:br>
            <a:endParaRPr lang="en-US" dirty="0"/>
          </a:p>
        </p:txBody>
      </p:sp>
      <p:sp>
        <p:nvSpPr>
          <p:cNvPr id="3" name="Content Placeholder 2"/>
          <p:cNvSpPr>
            <a:spLocks noGrp="1"/>
          </p:cNvSpPr>
          <p:nvPr>
            <p:ph idx="1"/>
          </p:nvPr>
        </p:nvSpPr>
        <p:spPr>
          <a:xfrm>
            <a:off x="1066800" y="990600"/>
            <a:ext cx="7866888" cy="5562600"/>
          </a:xfrm>
        </p:spPr>
        <p:txBody>
          <a:bodyPr>
            <a:normAutofit fontScale="92500" lnSpcReduction="10000"/>
          </a:bodyPr>
          <a:lstStyle/>
          <a:p>
            <a:pPr lvl="0"/>
            <a:r>
              <a:rPr lang="en-US" dirty="0"/>
              <a:t>Abstract</a:t>
            </a:r>
          </a:p>
          <a:p>
            <a:pPr lvl="0"/>
            <a:r>
              <a:rPr lang="en-US" dirty="0"/>
              <a:t>Introduction</a:t>
            </a:r>
          </a:p>
          <a:p>
            <a:pPr lvl="0"/>
            <a:r>
              <a:rPr lang="en-US" dirty="0"/>
              <a:t>Research question</a:t>
            </a:r>
          </a:p>
          <a:p>
            <a:pPr lvl="0"/>
            <a:r>
              <a:rPr lang="en-US" dirty="0"/>
              <a:t>Gaps in the current knowledge</a:t>
            </a:r>
          </a:p>
          <a:p>
            <a:pPr lvl="0"/>
            <a:r>
              <a:rPr lang="en-US" dirty="0"/>
              <a:t>Boundaries</a:t>
            </a:r>
          </a:p>
          <a:p>
            <a:pPr lvl="0"/>
            <a:r>
              <a:rPr lang="en-US" dirty="0"/>
              <a:t>Theoretical perspectives/literature survey</a:t>
            </a:r>
          </a:p>
          <a:p>
            <a:pPr lvl="0"/>
            <a:r>
              <a:rPr lang="en-US" dirty="0"/>
              <a:t>Conceptual framework</a:t>
            </a:r>
          </a:p>
          <a:p>
            <a:pPr lvl="0"/>
            <a:r>
              <a:rPr lang="en-US" dirty="0"/>
              <a:t>Methodologies and methods</a:t>
            </a:r>
          </a:p>
          <a:p>
            <a:pPr lvl="0"/>
            <a:r>
              <a:rPr lang="en-US" dirty="0"/>
              <a:t>Research design – design of study</a:t>
            </a:r>
          </a:p>
          <a:p>
            <a:pPr lvl="0"/>
            <a:r>
              <a:rPr lang="en-US" dirty="0"/>
              <a:t>Decide on methods and vehicles</a:t>
            </a:r>
          </a:p>
          <a:p>
            <a:pPr lvl="0"/>
            <a:r>
              <a:rPr lang="en-US" dirty="0"/>
              <a:t>Decide on timeline</a:t>
            </a:r>
          </a:p>
          <a:p>
            <a:pPr lvl="0"/>
            <a:r>
              <a:rPr lang="en-US" dirty="0"/>
              <a:t>Decide on population/primary sources</a:t>
            </a:r>
          </a:p>
          <a:p>
            <a:pPr lvl="0"/>
            <a:r>
              <a:rPr lang="en-US" dirty="0"/>
              <a:t>Decide on data collection and analysis</a:t>
            </a:r>
          </a:p>
          <a:p>
            <a:pPr lvl="0"/>
            <a:r>
              <a:rPr lang="en-US" dirty="0"/>
              <a:t>Ethical considerations</a:t>
            </a:r>
          </a:p>
          <a:p>
            <a:pPr lvl="0"/>
            <a:r>
              <a:rPr lang="en-US" dirty="0"/>
              <a:t>Outline plan of study</a:t>
            </a:r>
          </a:p>
          <a:p>
            <a:pPr lvl="0"/>
            <a:r>
              <a:rPr lang="en-US" dirty="0"/>
              <a:t>Justification for the level of the award</a:t>
            </a:r>
          </a:p>
          <a:p>
            <a:pPr lvl="0"/>
            <a:r>
              <a:rPr lang="en-US" dirty="0"/>
              <a:t>Bibliography – primary references</a:t>
            </a:r>
          </a:p>
          <a:p>
            <a:endParaRPr lang="en-US" dirty="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38</a:t>
            </a:fld>
            <a:endParaRPr lang="en-US">
              <a:solidFill>
                <a:srgbClr val="C5D1D7">
                  <a:shade val="50000"/>
                  <a:satMod val="200000"/>
                </a:srgbClr>
              </a:solidFill>
            </a:endParaRPr>
          </a:p>
        </p:txBody>
      </p:sp>
    </p:spTree>
    <p:extLst>
      <p:ext uri="{BB962C8B-B14F-4D97-AF65-F5344CB8AC3E}">
        <p14:creationId xmlns:p14="http://schemas.microsoft.com/office/powerpoint/2010/main" xmlns="" val="35909431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Draft proposal</a:t>
            </a:r>
            <a:br>
              <a:rPr lang="en-US" dirty="0">
                <a:effectLst/>
              </a:rPr>
            </a:br>
            <a:endParaRPr lang="en-US" dirty="0"/>
          </a:p>
        </p:txBody>
      </p:sp>
      <p:sp>
        <p:nvSpPr>
          <p:cNvPr id="3" name="Content Placeholder 2"/>
          <p:cNvSpPr>
            <a:spLocks noGrp="1"/>
          </p:cNvSpPr>
          <p:nvPr>
            <p:ph idx="1"/>
          </p:nvPr>
        </p:nvSpPr>
        <p:spPr>
          <a:xfrm>
            <a:off x="990600" y="990600"/>
            <a:ext cx="7943088" cy="5638800"/>
          </a:xfrm>
        </p:spPr>
        <p:txBody>
          <a:bodyPr>
            <a:normAutofit fontScale="85000" lnSpcReduction="20000"/>
          </a:bodyPr>
          <a:lstStyle/>
          <a:p>
            <a:pPr lvl="0"/>
            <a:r>
              <a:rPr lang="en-US" dirty="0"/>
              <a:t>Indicative title</a:t>
            </a:r>
          </a:p>
          <a:p>
            <a:pPr lvl="0"/>
            <a:r>
              <a:rPr lang="en-US" dirty="0"/>
              <a:t>Introduction – aim and focus of the study</a:t>
            </a:r>
          </a:p>
          <a:p>
            <a:pPr lvl="0"/>
            <a:r>
              <a:rPr lang="en-US" dirty="0"/>
              <a:t>Questions</a:t>
            </a:r>
          </a:p>
          <a:p>
            <a:pPr lvl="0"/>
            <a:r>
              <a:rPr lang="en-US" dirty="0"/>
              <a:t>Sub-questions</a:t>
            </a:r>
          </a:p>
          <a:p>
            <a:pPr lvl="0"/>
            <a:r>
              <a:rPr lang="en-US" dirty="0"/>
              <a:t>Context for the research</a:t>
            </a:r>
          </a:p>
          <a:p>
            <a:pPr lvl="0"/>
            <a:r>
              <a:rPr lang="en-US" dirty="0"/>
              <a:t>Theoretical perspectives and interpretations</a:t>
            </a:r>
          </a:p>
          <a:p>
            <a:pPr lvl="0"/>
            <a:r>
              <a:rPr lang="en-US" dirty="0"/>
              <a:t>Research methodology and methods – design</a:t>
            </a:r>
          </a:p>
          <a:p>
            <a:pPr lvl="0"/>
            <a:r>
              <a:rPr lang="en-US" dirty="0"/>
              <a:t>Research methods</a:t>
            </a:r>
          </a:p>
          <a:p>
            <a:pPr lvl="0"/>
            <a:r>
              <a:rPr lang="en-US" dirty="0"/>
              <a:t>Research design (stages of your work – over time)</a:t>
            </a:r>
          </a:p>
          <a:p>
            <a:pPr lvl="0"/>
            <a:r>
              <a:rPr lang="en-US" dirty="0"/>
              <a:t>Ethical considerations</a:t>
            </a:r>
          </a:p>
          <a:p>
            <a:pPr lvl="0"/>
            <a:r>
              <a:rPr lang="en-US" dirty="0"/>
              <a:t>Outline plan of study</a:t>
            </a:r>
          </a:p>
          <a:p>
            <a:pPr lvl="0"/>
            <a:r>
              <a:rPr lang="en-US" dirty="0"/>
              <a:t>Timeline for activities in the research</a:t>
            </a:r>
          </a:p>
          <a:p>
            <a:pPr lvl="0"/>
            <a:r>
              <a:rPr lang="en-US" dirty="0"/>
              <a:t>from ……………………. to ………………………..</a:t>
            </a:r>
          </a:p>
          <a:p>
            <a:pPr lvl="0"/>
            <a:r>
              <a:rPr lang="en-US" dirty="0"/>
              <a:t>from ……………………. to ……………………….</a:t>
            </a:r>
          </a:p>
          <a:p>
            <a:pPr lvl="0"/>
            <a:r>
              <a:rPr lang="en-US" dirty="0"/>
              <a:t>from ……………………. to ………………………..</a:t>
            </a:r>
          </a:p>
          <a:p>
            <a:pPr lvl="0"/>
            <a:r>
              <a:rPr lang="en-US" dirty="0"/>
              <a:t>from ……………………. to ………………………..</a:t>
            </a:r>
          </a:p>
          <a:p>
            <a:pPr lvl="0"/>
            <a:r>
              <a:rPr lang="en-US" dirty="0"/>
              <a:t>from ……………………. to ………………………..</a:t>
            </a:r>
          </a:p>
          <a:p>
            <a:pPr lvl="0"/>
            <a:r>
              <a:rPr lang="en-US" dirty="0"/>
              <a:t>Draft chapters and areas</a:t>
            </a:r>
          </a:p>
          <a:p>
            <a:pPr lvl="0"/>
            <a:r>
              <a:rPr lang="en-US" dirty="0"/>
              <a:t>Justification for level of award</a:t>
            </a:r>
          </a:p>
          <a:p>
            <a:pPr lvl="0"/>
            <a:r>
              <a:rPr lang="en-US" dirty="0"/>
              <a:t>Bibliography primary texts</a:t>
            </a:r>
          </a:p>
          <a:p>
            <a:endParaRPr lang="en-US" dirty="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39</a:t>
            </a:fld>
            <a:endParaRPr lang="en-US">
              <a:solidFill>
                <a:srgbClr val="C5D1D7">
                  <a:shade val="50000"/>
                  <a:satMod val="200000"/>
                </a:srgbClr>
              </a:solidFill>
            </a:endParaRPr>
          </a:p>
        </p:txBody>
      </p:sp>
    </p:spTree>
    <p:extLst>
      <p:ext uri="{BB962C8B-B14F-4D97-AF65-F5344CB8AC3E}">
        <p14:creationId xmlns:p14="http://schemas.microsoft.com/office/powerpoint/2010/main" xmlns="" val="22734077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487362"/>
          </a:xfrm>
        </p:spPr>
        <p:txBody>
          <a:bodyPr>
            <a:normAutofit fontScale="90000"/>
          </a:bodyPr>
          <a:lstStyle/>
          <a:p>
            <a:endParaRPr lang="en-US" dirty="0"/>
          </a:p>
        </p:txBody>
      </p:sp>
      <p:sp>
        <p:nvSpPr>
          <p:cNvPr id="3" name="Content Placeholder 2"/>
          <p:cNvSpPr>
            <a:spLocks noGrp="1"/>
          </p:cNvSpPr>
          <p:nvPr>
            <p:ph idx="1"/>
          </p:nvPr>
        </p:nvSpPr>
        <p:spPr>
          <a:xfrm>
            <a:off x="1066800" y="914400"/>
            <a:ext cx="7866888" cy="5638800"/>
          </a:xfrm>
        </p:spPr>
        <p:txBody>
          <a:bodyPr/>
          <a:lstStyle/>
          <a:p>
            <a:pPr marL="82296" indent="0">
              <a:lnSpc>
                <a:spcPct val="150000"/>
              </a:lnSpc>
              <a:buNone/>
            </a:pPr>
            <a:r>
              <a:rPr lang="en-US" dirty="0" smtClean="0"/>
              <a:t>22. Using </a:t>
            </a:r>
            <a:r>
              <a:rPr lang="en-US" dirty="0"/>
              <a:t>Interviews (2)</a:t>
            </a:r>
          </a:p>
          <a:p>
            <a:pPr marL="82296" indent="0">
              <a:lnSpc>
                <a:spcPct val="150000"/>
              </a:lnSpc>
              <a:buNone/>
            </a:pPr>
            <a:r>
              <a:rPr lang="en-US" dirty="0" smtClean="0"/>
              <a:t>23. Using </a:t>
            </a:r>
            <a:r>
              <a:rPr lang="en-US" dirty="0"/>
              <a:t>Observation</a:t>
            </a:r>
          </a:p>
          <a:p>
            <a:pPr marL="82296" indent="0">
              <a:lnSpc>
                <a:spcPct val="150000"/>
              </a:lnSpc>
              <a:buNone/>
            </a:pPr>
            <a:r>
              <a:rPr lang="en-US" dirty="0" smtClean="0"/>
              <a:t>24. Using </a:t>
            </a:r>
            <a:r>
              <a:rPr lang="en-US" dirty="0"/>
              <a:t>Test (1)</a:t>
            </a:r>
          </a:p>
          <a:p>
            <a:pPr marL="82296" indent="0">
              <a:lnSpc>
                <a:spcPct val="150000"/>
              </a:lnSpc>
              <a:buNone/>
            </a:pPr>
            <a:r>
              <a:rPr lang="en-US" dirty="0" smtClean="0"/>
              <a:t>25. Using </a:t>
            </a:r>
            <a:r>
              <a:rPr lang="en-US" dirty="0"/>
              <a:t>Test (2)</a:t>
            </a:r>
          </a:p>
          <a:p>
            <a:pPr marL="82296" indent="0">
              <a:lnSpc>
                <a:spcPct val="150000"/>
              </a:lnSpc>
              <a:buNone/>
            </a:pPr>
            <a:r>
              <a:rPr lang="en-US" dirty="0" smtClean="0"/>
              <a:t>26. Qualitative </a:t>
            </a:r>
            <a:r>
              <a:rPr lang="en-US" dirty="0"/>
              <a:t>Data Analysis</a:t>
            </a:r>
          </a:p>
          <a:p>
            <a:pPr marL="82296" indent="0">
              <a:lnSpc>
                <a:spcPct val="150000"/>
              </a:lnSpc>
              <a:buNone/>
            </a:pPr>
            <a:r>
              <a:rPr lang="en-US" dirty="0" smtClean="0"/>
              <a:t>27. Quantitative </a:t>
            </a:r>
            <a:r>
              <a:rPr lang="en-US" dirty="0"/>
              <a:t>Data Analysis</a:t>
            </a:r>
          </a:p>
          <a:p>
            <a:pPr marL="82296" indent="0">
              <a:lnSpc>
                <a:spcPct val="150000"/>
              </a:lnSpc>
              <a:buNone/>
            </a:pPr>
            <a:r>
              <a:rPr lang="en-US" dirty="0" smtClean="0"/>
              <a:t>28. Content </a:t>
            </a:r>
            <a:r>
              <a:rPr lang="en-US" dirty="0"/>
              <a:t>Analysis and Grounded Theory</a:t>
            </a:r>
          </a:p>
          <a:p>
            <a:pPr marL="82296" indent="0">
              <a:lnSpc>
                <a:spcPct val="150000"/>
              </a:lnSpc>
              <a:buNone/>
            </a:pPr>
            <a:r>
              <a:rPr lang="en-US" dirty="0" smtClean="0"/>
              <a:t>29. Narrative </a:t>
            </a:r>
            <a:r>
              <a:rPr lang="en-US" dirty="0"/>
              <a:t>Analysis</a:t>
            </a:r>
          </a:p>
          <a:p>
            <a:pPr marL="82296" indent="0">
              <a:lnSpc>
                <a:spcPct val="150000"/>
              </a:lnSpc>
              <a:buNone/>
            </a:pPr>
            <a:r>
              <a:rPr lang="en-US" dirty="0" smtClean="0"/>
              <a:t>30. Structuralism and analysis of literary tests</a:t>
            </a:r>
            <a:endParaRPr lang="en-US" dirty="0"/>
          </a:p>
          <a:p>
            <a:pPr marL="82296" indent="0">
              <a:lnSpc>
                <a:spcPct val="150000"/>
              </a:lnSpc>
              <a:buNone/>
            </a:pPr>
            <a:r>
              <a:rPr lang="en-US" dirty="0" smtClean="0"/>
              <a:t>31. Using Corpus Linguistics in Research</a:t>
            </a:r>
          </a:p>
          <a:p>
            <a:pPr marL="82296" indent="0">
              <a:buNone/>
            </a:pPr>
            <a:endParaRPr lang="en-US" dirty="0"/>
          </a:p>
          <a:p>
            <a:pPr marL="82296" indent="0">
              <a:buNone/>
            </a:pPr>
            <a:endParaRPr lang="en-US" dirty="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4</a:t>
            </a:fld>
            <a:endParaRPr lang="en-US">
              <a:solidFill>
                <a:srgbClr val="C5D1D7">
                  <a:shade val="50000"/>
                  <a:satMod val="200000"/>
                </a:srgbClr>
              </a:solidFill>
            </a:endParaRPr>
          </a:p>
        </p:txBody>
      </p:sp>
    </p:spTree>
    <p:extLst>
      <p:ext uri="{BB962C8B-B14F-4D97-AF65-F5344CB8AC3E}">
        <p14:creationId xmlns:p14="http://schemas.microsoft.com/office/powerpoint/2010/main" xmlns="" val="243760750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563562"/>
          </a:xfrm>
        </p:spPr>
        <p:txBody>
          <a:bodyPr/>
          <a:lstStyle/>
          <a:p>
            <a:endParaRPr lang="en-US" dirty="0"/>
          </a:p>
        </p:txBody>
      </p:sp>
      <p:sp>
        <p:nvSpPr>
          <p:cNvPr id="3" name="Content Placeholder 2"/>
          <p:cNvSpPr>
            <a:spLocks noGrp="1"/>
          </p:cNvSpPr>
          <p:nvPr>
            <p:ph idx="1"/>
          </p:nvPr>
        </p:nvSpPr>
        <p:spPr>
          <a:xfrm>
            <a:off x="1066800" y="1219200"/>
            <a:ext cx="7866888" cy="5029200"/>
          </a:xfrm>
        </p:spPr>
        <p:txBody>
          <a:bodyPr>
            <a:normAutofit/>
          </a:bodyPr>
          <a:lstStyle/>
          <a:p>
            <a:pPr>
              <a:lnSpc>
                <a:spcPct val="150000"/>
              </a:lnSpc>
            </a:pPr>
            <a:r>
              <a:rPr lang="en-US" dirty="0" smtClean="0"/>
              <a:t>We </a:t>
            </a:r>
            <a:r>
              <a:rPr lang="en-US" dirty="0"/>
              <a:t>have considered how you go about putting together a research proposal. At all levels, such proposals are needed, sometimes in a formal (PhD, MPhil) and sometimes a shorter or less formal shape (MA). Writing them helps you to be clear about how your research questions and conceptual framework (of ideas, arguments, theories and methods) run throughout your proposed research. For MPhil/PhD most universities demand a lengthy proposal (about four pages), and this could take up to six months to refine and perfect. </a:t>
            </a:r>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40</a:t>
            </a:fld>
            <a:endParaRPr lang="en-US">
              <a:solidFill>
                <a:srgbClr val="C5D1D7">
                  <a:shade val="50000"/>
                  <a:satMod val="200000"/>
                </a:srgbClr>
              </a:solidFill>
            </a:endParaRPr>
          </a:p>
        </p:txBody>
      </p:sp>
    </p:spTree>
    <p:extLst>
      <p:ext uri="{BB962C8B-B14F-4D97-AF65-F5344CB8AC3E}">
        <p14:creationId xmlns:p14="http://schemas.microsoft.com/office/powerpoint/2010/main" xmlns="" val="289666629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334962"/>
          </a:xfrm>
        </p:spPr>
        <p:txBody>
          <a:bodyPr>
            <a:normAutofit fontScale="90000"/>
          </a:bodyPr>
          <a:lstStyle/>
          <a:p>
            <a:endParaRPr lang="en-US" dirty="0"/>
          </a:p>
        </p:txBody>
      </p:sp>
      <p:sp>
        <p:nvSpPr>
          <p:cNvPr id="3" name="Content Placeholder 2"/>
          <p:cNvSpPr>
            <a:spLocks noGrp="1"/>
          </p:cNvSpPr>
          <p:nvPr>
            <p:ph idx="1"/>
          </p:nvPr>
        </p:nvSpPr>
        <p:spPr>
          <a:xfrm>
            <a:off x="990600" y="1066800"/>
            <a:ext cx="7943088" cy="5181600"/>
          </a:xfrm>
        </p:spPr>
        <p:txBody>
          <a:bodyPr/>
          <a:lstStyle/>
          <a:p>
            <a:pPr>
              <a:lnSpc>
                <a:spcPct val="150000"/>
              </a:lnSpc>
            </a:pPr>
            <a:r>
              <a:rPr lang="en-US" dirty="0"/>
              <a:t>You will be researching alongside this writing, but probably will have your proposal agreed (and probably changed a little or a lot) by a research degrees committee before your are formally and finally registered. </a:t>
            </a:r>
            <a:r>
              <a:rPr lang="en-US" dirty="0" smtClean="0"/>
              <a:t>Sometimes </a:t>
            </a:r>
            <a:r>
              <a:rPr lang="en-US" dirty="0"/>
              <a:t>you might have to resubmit the proposal. This is perfectly normal. You need to get it right, as it informs all you do – so don’t be too upset if it is sent back for rewriting – it will encourage you to clearer, more coherent, and more likely to produce a successful piece of research which matters.</a:t>
            </a:r>
          </a:p>
          <a:p>
            <a:pPr>
              <a:lnSpc>
                <a:spcPct val="150000"/>
              </a:lnSpc>
            </a:pPr>
            <a:endParaRPr lang="en-US" dirty="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41</a:t>
            </a:fld>
            <a:endParaRPr lang="en-US">
              <a:solidFill>
                <a:srgbClr val="C5D1D7">
                  <a:shade val="50000"/>
                  <a:satMod val="200000"/>
                </a:srgbClr>
              </a:solidFill>
            </a:endParaRPr>
          </a:p>
        </p:txBody>
      </p:sp>
    </p:spTree>
    <p:extLst>
      <p:ext uri="{BB962C8B-B14F-4D97-AF65-F5344CB8AC3E}">
        <p14:creationId xmlns:p14="http://schemas.microsoft.com/office/powerpoint/2010/main" xmlns="" val="98578228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r>
              <a:rPr lang="en-AU" smtClean="0"/>
              <a:t/>
            </a:r>
            <a:br>
              <a:rPr lang="en-AU" smtClean="0"/>
            </a:br>
            <a:r>
              <a:rPr lang="en-GB" smtClean="0"/>
              <a:t>The Challenge of Writing Up</a:t>
            </a:r>
            <a:br>
              <a:rPr lang="en-GB" smtClean="0"/>
            </a:br>
            <a:endParaRPr lang="en-AU" smtClean="0"/>
          </a:p>
        </p:txBody>
      </p:sp>
      <p:sp>
        <p:nvSpPr>
          <p:cNvPr id="3" name="Slide Number Placeholder 2"/>
          <p:cNvSpPr>
            <a:spLocks noGrp="1"/>
          </p:cNvSpPr>
          <p:nvPr>
            <p:ph type="sldNum" sz="quarter" idx="12"/>
          </p:nvPr>
        </p:nvSpPr>
        <p:spPr/>
        <p:txBody>
          <a:bodyPr/>
          <a:lstStyle/>
          <a:p>
            <a:pPr>
              <a:defRPr/>
            </a:pPr>
            <a:fld id="{AD0CF600-4F4B-43FF-BA54-B237CA0F7E90}" type="slidenum">
              <a:rPr lang="en-US" smtClean="0">
                <a:solidFill>
                  <a:srgbClr val="C5D1D7">
                    <a:shade val="50000"/>
                    <a:satMod val="200000"/>
                  </a:srgbClr>
                </a:solidFill>
              </a:rPr>
              <a:pPr>
                <a:defRPr/>
              </a:pPr>
              <a:t>42</a:t>
            </a:fld>
            <a:endParaRPr lang="en-US">
              <a:solidFill>
                <a:srgbClr val="C5D1D7">
                  <a:shade val="50000"/>
                  <a:satMod val="200000"/>
                </a:srgbClr>
              </a:solidFill>
            </a:endParaRPr>
          </a:p>
        </p:txBody>
      </p:sp>
    </p:spTree>
    <p:extLst>
      <p:ext uri="{BB962C8B-B14F-4D97-AF65-F5344CB8AC3E}">
        <p14:creationId xmlns:p14="http://schemas.microsoft.com/office/powerpoint/2010/main" xmlns="" val="264140777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AU" smtClean="0"/>
              <a:t>The Challenge  </a:t>
            </a:r>
          </a:p>
        </p:txBody>
      </p:sp>
      <p:sp>
        <p:nvSpPr>
          <p:cNvPr id="11267" name="Rectangle 3"/>
          <p:cNvSpPr>
            <a:spLocks noGrp="1" noChangeArrowheads="1"/>
          </p:cNvSpPr>
          <p:nvPr>
            <p:ph idx="1"/>
          </p:nvPr>
        </p:nvSpPr>
        <p:spPr>
          <a:xfrm>
            <a:off x="1219200" y="1412874"/>
            <a:ext cx="7391400" cy="5140325"/>
          </a:xfrm>
        </p:spPr>
        <p:txBody>
          <a:bodyPr/>
          <a:lstStyle/>
          <a:p>
            <a:pPr>
              <a:lnSpc>
                <a:spcPct val="150000"/>
              </a:lnSpc>
              <a:buFontTx/>
              <a:buNone/>
            </a:pPr>
            <a:r>
              <a:rPr lang="en-GB" dirty="0" smtClean="0"/>
              <a:t>    Because your write-up will be a considerable piece of academic work with major consequences attached to its quality, the writing process can be intimidating. </a:t>
            </a:r>
          </a:p>
          <a:p>
            <a:pPr>
              <a:lnSpc>
                <a:spcPct val="150000"/>
              </a:lnSpc>
              <a:buFontTx/>
              <a:buNone/>
            </a:pPr>
            <a:endParaRPr lang="en-GB" sz="900" dirty="0" smtClean="0"/>
          </a:p>
          <a:p>
            <a:pPr>
              <a:lnSpc>
                <a:spcPct val="150000"/>
              </a:lnSpc>
              <a:buFontTx/>
              <a:buNone/>
            </a:pPr>
            <a:r>
              <a:rPr lang="en-GB" dirty="0" smtClean="0"/>
              <a:t>    There are, however, practical strategies that can improve the quality of your work and make the task less daunting.</a:t>
            </a:r>
            <a:endParaRPr lang="en-AU" dirty="0" smtClean="0"/>
          </a:p>
          <a:p>
            <a:pPr>
              <a:lnSpc>
                <a:spcPct val="150000"/>
              </a:lnSpc>
              <a:buFontTx/>
              <a:buNone/>
            </a:pPr>
            <a:endParaRPr lang="en-AU" dirty="0" smtClean="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43</a:t>
            </a:fld>
            <a:endParaRPr lang="en-US">
              <a:solidFill>
                <a:srgbClr val="C5D1D7">
                  <a:shade val="50000"/>
                  <a:satMod val="200000"/>
                </a:srgbClr>
              </a:solidFill>
            </a:endParaRPr>
          </a:p>
        </p:txBody>
      </p:sp>
    </p:spTree>
    <p:extLst>
      <p:ext uri="{BB962C8B-B14F-4D97-AF65-F5344CB8AC3E}">
        <p14:creationId xmlns:p14="http://schemas.microsoft.com/office/powerpoint/2010/main" xmlns="" val="384871486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AU" smtClean="0"/>
              <a:t>Writing as ‘Conversation’</a:t>
            </a:r>
          </a:p>
        </p:txBody>
      </p:sp>
      <p:sp>
        <p:nvSpPr>
          <p:cNvPr id="12291" name="Rectangle 3"/>
          <p:cNvSpPr>
            <a:spLocks noGrp="1" noChangeArrowheads="1"/>
          </p:cNvSpPr>
          <p:nvPr>
            <p:ph idx="1"/>
          </p:nvPr>
        </p:nvSpPr>
        <p:spPr>
          <a:xfrm>
            <a:off x="1116013" y="1600199"/>
            <a:ext cx="7646987" cy="4648201"/>
          </a:xfrm>
        </p:spPr>
        <p:txBody>
          <a:bodyPr/>
          <a:lstStyle/>
          <a:p>
            <a:pPr>
              <a:lnSpc>
                <a:spcPct val="150000"/>
              </a:lnSpc>
              <a:buFontTx/>
              <a:buNone/>
            </a:pPr>
            <a:r>
              <a:rPr lang="en-AU" dirty="0" smtClean="0">
                <a:cs typeface="Times New Roman" pitchFamily="18" charset="0"/>
              </a:rPr>
              <a:t>   The goal of your write-up is to share your research with others.</a:t>
            </a:r>
          </a:p>
          <a:p>
            <a:pPr>
              <a:lnSpc>
                <a:spcPct val="150000"/>
              </a:lnSpc>
              <a:buFontTx/>
              <a:buNone/>
            </a:pPr>
            <a:endParaRPr lang="en-AU" dirty="0" smtClean="0">
              <a:cs typeface="Times New Roman" pitchFamily="18" charset="0"/>
            </a:endParaRPr>
          </a:p>
          <a:p>
            <a:pPr>
              <a:lnSpc>
                <a:spcPct val="150000"/>
              </a:lnSpc>
              <a:buFontTx/>
              <a:buNone/>
            </a:pPr>
            <a:r>
              <a:rPr lang="en-AU" dirty="0" smtClean="0">
                <a:cs typeface="Times New Roman" pitchFamily="18" charset="0"/>
              </a:rPr>
              <a:t>   Think of your write-up as a communication process or a ‘conversation’ that demands the consideration of your readers. </a:t>
            </a:r>
          </a:p>
          <a:p>
            <a:pPr>
              <a:lnSpc>
                <a:spcPct val="150000"/>
              </a:lnSpc>
              <a:buFontTx/>
              <a:buNone/>
            </a:pPr>
            <a:endParaRPr lang="en-AU" dirty="0" smtClean="0"/>
          </a:p>
          <a:p>
            <a:pPr>
              <a:lnSpc>
                <a:spcPct val="150000"/>
              </a:lnSpc>
              <a:buFontTx/>
              <a:buNone/>
            </a:pPr>
            <a:endParaRPr lang="en-AU" dirty="0" smtClean="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44</a:t>
            </a:fld>
            <a:endParaRPr lang="en-US">
              <a:solidFill>
                <a:srgbClr val="C5D1D7">
                  <a:shade val="50000"/>
                  <a:satMod val="200000"/>
                </a:srgbClr>
              </a:solidFill>
            </a:endParaRPr>
          </a:p>
        </p:txBody>
      </p:sp>
    </p:spTree>
    <p:extLst>
      <p:ext uri="{BB962C8B-B14F-4D97-AF65-F5344CB8AC3E}">
        <p14:creationId xmlns:p14="http://schemas.microsoft.com/office/powerpoint/2010/main" xmlns="" val="118769900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smtClean="0"/>
              <a:t>Knowing Your Audience</a:t>
            </a:r>
            <a:endParaRPr lang="en-AU" smtClean="0"/>
          </a:p>
        </p:txBody>
      </p:sp>
      <p:sp>
        <p:nvSpPr>
          <p:cNvPr id="13315" name="Rectangle 3"/>
          <p:cNvSpPr>
            <a:spLocks noGrp="1" noChangeArrowheads="1"/>
          </p:cNvSpPr>
          <p:nvPr>
            <p:ph idx="1"/>
          </p:nvPr>
        </p:nvSpPr>
        <p:spPr>
          <a:xfrm>
            <a:off x="1116012" y="1557338"/>
            <a:ext cx="7494587" cy="4525962"/>
          </a:xfrm>
        </p:spPr>
        <p:txBody>
          <a:bodyPr/>
          <a:lstStyle/>
          <a:p>
            <a:pPr>
              <a:lnSpc>
                <a:spcPct val="150000"/>
              </a:lnSpc>
              <a:buFontTx/>
              <a:buNone/>
            </a:pPr>
            <a:r>
              <a:rPr lang="en-AU" dirty="0" smtClean="0"/>
              <a:t>   To write effectively you need to know your audience, including:</a:t>
            </a:r>
          </a:p>
          <a:p>
            <a:pPr>
              <a:lnSpc>
                <a:spcPct val="150000"/>
              </a:lnSpc>
              <a:buFontTx/>
              <a:buNone/>
            </a:pPr>
            <a:endParaRPr lang="en-AU" dirty="0" smtClean="0"/>
          </a:p>
          <a:p>
            <a:pPr lvl="1">
              <a:lnSpc>
                <a:spcPct val="150000"/>
              </a:lnSpc>
              <a:buFontTx/>
              <a:buChar char="•"/>
            </a:pPr>
            <a:r>
              <a:rPr lang="en-AU" dirty="0" smtClean="0"/>
              <a:t>who they are</a:t>
            </a:r>
          </a:p>
          <a:p>
            <a:pPr lvl="1">
              <a:lnSpc>
                <a:spcPct val="150000"/>
              </a:lnSpc>
              <a:buFontTx/>
              <a:buChar char="•"/>
            </a:pPr>
            <a:r>
              <a:rPr lang="en-AU" dirty="0" smtClean="0"/>
              <a:t>what they know</a:t>
            </a:r>
          </a:p>
          <a:p>
            <a:pPr lvl="1">
              <a:lnSpc>
                <a:spcPct val="150000"/>
              </a:lnSpc>
              <a:buFontTx/>
              <a:buChar char="•"/>
            </a:pPr>
            <a:r>
              <a:rPr lang="en-AU" dirty="0" smtClean="0"/>
              <a:t>what they are likely to find useful</a:t>
            </a:r>
          </a:p>
          <a:p>
            <a:pPr lvl="1">
              <a:lnSpc>
                <a:spcPct val="150000"/>
              </a:lnSpc>
              <a:buFontTx/>
              <a:buChar char="•"/>
            </a:pPr>
            <a:r>
              <a:rPr lang="en-AU" dirty="0" smtClean="0"/>
              <a:t>what their expectations are</a:t>
            </a:r>
          </a:p>
          <a:p>
            <a:pPr lvl="1">
              <a:lnSpc>
                <a:spcPct val="150000"/>
              </a:lnSpc>
              <a:buFontTx/>
              <a:buChar char="•"/>
            </a:pPr>
            <a:r>
              <a:rPr lang="en-AU" dirty="0" smtClean="0"/>
              <a:t>and what reactions they may have to your work.</a:t>
            </a:r>
          </a:p>
          <a:p>
            <a:pPr>
              <a:lnSpc>
                <a:spcPct val="150000"/>
              </a:lnSpc>
              <a:buFontTx/>
              <a:buNone/>
            </a:pPr>
            <a:endParaRPr lang="en-AU" dirty="0" smtClean="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45</a:t>
            </a:fld>
            <a:endParaRPr lang="en-US">
              <a:solidFill>
                <a:srgbClr val="C5D1D7">
                  <a:shade val="50000"/>
                  <a:satMod val="200000"/>
                </a:srgbClr>
              </a:solidFill>
            </a:endParaRPr>
          </a:p>
        </p:txBody>
      </p:sp>
    </p:spTree>
    <p:extLst>
      <p:ext uri="{BB962C8B-B14F-4D97-AF65-F5344CB8AC3E}">
        <p14:creationId xmlns:p14="http://schemas.microsoft.com/office/powerpoint/2010/main" xmlns="" val="245102655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AU" smtClean="0"/>
              <a:t>The ‘Standard’ Structure</a:t>
            </a:r>
          </a:p>
        </p:txBody>
      </p:sp>
      <p:sp>
        <p:nvSpPr>
          <p:cNvPr id="14339" name="Rectangle 3"/>
          <p:cNvSpPr>
            <a:spLocks noGrp="1" noChangeArrowheads="1"/>
          </p:cNvSpPr>
          <p:nvPr>
            <p:ph idx="1"/>
          </p:nvPr>
        </p:nvSpPr>
        <p:spPr>
          <a:xfrm>
            <a:off x="1143000" y="1557338"/>
            <a:ext cx="7543800" cy="4919662"/>
          </a:xfrm>
        </p:spPr>
        <p:txBody>
          <a:bodyPr/>
          <a:lstStyle/>
          <a:p>
            <a:pPr marL="609600" indent="-609600">
              <a:lnSpc>
                <a:spcPct val="150000"/>
              </a:lnSpc>
              <a:buFontTx/>
              <a:buNone/>
            </a:pPr>
            <a:r>
              <a:rPr lang="en-AU" dirty="0" smtClean="0">
                <a:cs typeface="Times New Roman" pitchFamily="18" charset="0"/>
              </a:rPr>
              <a:t>      Your write-up can follow a standard structure that generally includes:</a:t>
            </a:r>
          </a:p>
          <a:p>
            <a:pPr marL="609600" indent="-609600">
              <a:lnSpc>
                <a:spcPct val="150000"/>
              </a:lnSpc>
              <a:buFontTx/>
              <a:buNone/>
            </a:pPr>
            <a:endParaRPr lang="en-AU" dirty="0" smtClean="0">
              <a:cs typeface="Times New Roman" pitchFamily="18" charset="0"/>
            </a:endParaRPr>
          </a:p>
          <a:p>
            <a:pPr marL="1371600" lvl="2" indent="-457200">
              <a:lnSpc>
                <a:spcPct val="150000"/>
              </a:lnSpc>
              <a:buClr>
                <a:schemeClr val="tx2"/>
              </a:buClr>
              <a:buSzPct val="85000"/>
              <a:buFont typeface="Wingdings" pitchFamily="2" charset="2"/>
              <a:buAutoNum type="arabicPeriod"/>
            </a:pPr>
            <a:r>
              <a:rPr lang="en-AU" dirty="0" smtClean="0">
                <a:cs typeface="Times New Roman" pitchFamily="18" charset="0"/>
              </a:rPr>
              <a:t>introduction </a:t>
            </a:r>
          </a:p>
          <a:p>
            <a:pPr marL="1371600" lvl="2" indent="-457200">
              <a:lnSpc>
                <a:spcPct val="150000"/>
              </a:lnSpc>
              <a:buClr>
                <a:schemeClr val="tx2"/>
              </a:buClr>
              <a:buSzPct val="85000"/>
              <a:buFont typeface="Wingdings" pitchFamily="2" charset="2"/>
              <a:buAutoNum type="arabicPeriod"/>
            </a:pPr>
            <a:r>
              <a:rPr lang="en-AU" dirty="0" smtClean="0">
                <a:cs typeface="Times New Roman" pitchFamily="18" charset="0"/>
              </a:rPr>
              <a:t>literature review </a:t>
            </a:r>
          </a:p>
          <a:p>
            <a:pPr marL="1371600" lvl="2" indent="-457200">
              <a:lnSpc>
                <a:spcPct val="150000"/>
              </a:lnSpc>
              <a:buClr>
                <a:schemeClr val="tx2"/>
              </a:buClr>
              <a:buSzPct val="85000"/>
              <a:buFont typeface="Wingdings" pitchFamily="2" charset="2"/>
              <a:buAutoNum type="arabicPeriod"/>
            </a:pPr>
            <a:r>
              <a:rPr lang="en-AU" dirty="0" smtClean="0">
                <a:cs typeface="Times New Roman" pitchFamily="18" charset="0"/>
              </a:rPr>
              <a:t>methods</a:t>
            </a:r>
          </a:p>
          <a:p>
            <a:pPr marL="1371600" lvl="2" indent="-457200">
              <a:lnSpc>
                <a:spcPct val="150000"/>
              </a:lnSpc>
              <a:buClr>
                <a:schemeClr val="tx2"/>
              </a:buClr>
              <a:buSzPct val="85000"/>
              <a:buFont typeface="Wingdings" pitchFamily="2" charset="2"/>
              <a:buAutoNum type="arabicPeriod"/>
            </a:pPr>
            <a:r>
              <a:rPr lang="en-AU" dirty="0" smtClean="0">
                <a:cs typeface="Times New Roman" pitchFamily="18" charset="0"/>
              </a:rPr>
              <a:t>findings</a:t>
            </a:r>
          </a:p>
          <a:p>
            <a:pPr marL="1371600" lvl="2" indent="-457200">
              <a:lnSpc>
                <a:spcPct val="150000"/>
              </a:lnSpc>
              <a:buClr>
                <a:schemeClr val="tx2"/>
              </a:buClr>
              <a:buSzPct val="85000"/>
              <a:buFont typeface="Wingdings" pitchFamily="2" charset="2"/>
              <a:buAutoNum type="arabicPeriod"/>
            </a:pPr>
            <a:r>
              <a:rPr lang="en-AU" dirty="0" smtClean="0">
                <a:cs typeface="Times New Roman" pitchFamily="18" charset="0"/>
              </a:rPr>
              <a:t>conclusion</a:t>
            </a:r>
            <a:endParaRPr lang="en-AU" dirty="0" smtClean="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46</a:t>
            </a:fld>
            <a:endParaRPr lang="en-US">
              <a:solidFill>
                <a:srgbClr val="C5D1D7">
                  <a:shade val="50000"/>
                  <a:satMod val="200000"/>
                </a:srgbClr>
              </a:solidFill>
            </a:endParaRPr>
          </a:p>
        </p:txBody>
      </p:sp>
    </p:spTree>
    <p:extLst>
      <p:ext uri="{BB962C8B-B14F-4D97-AF65-F5344CB8AC3E}">
        <p14:creationId xmlns:p14="http://schemas.microsoft.com/office/powerpoint/2010/main" xmlns="" val="281157178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066800" y="228600"/>
            <a:ext cx="7650480" cy="1143000"/>
          </a:xfrm>
        </p:spPr>
        <p:txBody>
          <a:bodyPr/>
          <a:lstStyle/>
          <a:p>
            <a:r>
              <a:rPr lang="en-AU" smtClean="0"/>
              <a:t>Alternate Structures</a:t>
            </a:r>
          </a:p>
        </p:txBody>
      </p:sp>
      <p:sp>
        <p:nvSpPr>
          <p:cNvPr id="15363" name="Rectangle 3"/>
          <p:cNvSpPr>
            <a:spLocks noGrp="1" noChangeArrowheads="1"/>
          </p:cNvSpPr>
          <p:nvPr>
            <p:ph idx="1"/>
          </p:nvPr>
        </p:nvSpPr>
        <p:spPr>
          <a:xfrm>
            <a:off x="1187450" y="1484312"/>
            <a:ext cx="7499350" cy="4840287"/>
          </a:xfrm>
        </p:spPr>
        <p:txBody>
          <a:bodyPr/>
          <a:lstStyle/>
          <a:p>
            <a:pPr>
              <a:lnSpc>
                <a:spcPct val="150000"/>
              </a:lnSpc>
              <a:buFontTx/>
              <a:buNone/>
            </a:pPr>
            <a:r>
              <a:rPr lang="en-AU" dirty="0" smtClean="0">
                <a:cs typeface="Times New Roman" pitchFamily="18" charset="0"/>
              </a:rPr>
              <a:t>   Your write-up can also follow an alternate structure that may better suit a particular projects’ aims and objectives. </a:t>
            </a:r>
          </a:p>
          <a:p>
            <a:pPr>
              <a:lnSpc>
                <a:spcPct val="150000"/>
              </a:lnSpc>
              <a:buFontTx/>
              <a:buNone/>
            </a:pPr>
            <a:endParaRPr lang="en-AU" sz="2000" dirty="0" smtClean="0">
              <a:cs typeface="Times New Roman" pitchFamily="18" charset="0"/>
            </a:endParaRPr>
          </a:p>
          <a:p>
            <a:pPr>
              <a:lnSpc>
                <a:spcPct val="150000"/>
              </a:lnSpc>
              <a:buFontTx/>
              <a:buNone/>
            </a:pPr>
            <a:r>
              <a:rPr lang="en-AU" dirty="0" smtClean="0">
                <a:cs typeface="Times New Roman" pitchFamily="18" charset="0"/>
              </a:rPr>
              <a:t>    While alternate structures can allow for more creative expression, the standard format gives readers what they tend to expect.</a:t>
            </a:r>
            <a:r>
              <a:rPr lang="en-AU" dirty="0" smtClean="0"/>
              <a:t> </a:t>
            </a:r>
          </a:p>
          <a:p>
            <a:pPr>
              <a:lnSpc>
                <a:spcPct val="150000"/>
              </a:lnSpc>
              <a:buFontTx/>
              <a:buNone/>
            </a:pPr>
            <a:endParaRPr lang="en-AU" dirty="0" smtClean="0"/>
          </a:p>
          <a:p>
            <a:pPr>
              <a:lnSpc>
                <a:spcPct val="150000"/>
              </a:lnSpc>
              <a:buFontTx/>
              <a:buNone/>
            </a:pPr>
            <a:endParaRPr lang="en-AU" dirty="0" smtClean="0"/>
          </a:p>
          <a:p>
            <a:pPr>
              <a:lnSpc>
                <a:spcPct val="150000"/>
              </a:lnSpc>
              <a:buFontTx/>
              <a:buNone/>
            </a:pPr>
            <a:endParaRPr lang="en-AU" dirty="0" smtClean="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47</a:t>
            </a:fld>
            <a:endParaRPr lang="en-US">
              <a:solidFill>
                <a:srgbClr val="C5D1D7">
                  <a:shade val="50000"/>
                  <a:satMod val="200000"/>
                </a:srgbClr>
              </a:solidFill>
            </a:endParaRPr>
          </a:p>
        </p:txBody>
      </p:sp>
    </p:spTree>
    <p:extLst>
      <p:ext uri="{BB962C8B-B14F-4D97-AF65-F5344CB8AC3E}">
        <p14:creationId xmlns:p14="http://schemas.microsoft.com/office/powerpoint/2010/main" xmlns="" val="42394362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mtClean="0"/>
              <a:t>Write As You Go</a:t>
            </a:r>
            <a:endParaRPr lang="en-AU" smtClean="0"/>
          </a:p>
        </p:txBody>
      </p:sp>
      <p:sp>
        <p:nvSpPr>
          <p:cNvPr id="16387" name="Rectangle 3"/>
          <p:cNvSpPr>
            <a:spLocks noGrp="1" noChangeArrowheads="1"/>
          </p:cNvSpPr>
          <p:nvPr>
            <p:ph idx="1"/>
          </p:nvPr>
        </p:nvSpPr>
        <p:spPr>
          <a:xfrm>
            <a:off x="1042988" y="1412875"/>
            <a:ext cx="7796212" cy="5064125"/>
          </a:xfrm>
        </p:spPr>
        <p:txBody>
          <a:bodyPr/>
          <a:lstStyle/>
          <a:p>
            <a:pPr>
              <a:lnSpc>
                <a:spcPct val="150000"/>
              </a:lnSpc>
              <a:buFontTx/>
              <a:buNone/>
            </a:pPr>
            <a:r>
              <a:rPr lang="en-AU" dirty="0" smtClean="0"/>
              <a:t>   Preparing research accounts and deliverables often involves a relatively unpractised form of writing.</a:t>
            </a:r>
          </a:p>
          <a:p>
            <a:pPr>
              <a:lnSpc>
                <a:spcPct val="150000"/>
              </a:lnSpc>
              <a:buFontTx/>
              <a:buNone/>
            </a:pPr>
            <a:endParaRPr lang="en-AU" dirty="0" smtClean="0"/>
          </a:p>
          <a:p>
            <a:pPr>
              <a:lnSpc>
                <a:spcPct val="150000"/>
              </a:lnSpc>
              <a:buFontTx/>
              <a:buNone/>
            </a:pPr>
            <a:r>
              <a:rPr lang="en-AU" dirty="0" smtClean="0"/>
              <a:t>   So it’s well worth ‘writing as you go’. In fact writing is </a:t>
            </a:r>
            <a:r>
              <a:rPr lang="en-AU" dirty="0" smtClean="0">
                <a:cs typeface="Times New Roman" pitchFamily="18" charset="0"/>
              </a:rPr>
              <a:t>now commonly recommended as a practice that should be incorporated throughout the research process. </a:t>
            </a:r>
            <a:endParaRPr lang="en-AU" dirty="0" smtClean="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48</a:t>
            </a:fld>
            <a:endParaRPr lang="en-US">
              <a:solidFill>
                <a:srgbClr val="C5D1D7">
                  <a:shade val="50000"/>
                  <a:satMod val="200000"/>
                </a:srgbClr>
              </a:solidFill>
            </a:endParaRPr>
          </a:p>
        </p:txBody>
      </p:sp>
    </p:spTree>
    <p:extLst>
      <p:ext uri="{BB962C8B-B14F-4D97-AF65-F5344CB8AC3E}">
        <p14:creationId xmlns:p14="http://schemas.microsoft.com/office/powerpoint/2010/main" xmlns="" val="188951205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066800" y="274638"/>
            <a:ext cx="7866888" cy="1143000"/>
          </a:xfrm>
        </p:spPr>
        <p:txBody>
          <a:bodyPr/>
          <a:lstStyle/>
          <a:p>
            <a:r>
              <a:rPr lang="en-AU" dirty="0" smtClean="0"/>
              <a:t>Writing as Analysis</a:t>
            </a:r>
          </a:p>
        </p:txBody>
      </p:sp>
      <p:sp>
        <p:nvSpPr>
          <p:cNvPr id="17411" name="Rectangle 3"/>
          <p:cNvSpPr>
            <a:spLocks noGrp="1" noChangeArrowheads="1"/>
          </p:cNvSpPr>
          <p:nvPr>
            <p:ph idx="1"/>
          </p:nvPr>
        </p:nvSpPr>
        <p:spPr>
          <a:xfrm>
            <a:off x="1143000" y="1600200"/>
            <a:ext cx="7620000" cy="4953000"/>
          </a:xfrm>
        </p:spPr>
        <p:txBody>
          <a:bodyPr/>
          <a:lstStyle/>
          <a:p>
            <a:pPr>
              <a:lnSpc>
                <a:spcPct val="150000"/>
              </a:lnSpc>
              <a:buFontTx/>
              <a:buNone/>
            </a:pPr>
            <a:r>
              <a:rPr lang="en-AU" dirty="0" smtClean="0">
                <a:cs typeface="Times New Roman" pitchFamily="18" charset="0"/>
              </a:rPr>
              <a:t>   Writing itself can be a form of analysis and can be central to the construction and interpretation of meaning.</a:t>
            </a:r>
          </a:p>
          <a:p>
            <a:pPr>
              <a:lnSpc>
                <a:spcPct val="150000"/>
              </a:lnSpc>
              <a:buFontTx/>
              <a:buNone/>
            </a:pPr>
            <a:endParaRPr lang="en-AU" sz="2400" dirty="0" smtClean="0">
              <a:cs typeface="Times New Roman" pitchFamily="18" charset="0"/>
            </a:endParaRPr>
          </a:p>
          <a:p>
            <a:pPr>
              <a:lnSpc>
                <a:spcPct val="150000"/>
              </a:lnSpc>
              <a:buFontTx/>
              <a:buNone/>
            </a:pPr>
            <a:r>
              <a:rPr lang="en-AU" dirty="0" smtClean="0">
                <a:cs typeface="Times New Roman" pitchFamily="18" charset="0"/>
              </a:rPr>
              <a:t>    It can also be instrumental in the development of significant, relevant, logical, and coherent storylines. </a:t>
            </a:r>
          </a:p>
          <a:p>
            <a:pPr>
              <a:lnSpc>
                <a:spcPct val="150000"/>
              </a:lnSpc>
              <a:buFontTx/>
              <a:buNone/>
            </a:pPr>
            <a:endParaRPr lang="en-AU" dirty="0" smtClean="0">
              <a:cs typeface="Times New Roman" pitchFamily="18" charset="0"/>
            </a:endParaRPr>
          </a:p>
          <a:p>
            <a:pPr>
              <a:lnSpc>
                <a:spcPct val="150000"/>
              </a:lnSpc>
              <a:buFontTx/>
              <a:buNone/>
            </a:pPr>
            <a:endParaRPr lang="en-AU" dirty="0" smtClean="0">
              <a:cs typeface="Times New Roman" pitchFamily="18" charset="0"/>
            </a:endParaRPr>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49</a:t>
            </a:fld>
            <a:endParaRPr lang="en-US">
              <a:solidFill>
                <a:srgbClr val="C5D1D7">
                  <a:shade val="50000"/>
                  <a:satMod val="200000"/>
                </a:srgbClr>
              </a:solidFill>
            </a:endParaRPr>
          </a:p>
        </p:txBody>
      </p:sp>
    </p:spTree>
    <p:extLst>
      <p:ext uri="{BB962C8B-B14F-4D97-AF65-F5344CB8AC3E}">
        <p14:creationId xmlns:p14="http://schemas.microsoft.com/office/powerpoint/2010/main" xmlns="" val="33594521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effectLst/>
              </a:rPr>
              <a:t>Developing research questions or </a:t>
            </a:r>
            <a:r>
              <a:rPr lang="en-US" dirty="0" smtClean="0">
                <a:effectLst/>
              </a:rPr>
              <a:t>hypotheses</a:t>
            </a:r>
            <a:r>
              <a:rPr lang="en-US" dirty="0">
                <a:effectLst/>
              </a:rPr>
              <a:t/>
            </a:r>
            <a:br>
              <a:rPr lang="en-US" dirty="0">
                <a:effectLst/>
              </a:rPr>
            </a:br>
            <a:endParaRPr lang="en-US" dirty="0"/>
          </a:p>
        </p:txBody>
      </p:sp>
      <p:sp>
        <p:nvSpPr>
          <p:cNvPr id="3" name="Content Placeholder 2"/>
          <p:cNvSpPr>
            <a:spLocks noGrp="1"/>
          </p:cNvSpPr>
          <p:nvPr>
            <p:ph idx="1"/>
          </p:nvPr>
        </p:nvSpPr>
        <p:spPr/>
        <p:txBody>
          <a:bodyPr/>
          <a:lstStyle/>
          <a:p>
            <a:pPr marL="82296" lvl="0" indent="0">
              <a:buNone/>
            </a:pPr>
            <a:r>
              <a:rPr lang="en-US" b="1" dirty="0"/>
              <a:t>Hypothesis </a:t>
            </a:r>
            <a:endParaRPr lang="en-US" dirty="0"/>
          </a:p>
          <a:p>
            <a:pPr>
              <a:lnSpc>
                <a:spcPct val="150000"/>
              </a:lnSpc>
            </a:pPr>
            <a:r>
              <a:rPr lang="en-US" dirty="0"/>
              <a:t>It means to suppose, or suggest, something that can then be tested or tried out.  Suggested explanation for a phenomenon or a reasoned proposal suggesting a possible correlation between multiple phenomena.  Testing of a scientific hypothesis which will have been based on extensions of scientific theories</a:t>
            </a:r>
            <a:r>
              <a:rPr lang="en-US" dirty="0" smtClean="0"/>
              <a:t>.</a:t>
            </a:r>
          </a:p>
          <a:p>
            <a:pPr lvl="0"/>
            <a:r>
              <a:rPr lang="en-US" b="1" dirty="0"/>
              <a:t>Research question</a:t>
            </a:r>
            <a:endParaRPr lang="en-US" dirty="0"/>
          </a:p>
          <a:p>
            <a:pPr lvl="0"/>
            <a:r>
              <a:rPr lang="en-US" dirty="0"/>
              <a:t>the type of research you are undertaking</a:t>
            </a:r>
          </a:p>
          <a:p>
            <a:pPr lvl="0"/>
            <a:r>
              <a:rPr lang="en-US" dirty="0"/>
              <a:t>research processes – questions and hypotheses</a:t>
            </a:r>
          </a:p>
          <a:p>
            <a:pPr lvl="0"/>
            <a:r>
              <a:rPr lang="en-US" dirty="0"/>
              <a:t>kinds of research </a:t>
            </a:r>
          </a:p>
          <a:p>
            <a:pPr lvl="0"/>
            <a:r>
              <a:rPr lang="en-US" dirty="0" smtClean="0"/>
              <a:t>Ensuring that </a:t>
            </a:r>
            <a:r>
              <a:rPr lang="en-US" dirty="0"/>
              <a:t>research ethics are followed</a:t>
            </a:r>
          </a:p>
          <a:p>
            <a:pPr>
              <a:lnSpc>
                <a:spcPct val="150000"/>
              </a:lnSpc>
            </a:pPr>
            <a:endParaRPr lang="en-US" dirty="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5</a:t>
            </a:fld>
            <a:endParaRPr lang="en-US">
              <a:solidFill>
                <a:srgbClr val="C5D1D7">
                  <a:shade val="50000"/>
                  <a:satMod val="200000"/>
                </a:srgbClr>
              </a:solidFill>
            </a:endParaRPr>
          </a:p>
        </p:txBody>
      </p:sp>
    </p:spTree>
    <p:extLst>
      <p:ext uri="{BB962C8B-B14F-4D97-AF65-F5344CB8AC3E}">
        <p14:creationId xmlns:p14="http://schemas.microsoft.com/office/powerpoint/2010/main" xmlns="" val="12227311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mtClean="0"/>
              <a:t>Your ‘Story’</a:t>
            </a:r>
            <a:endParaRPr lang="en-AU" smtClean="0"/>
          </a:p>
        </p:txBody>
      </p:sp>
      <p:sp>
        <p:nvSpPr>
          <p:cNvPr id="11267" name="Rectangle 3"/>
          <p:cNvSpPr>
            <a:spLocks noGrp="1" noChangeArrowheads="1"/>
          </p:cNvSpPr>
          <p:nvPr>
            <p:ph idx="1"/>
          </p:nvPr>
        </p:nvSpPr>
        <p:spPr>
          <a:xfrm>
            <a:off x="1219200" y="1412875"/>
            <a:ext cx="7543800" cy="4835525"/>
          </a:xfrm>
        </p:spPr>
        <p:txBody>
          <a:bodyPr>
            <a:normAutofit lnSpcReduction="10000"/>
          </a:bodyPr>
          <a:lstStyle/>
          <a:p>
            <a:pPr marL="365760" indent="-283464" fontAlgn="auto">
              <a:lnSpc>
                <a:spcPct val="150000"/>
              </a:lnSpc>
              <a:spcAft>
                <a:spcPts val="0"/>
              </a:spcAft>
              <a:buFontTx/>
              <a:buNone/>
              <a:defRPr/>
            </a:pPr>
            <a:r>
              <a:rPr lang="en-AU" dirty="0" smtClean="0"/>
              <a:t>   Your research write-up should unfold as an interesting story. </a:t>
            </a:r>
          </a:p>
          <a:p>
            <a:pPr marL="365760" indent="-283464" fontAlgn="auto">
              <a:lnSpc>
                <a:spcPct val="150000"/>
              </a:lnSpc>
              <a:spcAft>
                <a:spcPts val="0"/>
              </a:spcAft>
              <a:buFontTx/>
              <a:buNone/>
              <a:defRPr/>
            </a:pPr>
            <a:endParaRPr lang="en-AU" sz="800" dirty="0" smtClean="0"/>
          </a:p>
          <a:p>
            <a:pPr marL="365760" indent="-283464" fontAlgn="auto">
              <a:lnSpc>
                <a:spcPct val="150000"/>
              </a:lnSpc>
              <a:spcAft>
                <a:spcPts val="0"/>
              </a:spcAft>
              <a:buFontTx/>
              <a:buNone/>
              <a:defRPr/>
            </a:pPr>
            <a:r>
              <a:rPr lang="en-AU" sz="2400" dirty="0" smtClean="0"/>
              <a:t>    </a:t>
            </a:r>
            <a:r>
              <a:rPr lang="en-AU" dirty="0" smtClean="0"/>
              <a:t>As the author of that story you need to:</a:t>
            </a:r>
          </a:p>
          <a:p>
            <a:pPr marL="365760" indent="-283464" fontAlgn="auto">
              <a:lnSpc>
                <a:spcPct val="150000"/>
              </a:lnSpc>
              <a:spcAft>
                <a:spcPts val="0"/>
              </a:spcAft>
              <a:buFontTx/>
              <a:buNone/>
              <a:defRPr/>
            </a:pPr>
            <a:endParaRPr lang="en-AU" sz="900" dirty="0" smtClean="0"/>
          </a:p>
          <a:p>
            <a:pPr marL="640080" lvl="1" indent="-237744" fontAlgn="auto">
              <a:lnSpc>
                <a:spcPct val="150000"/>
              </a:lnSpc>
              <a:spcAft>
                <a:spcPts val="0"/>
              </a:spcAft>
              <a:buFontTx/>
              <a:buChar char="•"/>
              <a:defRPr/>
            </a:pPr>
            <a:r>
              <a:rPr lang="en-AU" dirty="0" smtClean="0"/>
              <a:t>think of writing as a conversation</a:t>
            </a:r>
          </a:p>
          <a:p>
            <a:pPr marL="640080" lvl="1" indent="-237744" fontAlgn="auto">
              <a:lnSpc>
                <a:spcPct val="150000"/>
              </a:lnSpc>
              <a:spcAft>
                <a:spcPts val="0"/>
              </a:spcAft>
              <a:buFontTx/>
              <a:buChar char="•"/>
              <a:defRPr/>
            </a:pPr>
            <a:r>
              <a:rPr lang="en-AU" dirty="0" smtClean="0"/>
              <a:t>become familiar with the craft</a:t>
            </a:r>
          </a:p>
          <a:p>
            <a:pPr marL="640080" lvl="1" indent="-237744" fontAlgn="auto">
              <a:lnSpc>
                <a:spcPct val="150000"/>
              </a:lnSpc>
              <a:spcAft>
                <a:spcPts val="0"/>
              </a:spcAft>
              <a:buFontTx/>
              <a:buChar char="•"/>
              <a:defRPr/>
            </a:pPr>
            <a:r>
              <a:rPr lang="en-AU" dirty="0" smtClean="0"/>
              <a:t>find a voice</a:t>
            </a:r>
          </a:p>
          <a:p>
            <a:pPr marL="640080" lvl="1" indent="-237744" fontAlgn="auto">
              <a:lnSpc>
                <a:spcPct val="150000"/>
              </a:lnSpc>
              <a:spcAft>
                <a:spcPts val="0"/>
              </a:spcAft>
              <a:buFontTx/>
              <a:buChar char="•"/>
              <a:defRPr/>
            </a:pPr>
            <a:r>
              <a:rPr lang="en-AU" dirty="0" smtClean="0"/>
              <a:t>develop a structure</a:t>
            </a:r>
          </a:p>
          <a:p>
            <a:pPr marL="640080" lvl="1" indent="-237744" fontAlgn="auto">
              <a:lnSpc>
                <a:spcPct val="150000"/>
              </a:lnSpc>
              <a:spcAft>
                <a:spcPts val="0"/>
              </a:spcAft>
              <a:buFontTx/>
              <a:buChar char="•"/>
              <a:defRPr/>
            </a:pPr>
            <a:r>
              <a:rPr lang="en-AU" dirty="0" smtClean="0"/>
              <a:t>create a story line</a:t>
            </a:r>
          </a:p>
          <a:p>
            <a:pPr marL="640080" lvl="1" indent="-237744" fontAlgn="auto">
              <a:lnSpc>
                <a:spcPct val="150000"/>
              </a:lnSpc>
              <a:spcAft>
                <a:spcPts val="0"/>
              </a:spcAft>
              <a:buFontTx/>
              <a:buChar char="•"/>
              <a:defRPr/>
            </a:pPr>
            <a:r>
              <a:rPr lang="en-AU" dirty="0" smtClean="0"/>
              <a:t>make convincing arguments</a:t>
            </a:r>
          </a:p>
          <a:p>
            <a:pPr marL="640080" lvl="1" indent="-237744" fontAlgn="auto">
              <a:lnSpc>
                <a:spcPct val="150000"/>
              </a:lnSpc>
              <a:spcAft>
                <a:spcPts val="0"/>
              </a:spcAft>
              <a:buFontTx/>
              <a:buChar char="•"/>
              <a:defRPr/>
            </a:pPr>
            <a:r>
              <a:rPr lang="en-AU" dirty="0" smtClean="0"/>
              <a:t>get down to the business of writing and rewriting.</a:t>
            </a:r>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50</a:t>
            </a:fld>
            <a:endParaRPr lang="en-US">
              <a:solidFill>
                <a:srgbClr val="C5D1D7">
                  <a:shade val="50000"/>
                  <a:satMod val="200000"/>
                </a:srgbClr>
              </a:solidFill>
            </a:endParaRPr>
          </a:p>
        </p:txBody>
      </p:sp>
    </p:spTree>
    <p:extLst>
      <p:ext uri="{BB962C8B-B14F-4D97-AF65-F5344CB8AC3E}">
        <p14:creationId xmlns:p14="http://schemas.microsoft.com/office/powerpoint/2010/main" xmlns="" val="327716839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AU" smtClean="0"/>
              <a:t>Writing Purposively</a:t>
            </a:r>
          </a:p>
        </p:txBody>
      </p:sp>
      <p:sp>
        <p:nvSpPr>
          <p:cNvPr id="19459" name="Rectangle 3"/>
          <p:cNvSpPr>
            <a:spLocks noGrp="1" noChangeArrowheads="1"/>
          </p:cNvSpPr>
          <p:nvPr>
            <p:ph idx="1"/>
          </p:nvPr>
        </p:nvSpPr>
        <p:spPr>
          <a:xfrm>
            <a:off x="1042988" y="1219200"/>
            <a:ext cx="7872412" cy="5257800"/>
          </a:xfrm>
        </p:spPr>
        <p:txBody>
          <a:bodyPr/>
          <a:lstStyle/>
          <a:p>
            <a:pPr>
              <a:lnSpc>
                <a:spcPct val="150000"/>
              </a:lnSpc>
              <a:buFontTx/>
              <a:buNone/>
            </a:pPr>
            <a:r>
              <a:rPr lang="en-GB" dirty="0" smtClean="0"/>
              <a:t>   Because each section of your write-up serves a different purpose, the writing required within each section varies. </a:t>
            </a:r>
          </a:p>
          <a:p>
            <a:pPr>
              <a:lnSpc>
                <a:spcPct val="150000"/>
              </a:lnSpc>
              <a:buFontTx/>
              <a:buNone/>
            </a:pPr>
            <a:endParaRPr lang="en-GB" dirty="0" smtClean="0"/>
          </a:p>
          <a:p>
            <a:pPr>
              <a:lnSpc>
                <a:spcPct val="150000"/>
              </a:lnSpc>
              <a:buFontTx/>
              <a:buNone/>
            </a:pPr>
            <a:r>
              <a:rPr lang="en-GB" dirty="0" smtClean="0"/>
              <a:t>   Overall, however, you will need to write purposively and convincingly. </a:t>
            </a:r>
          </a:p>
          <a:p>
            <a:pPr>
              <a:lnSpc>
                <a:spcPct val="150000"/>
              </a:lnSpc>
              <a:buFontTx/>
              <a:buNone/>
            </a:pPr>
            <a:endParaRPr lang="en-AU" dirty="0" smtClean="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51</a:t>
            </a:fld>
            <a:endParaRPr lang="en-US">
              <a:solidFill>
                <a:srgbClr val="C5D1D7">
                  <a:shade val="50000"/>
                  <a:satMod val="200000"/>
                </a:srgbClr>
              </a:solidFill>
            </a:endParaRPr>
          </a:p>
        </p:txBody>
      </p:sp>
    </p:spTree>
    <p:extLst>
      <p:ext uri="{BB962C8B-B14F-4D97-AF65-F5344CB8AC3E}">
        <p14:creationId xmlns:p14="http://schemas.microsoft.com/office/powerpoint/2010/main" xmlns="" val="248006214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AU" smtClean="0"/>
              <a:t>Seeking Feedback</a:t>
            </a:r>
          </a:p>
        </p:txBody>
      </p:sp>
      <p:sp>
        <p:nvSpPr>
          <p:cNvPr id="20483" name="Rectangle 3"/>
          <p:cNvSpPr>
            <a:spLocks noGrp="1" noChangeArrowheads="1"/>
          </p:cNvSpPr>
          <p:nvPr>
            <p:ph idx="1"/>
          </p:nvPr>
        </p:nvSpPr>
        <p:spPr>
          <a:xfrm>
            <a:off x="1143000" y="1600200"/>
            <a:ext cx="7772400" cy="4953000"/>
          </a:xfrm>
        </p:spPr>
        <p:txBody>
          <a:bodyPr/>
          <a:lstStyle/>
          <a:p>
            <a:pPr>
              <a:lnSpc>
                <a:spcPct val="150000"/>
              </a:lnSpc>
              <a:buFontTx/>
              <a:buNone/>
            </a:pPr>
            <a:r>
              <a:rPr lang="en-AU" dirty="0" smtClean="0">
                <a:cs typeface="Times New Roman" pitchFamily="18" charset="0"/>
              </a:rPr>
              <a:t>   Incorporation of relevant feedback requires both specific and appropriate requests and a willingness to accept, if not welcome, criticality.</a:t>
            </a:r>
            <a:r>
              <a:rPr lang="en-AU" dirty="0" smtClean="0"/>
              <a:t> </a:t>
            </a:r>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52</a:t>
            </a:fld>
            <a:endParaRPr lang="en-US">
              <a:solidFill>
                <a:srgbClr val="C5D1D7">
                  <a:shade val="50000"/>
                  <a:satMod val="200000"/>
                </a:srgbClr>
              </a:solidFill>
            </a:endParaRPr>
          </a:p>
        </p:txBody>
      </p:sp>
    </p:spTree>
    <p:extLst>
      <p:ext uri="{BB962C8B-B14F-4D97-AF65-F5344CB8AC3E}">
        <p14:creationId xmlns:p14="http://schemas.microsoft.com/office/powerpoint/2010/main" xmlns="" val="8275461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066800" y="304800"/>
            <a:ext cx="7498080" cy="1143000"/>
          </a:xfrm>
        </p:spPr>
        <p:txBody>
          <a:bodyPr/>
          <a:lstStyle/>
          <a:p>
            <a:r>
              <a:rPr lang="en-AU" dirty="0" smtClean="0"/>
              <a:t>Drafting and Redrafting </a:t>
            </a:r>
          </a:p>
        </p:txBody>
      </p:sp>
      <p:sp>
        <p:nvSpPr>
          <p:cNvPr id="21507" name="Rectangle 3"/>
          <p:cNvSpPr>
            <a:spLocks noGrp="1" noChangeArrowheads="1"/>
          </p:cNvSpPr>
          <p:nvPr>
            <p:ph idx="1"/>
          </p:nvPr>
        </p:nvSpPr>
        <p:spPr>
          <a:xfrm>
            <a:off x="1143000" y="1524000"/>
            <a:ext cx="7696200" cy="4953000"/>
          </a:xfrm>
        </p:spPr>
        <p:txBody>
          <a:bodyPr/>
          <a:lstStyle/>
          <a:p>
            <a:pPr>
              <a:lnSpc>
                <a:spcPct val="150000"/>
              </a:lnSpc>
              <a:buFontTx/>
              <a:buNone/>
            </a:pPr>
            <a:r>
              <a:rPr lang="en-AU" dirty="0" smtClean="0">
                <a:cs typeface="Times New Roman" pitchFamily="18" charset="0"/>
              </a:rPr>
              <a:t>    Moving from first to final draft is a multistage process that sees you working systematically through the development of: </a:t>
            </a:r>
          </a:p>
          <a:p>
            <a:pPr lvl="1">
              <a:lnSpc>
                <a:spcPct val="150000"/>
              </a:lnSpc>
              <a:buFontTx/>
              <a:buNone/>
            </a:pPr>
            <a:endParaRPr lang="en-AU" dirty="0" smtClean="0">
              <a:cs typeface="Times New Roman" pitchFamily="18" charset="0"/>
            </a:endParaRPr>
          </a:p>
          <a:p>
            <a:pPr lvl="1">
              <a:lnSpc>
                <a:spcPct val="150000"/>
              </a:lnSpc>
              <a:buFontTx/>
              <a:buChar char="•"/>
            </a:pPr>
            <a:r>
              <a:rPr lang="en-AU" dirty="0" smtClean="0">
                <a:cs typeface="Times New Roman" pitchFamily="18" charset="0"/>
              </a:rPr>
              <a:t>logic and argument</a:t>
            </a:r>
          </a:p>
          <a:p>
            <a:pPr lvl="1">
              <a:lnSpc>
                <a:spcPct val="150000"/>
              </a:lnSpc>
              <a:buFontTx/>
              <a:buChar char="•"/>
            </a:pPr>
            <a:r>
              <a:rPr lang="en-AU" dirty="0" smtClean="0">
                <a:cs typeface="Times New Roman" pitchFamily="18" charset="0"/>
              </a:rPr>
              <a:t>coherence and consistency</a:t>
            </a:r>
          </a:p>
          <a:p>
            <a:pPr lvl="1">
              <a:lnSpc>
                <a:spcPct val="150000"/>
              </a:lnSpc>
              <a:buFontTx/>
              <a:buChar char="•"/>
            </a:pPr>
            <a:r>
              <a:rPr lang="en-AU" dirty="0" smtClean="0">
                <a:cs typeface="Times New Roman" pitchFamily="18" charset="0"/>
              </a:rPr>
              <a:t>fluency and readability</a:t>
            </a:r>
          </a:p>
          <a:p>
            <a:pPr lvl="1">
              <a:lnSpc>
                <a:spcPct val="150000"/>
              </a:lnSpc>
              <a:buFontTx/>
              <a:buChar char="•"/>
            </a:pPr>
            <a:r>
              <a:rPr lang="en-AU" dirty="0" smtClean="0">
                <a:cs typeface="Times New Roman" pitchFamily="18" charset="0"/>
              </a:rPr>
              <a:t>and finally copy editing.</a:t>
            </a:r>
          </a:p>
          <a:p>
            <a:pPr lvl="1">
              <a:lnSpc>
                <a:spcPct val="150000"/>
              </a:lnSpc>
            </a:pPr>
            <a:endParaRPr lang="en-AU" dirty="0" smtClean="0">
              <a:cs typeface="Times New Roman" pitchFamily="18" charset="0"/>
            </a:endParaRPr>
          </a:p>
          <a:p>
            <a:pPr lvl="1">
              <a:lnSpc>
                <a:spcPct val="150000"/>
              </a:lnSpc>
            </a:pPr>
            <a:endParaRPr lang="en-AU" dirty="0" smtClean="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53</a:t>
            </a:fld>
            <a:endParaRPr lang="en-US">
              <a:solidFill>
                <a:srgbClr val="C5D1D7">
                  <a:shade val="50000"/>
                  <a:satMod val="200000"/>
                </a:srgbClr>
              </a:solidFill>
            </a:endParaRPr>
          </a:p>
        </p:txBody>
      </p:sp>
    </p:spTree>
    <p:extLst>
      <p:ext uri="{BB962C8B-B14F-4D97-AF65-F5344CB8AC3E}">
        <p14:creationId xmlns:p14="http://schemas.microsoft.com/office/powerpoint/2010/main" xmlns="" val="347687788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AU" dirty="0" smtClean="0"/>
              <a:t>Dissemination</a:t>
            </a:r>
          </a:p>
        </p:txBody>
      </p:sp>
      <p:sp>
        <p:nvSpPr>
          <p:cNvPr id="22531" name="Rectangle 3"/>
          <p:cNvSpPr>
            <a:spLocks noGrp="1" noChangeArrowheads="1"/>
          </p:cNvSpPr>
          <p:nvPr>
            <p:ph idx="1"/>
          </p:nvPr>
        </p:nvSpPr>
        <p:spPr>
          <a:xfrm>
            <a:off x="1042988" y="1484312"/>
            <a:ext cx="7796212" cy="5145087"/>
          </a:xfrm>
        </p:spPr>
        <p:txBody>
          <a:bodyPr/>
          <a:lstStyle/>
          <a:p>
            <a:pPr>
              <a:lnSpc>
                <a:spcPct val="150000"/>
              </a:lnSpc>
              <a:buFontTx/>
              <a:buNone/>
            </a:pPr>
            <a:r>
              <a:rPr lang="en-GB" dirty="0" smtClean="0"/>
              <a:t>    The ultimate goal of any research project is to add to a body of knowledge. </a:t>
            </a:r>
          </a:p>
          <a:p>
            <a:pPr>
              <a:lnSpc>
                <a:spcPct val="150000"/>
              </a:lnSpc>
              <a:buFontTx/>
              <a:buNone/>
            </a:pPr>
            <a:endParaRPr lang="en-GB" dirty="0" smtClean="0"/>
          </a:p>
          <a:p>
            <a:pPr>
              <a:lnSpc>
                <a:spcPct val="150000"/>
              </a:lnSpc>
              <a:buFontTx/>
              <a:buNone/>
            </a:pPr>
            <a:r>
              <a:rPr lang="en-GB" dirty="0" smtClean="0"/>
              <a:t>    Once your project is complete, it’s worth thinking about broader dissemination, including:</a:t>
            </a:r>
          </a:p>
          <a:p>
            <a:pPr>
              <a:lnSpc>
                <a:spcPct val="150000"/>
              </a:lnSpc>
              <a:buFontTx/>
              <a:buNone/>
            </a:pPr>
            <a:endParaRPr lang="en-GB" dirty="0" smtClean="0"/>
          </a:p>
          <a:p>
            <a:pPr lvl="1">
              <a:lnSpc>
                <a:spcPct val="150000"/>
              </a:lnSpc>
              <a:buFontTx/>
              <a:buChar char="•"/>
            </a:pPr>
            <a:r>
              <a:rPr lang="en-GB" dirty="0" smtClean="0"/>
              <a:t>attending conferences</a:t>
            </a:r>
          </a:p>
          <a:p>
            <a:pPr lvl="1">
              <a:lnSpc>
                <a:spcPct val="150000"/>
              </a:lnSpc>
              <a:buFontTx/>
              <a:buChar char="•"/>
            </a:pPr>
            <a:r>
              <a:rPr lang="en-GB" dirty="0" smtClean="0"/>
              <a:t>giving presentations</a:t>
            </a:r>
          </a:p>
          <a:p>
            <a:pPr lvl="1">
              <a:lnSpc>
                <a:spcPct val="150000"/>
              </a:lnSpc>
              <a:buFontTx/>
              <a:buChar char="•"/>
            </a:pPr>
            <a:r>
              <a:rPr lang="en-GB" dirty="0" smtClean="0"/>
              <a:t>and writing/submitting papers. </a:t>
            </a:r>
            <a:endParaRPr lang="en-AU" dirty="0" smtClean="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54</a:t>
            </a:fld>
            <a:endParaRPr lang="en-US">
              <a:solidFill>
                <a:srgbClr val="C5D1D7">
                  <a:shade val="50000"/>
                  <a:satMod val="200000"/>
                </a:srgbClr>
              </a:solidFill>
            </a:endParaRPr>
          </a:p>
        </p:txBody>
      </p:sp>
    </p:spTree>
    <p:extLst>
      <p:ext uri="{BB962C8B-B14F-4D97-AF65-F5344CB8AC3E}">
        <p14:creationId xmlns:p14="http://schemas.microsoft.com/office/powerpoint/2010/main" xmlns="" val="394187037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04800"/>
            <a:ext cx="7498080" cy="1143000"/>
          </a:xfrm>
        </p:spPr>
        <p:txBody>
          <a:bodyPr/>
          <a:lstStyle/>
          <a:p>
            <a:r>
              <a:rPr lang="en-US" dirty="0" smtClean="0"/>
              <a:t>Core Book</a:t>
            </a:r>
            <a:endParaRPr lang="en-US" dirty="0"/>
          </a:p>
        </p:txBody>
      </p:sp>
      <p:sp>
        <p:nvSpPr>
          <p:cNvPr id="3" name="Content Placeholder 2"/>
          <p:cNvSpPr>
            <a:spLocks noGrp="1"/>
          </p:cNvSpPr>
          <p:nvPr>
            <p:ph idx="1"/>
          </p:nvPr>
        </p:nvSpPr>
        <p:spPr/>
        <p:txBody>
          <a:bodyPr/>
          <a:lstStyle/>
          <a:p>
            <a:pPr marL="82296" indent="0">
              <a:buNone/>
            </a:pPr>
            <a:r>
              <a:rPr lang="en-US" dirty="0" smtClean="0"/>
              <a:t>Cohen, L., </a:t>
            </a:r>
            <a:r>
              <a:rPr lang="en-US" dirty="0" err="1" smtClean="0"/>
              <a:t>Manion</a:t>
            </a:r>
            <a:r>
              <a:rPr lang="en-US" dirty="0" smtClean="0"/>
              <a:t>, L., &amp; Morrison, K.  (2007). Research methods in education. 6</a:t>
            </a:r>
            <a:r>
              <a:rPr lang="en-US" baseline="30000" dirty="0" smtClean="0"/>
              <a:t>th</a:t>
            </a:r>
            <a:r>
              <a:rPr lang="en-US" dirty="0" smtClean="0"/>
              <a:t> ed. </a:t>
            </a:r>
            <a:r>
              <a:rPr lang="en-US" dirty="0"/>
              <a:t>, New </a:t>
            </a:r>
            <a:r>
              <a:rPr lang="en-US" dirty="0" smtClean="0"/>
              <a:t>York: </a:t>
            </a:r>
            <a:r>
              <a:rPr lang="en-US" dirty="0" err="1" smtClean="0"/>
              <a:t>Routledge</a:t>
            </a:r>
            <a:endParaRPr lang="en-US" dirty="0" smtClean="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55</a:t>
            </a:fld>
            <a:endParaRPr lang="en-US">
              <a:solidFill>
                <a:srgbClr val="C5D1D7">
                  <a:shade val="50000"/>
                  <a:satMod val="200000"/>
                </a:srgbClr>
              </a:solidFill>
            </a:endParaRPr>
          </a:p>
        </p:txBody>
      </p:sp>
    </p:spTree>
    <p:extLst>
      <p:ext uri="{BB962C8B-B14F-4D97-AF65-F5344CB8AC3E}">
        <p14:creationId xmlns:p14="http://schemas.microsoft.com/office/powerpoint/2010/main" xmlns="" val="345004555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b="1" dirty="0" smtClean="0"/>
          </a:p>
          <a:p>
            <a:endParaRPr lang="en-US" b="1" dirty="0"/>
          </a:p>
          <a:p>
            <a:endParaRPr lang="en-US" b="1" dirty="0" smtClean="0"/>
          </a:p>
          <a:p>
            <a:endParaRPr lang="en-US" b="1" dirty="0"/>
          </a:p>
          <a:p>
            <a:pPr lvl="8"/>
            <a:r>
              <a:rPr lang="en-US" sz="1800" b="1" dirty="0" smtClean="0"/>
              <a:t>The End </a:t>
            </a:r>
          </a:p>
          <a:p>
            <a:pPr lvl="8"/>
            <a:endParaRPr lang="en-US" b="1" dirty="0"/>
          </a:p>
          <a:p>
            <a:pPr marL="1947672" lvl="8" indent="0">
              <a:buNone/>
            </a:pPr>
            <a:endParaRPr lang="en-US" b="1" dirty="0" smtClean="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56</a:t>
            </a:fld>
            <a:endParaRPr lang="en-US">
              <a:solidFill>
                <a:srgbClr val="C5D1D7">
                  <a:shade val="50000"/>
                  <a:satMod val="200000"/>
                </a:srgbClr>
              </a:solidFill>
            </a:endParaRPr>
          </a:p>
        </p:txBody>
      </p:sp>
    </p:spTree>
    <p:extLst>
      <p:ext uri="{BB962C8B-B14F-4D97-AF65-F5344CB8AC3E}">
        <p14:creationId xmlns:p14="http://schemas.microsoft.com/office/powerpoint/2010/main" xmlns="" val="23949400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The research process</a:t>
            </a:r>
            <a:br>
              <a:rPr lang="en-US" dirty="0"/>
            </a:br>
            <a:endParaRPr lang="en-US" dirty="0"/>
          </a:p>
        </p:txBody>
      </p:sp>
      <p:sp>
        <p:nvSpPr>
          <p:cNvPr id="3" name="Content Placeholder 2"/>
          <p:cNvSpPr>
            <a:spLocks noGrp="1"/>
          </p:cNvSpPr>
          <p:nvPr>
            <p:ph idx="1"/>
          </p:nvPr>
        </p:nvSpPr>
        <p:spPr>
          <a:xfrm>
            <a:off x="990600" y="1066800"/>
            <a:ext cx="7943088" cy="5410200"/>
          </a:xfrm>
        </p:spPr>
        <p:txBody>
          <a:bodyPr>
            <a:normAutofit/>
          </a:bodyPr>
          <a:lstStyle/>
          <a:p>
            <a:pPr marL="82296" indent="0">
              <a:buNone/>
            </a:pPr>
            <a:r>
              <a:rPr lang="en-US" dirty="0" smtClean="0"/>
              <a:t>(a)</a:t>
            </a:r>
          </a:p>
          <a:p>
            <a:pPr lvl="0"/>
            <a:r>
              <a:rPr lang="en-US" dirty="0"/>
              <a:t>problem/ experience/ observation/ interest</a:t>
            </a:r>
          </a:p>
          <a:p>
            <a:pPr lvl="0"/>
            <a:r>
              <a:rPr lang="en-US" dirty="0" smtClean="0"/>
              <a:t>in </a:t>
            </a:r>
            <a:r>
              <a:rPr lang="en-US" dirty="0"/>
              <a:t>a more scientific or social hypothesis, does this happen? What if this was tried? It is expected that if this happens then this will happen, let us see …….</a:t>
            </a:r>
          </a:p>
          <a:p>
            <a:pPr lvl="0"/>
            <a:r>
              <a:rPr lang="en-US" dirty="0"/>
              <a:t>investigation and experimentation to test the hypothesis</a:t>
            </a:r>
          </a:p>
          <a:p>
            <a:pPr marL="82296" indent="0">
              <a:buNone/>
            </a:pPr>
            <a:r>
              <a:rPr lang="en-US" dirty="0"/>
              <a:t>(b)</a:t>
            </a:r>
          </a:p>
          <a:p>
            <a:pPr lvl="0"/>
            <a:r>
              <a:rPr lang="en-US" dirty="0"/>
              <a:t>asking a research question – looks at effect of, interactions, interpretations, how and why things happen and work (or not), how they might …. and so on</a:t>
            </a:r>
          </a:p>
          <a:p>
            <a:pPr lvl="0"/>
            <a:r>
              <a:rPr lang="en-US" dirty="0"/>
              <a:t>constructing knowledge and believing that knowledge is constructed rather than trying to prove it and believing it is provable, the world knowable and fixable</a:t>
            </a:r>
          </a:p>
          <a:p>
            <a:pPr lvl="0"/>
            <a:r>
              <a:rPr lang="en-US" dirty="0"/>
              <a:t>searching literature and engaging your own ideas and work in dialogue with theorists and experts</a:t>
            </a:r>
          </a:p>
          <a:p>
            <a:pPr lvl="0"/>
            <a:r>
              <a:rPr lang="en-US" dirty="0"/>
              <a:t>development of research design, choice  of methodology/</a:t>
            </a:r>
            <a:r>
              <a:rPr lang="en-US" dirty="0" err="1"/>
              <a:t>ies</a:t>
            </a:r>
            <a:r>
              <a:rPr lang="en-US" dirty="0"/>
              <a:t> and the methods, vehicles that help you ask and address your question.</a:t>
            </a:r>
          </a:p>
          <a:p>
            <a:endParaRPr lang="en-US" dirty="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6</a:t>
            </a:fld>
            <a:endParaRPr lang="en-US">
              <a:solidFill>
                <a:srgbClr val="C5D1D7">
                  <a:shade val="50000"/>
                  <a:satMod val="200000"/>
                </a:srgbClr>
              </a:solidFill>
            </a:endParaRPr>
          </a:p>
        </p:txBody>
      </p:sp>
    </p:spTree>
    <p:extLst>
      <p:ext uri="{BB962C8B-B14F-4D97-AF65-F5344CB8AC3E}">
        <p14:creationId xmlns:p14="http://schemas.microsoft.com/office/powerpoint/2010/main" xmlns="" val="8090963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7485888" cy="182562"/>
          </a:xfrm>
        </p:spPr>
        <p:txBody>
          <a:bodyPr>
            <a:normAutofit fontScale="90000"/>
          </a:bodyPr>
          <a:lstStyle/>
          <a:p>
            <a:endParaRPr lang="en-US" dirty="0"/>
          </a:p>
        </p:txBody>
      </p:sp>
      <p:sp>
        <p:nvSpPr>
          <p:cNvPr id="3" name="Content Placeholder 2"/>
          <p:cNvSpPr>
            <a:spLocks noGrp="1"/>
          </p:cNvSpPr>
          <p:nvPr>
            <p:ph idx="1"/>
          </p:nvPr>
        </p:nvSpPr>
        <p:spPr>
          <a:xfrm>
            <a:off x="990600" y="914400"/>
            <a:ext cx="7943088" cy="5562600"/>
          </a:xfrm>
        </p:spPr>
        <p:txBody>
          <a:bodyPr/>
          <a:lstStyle/>
          <a:p>
            <a:pPr>
              <a:lnSpc>
                <a:spcPct val="150000"/>
              </a:lnSpc>
            </a:pPr>
            <a:r>
              <a:rPr lang="en-US" b="1" dirty="0"/>
              <a:t>Both forms of research therefore involve</a:t>
            </a:r>
          </a:p>
          <a:p>
            <a:pPr lvl="0">
              <a:lnSpc>
                <a:spcPct val="150000"/>
              </a:lnSpc>
            </a:pPr>
            <a:r>
              <a:rPr lang="en-US" dirty="0"/>
              <a:t>data gathering</a:t>
            </a:r>
          </a:p>
          <a:p>
            <a:pPr lvl="0">
              <a:lnSpc>
                <a:spcPct val="150000"/>
              </a:lnSpc>
            </a:pPr>
            <a:r>
              <a:rPr lang="en-US" dirty="0"/>
              <a:t>data analysis and interpretation of the findings</a:t>
            </a:r>
          </a:p>
          <a:p>
            <a:pPr lvl="0">
              <a:lnSpc>
                <a:spcPct val="150000"/>
              </a:lnSpc>
            </a:pPr>
            <a:r>
              <a:rPr lang="en-US" dirty="0"/>
              <a:t>confirmation or disapproval of the hypothesis</a:t>
            </a:r>
          </a:p>
          <a:p>
            <a:pPr marL="82296" indent="0">
              <a:lnSpc>
                <a:spcPct val="150000"/>
              </a:lnSpc>
              <a:buNone/>
            </a:pPr>
            <a:r>
              <a:rPr lang="en-US" dirty="0" smtClean="0"/>
              <a:t>	or</a:t>
            </a:r>
            <a:endParaRPr lang="en-US" dirty="0"/>
          </a:p>
          <a:p>
            <a:pPr lvl="0">
              <a:lnSpc>
                <a:spcPct val="150000"/>
              </a:lnSpc>
            </a:pPr>
            <a:r>
              <a:rPr lang="en-US" dirty="0"/>
              <a:t>addressing or answering the question</a:t>
            </a:r>
          </a:p>
          <a:p>
            <a:pPr lvl="0">
              <a:lnSpc>
                <a:spcPct val="150000"/>
              </a:lnSpc>
            </a:pPr>
            <a:r>
              <a:rPr lang="en-US" dirty="0"/>
              <a:t>producing conclusions</a:t>
            </a:r>
          </a:p>
          <a:p>
            <a:pPr lvl="0">
              <a:lnSpc>
                <a:spcPct val="150000"/>
              </a:lnSpc>
            </a:pPr>
            <a:r>
              <a:rPr lang="en-US" dirty="0"/>
              <a:t>advancing our understanding and our awareness of the interpretations of meaning in the field, as well as our knowledge</a:t>
            </a:r>
          </a:p>
          <a:p>
            <a:pPr>
              <a:lnSpc>
                <a:spcPct val="150000"/>
              </a:lnSpc>
            </a:pPr>
            <a:endParaRPr lang="en-US" dirty="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7</a:t>
            </a:fld>
            <a:endParaRPr lang="en-US">
              <a:solidFill>
                <a:srgbClr val="C5D1D7">
                  <a:shade val="50000"/>
                  <a:satMod val="200000"/>
                </a:srgbClr>
              </a:solidFill>
            </a:endParaRPr>
          </a:p>
        </p:txBody>
      </p:sp>
    </p:spTree>
    <p:extLst>
      <p:ext uri="{BB962C8B-B14F-4D97-AF65-F5344CB8AC3E}">
        <p14:creationId xmlns:p14="http://schemas.microsoft.com/office/powerpoint/2010/main" xmlns="" val="40338163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effectLst/>
              </a:rPr>
              <a:t>Stating your title</a:t>
            </a:r>
            <a:br>
              <a:rPr lang="en-US" dirty="0">
                <a:effectLst/>
              </a:rPr>
            </a:br>
            <a:endParaRPr lang="en-US" dirty="0"/>
          </a:p>
        </p:txBody>
      </p:sp>
      <p:sp>
        <p:nvSpPr>
          <p:cNvPr id="3" name="Content Placeholder 2"/>
          <p:cNvSpPr>
            <a:spLocks noGrp="1"/>
          </p:cNvSpPr>
          <p:nvPr>
            <p:ph idx="1"/>
          </p:nvPr>
        </p:nvSpPr>
        <p:spPr>
          <a:xfrm>
            <a:off x="1066800" y="1219200"/>
            <a:ext cx="7866888" cy="5029200"/>
          </a:xfrm>
        </p:spPr>
        <p:txBody>
          <a:bodyPr/>
          <a:lstStyle/>
          <a:p>
            <a:pPr>
              <a:lnSpc>
                <a:spcPct val="150000"/>
              </a:lnSpc>
            </a:pPr>
            <a:r>
              <a:rPr lang="en-US" dirty="0"/>
              <a:t>It is important that the title makes a statement or outlines an area of study that can be explored, opened up, questioned. Suggest an area, an idea, a part of a field of study that can be questioned; make a suggestion or propose an innovation; and suggest that you will check for its viability and success. Say all you can find out about, kind of title, excite, suggest scope for enquiry and reflection, and indicate that it is complex and ‘meaty’ or sufficiently extensive for your exploration.</a:t>
            </a:r>
          </a:p>
          <a:p>
            <a:endParaRPr lang="en-US" dirty="0"/>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8</a:t>
            </a:fld>
            <a:endParaRPr lang="en-US">
              <a:solidFill>
                <a:srgbClr val="C5D1D7">
                  <a:shade val="50000"/>
                  <a:satMod val="200000"/>
                </a:srgbClr>
              </a:solidFill>
            </a:endParaRPr>
          </a:p>
        </p:txBody>
      </p:sp>
    </p:spTree>
    <p:extLst>
      <p:ext uri="{BB962C8B-B14F-4D97-AF65-F5344CB8AC3E}">
        <p14:creationId xmlns:p14="http://schemas.microsoft.com/office/powerpoint/2010/main" xmlns="" val="30366933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258762"/>
          </a:xfrm>
        </p:spPr>
        <p:txBody>
          <a:bodyPr>
            <a:normAutofit fontScale="90000"/>
          </a:bodyPr>
          <a:lstStyle/>
          <a:p>
            <a:endParaRPr lang="en-US" dirty="0"/>
          </a:p>
        </p:txBody>
      </p:sp>
      <p:sp>
        <p:nvSpPr>
          <p:cNvPr id="3" name="Content Placeholder 2"/>
          <p:cNvSpPr>
            <a:spLocks noGrp="1"/>
          </p:cNvSpPr>
          <p:nvPr>
            <p:ph idx="1"/>
          </p:nvPr>
        </p:nvSpPr>
        <p:spPr>
          <a:xfrm>
            <a:off x="990600" y="914400"/>
            <a:ext cx="7943088" cy="5334000"/>
          </a:xfrm>
        </p:spPr>
        <p:txBody>
          <a:bodyPr/>
          <a:lstStyle/>
          <a:p>
            <a:pPr marL="82296" lvl="0" indent="0">
              <a:lnSpc>
                <a:spcPct val="150000"/>
              </a:lnSpc>
              <a:buNone/>
            </a:pPr>
            <a:r>
              <a:rPr lang="en-US" b="1" dirty="0"/>
              <a:t>Research questions</a:t>
            </a:r>
            <a:endParaRPr lang="en-US" dirty="0"/>
          </a:p>
          <a:p>
            <a:pPr lvl="0">
              <a:lnSpc>
                <a:spcPct val="150000"/>
              </a:lnSpc>
            </a:pPr>
            <a:r>
              <a:rPr lang="en-US" dirty="0"/>
              <a:t>Research focus and question prompts</a:t>
            </a:r>
          </a:p>
          <a:p>
            <a:pPr marL="82296" lvl="0" indent="0">
              <a:lnSpc>
                <a:spcPct val="150000"/>
              </a:lnSpc>
              <a:buNone/>
            </a:pPr>
            <a:r>
              <a:rPr lang="en-US" b="1" dirty="0"/>
              <a:t>Key stages – developing a hypothesis or research questions</a:t>
            </a:r>
            <a:endParaRPr lang="en-US" dirty="0"/>
          </a:p>
          <a:p>
            <a:pPr lvl="0">
              <a:lnSpc>
                <a:spcPct val="150000"/>
              </a:lnSpc>
            </a:pPr>
            <a:r>
              <a:rPr lang="en-US" dirty="0"/>
              <a:t>State the research problem or issue or question: introduction – nature of problem, why it is important, how research will contribute to its solution</a:t>
            </a:r>
          </a:p>
          <a:p>
            <a:pPr lvl="0">
              <a:lnSpc>
                <a:spcPct val="150000"/>
              </a:lnSpc>
            </a:pPr>
            <a:r>
              <a:rPr lang="en-US" dirty="0"/>
              <a:t>State the research question or hypothesis, in the form of an interrogative question asking the relationship between variables, phenomena, events, and definitions of terms</a:t>
            </a:r>
          </a:p>
          <a:p>
            <a:pPr>
              <a:lnSpc>
                <a:spcPct val="150000"/>
              </a:lnSpc>
            </a:pPr>
            <a:r>
              <a:rPr lang="en-US" dirty="0"/>
              <a:t>Asking research questions – setting out to solve problem</a:t>
            </a:r>
          </a:p>
        </p:txBody>
      </p:sp>
      <p:sp>
        <p:nvSpPr>
          <p:cNvPr id="4" name="Slide Number Placeholder 3"/>
          <p:cNvSpPr>
            <a:spLocks noGrp="1"/>
          </p:cNvSpPr>
          <p:nvPr>
            <p:ph type="sldNum" sz="quarter" idx="12"/>
          </p:nvPr>
        </p:nvSpPr>
        <p:spPr/>
        <p:txBody>
          <a:bodyPr/>
          <a:lstStyle/>
          <a:p>
            <a:pPr>
              <a:defRPr/>
            </a:pPr>
            <a:fld id="{45BA0444-97DE-48BB-8275-9B6274E486EC}" type="slidenum">
              <a:rPr lang="en-US" smtClean="0">
                <a:solidFill>
                  <a:srgbClr val="C5D1D7">
                    <a:shade val="50000"/>
                    <a:satMod val="200000"/>
                  </a:srgbClr>
                </a:solidFill>
              </a:rPr>
              <a:pPr>
                <a:defRPr/>
              </a:pPr>
              <a:t>9</a:t>
            </a:fld>
            <a:endParaRPr lang="en-US">
              <a:solidFill>
                <a:srgbClr val="C5D1D7">
                  <a:shade val="50000"/>
                  <a:satMod val="200000"/>
                </a:srgbClr>
              </a:solidFill>
            </a:endParaRPr>
          </a:p>
        </p:txBody>
      </p:sp>
    </p:spTree>
    <p:extLst>
      <p:ext uri="{BB962C8B-B14F-4D97-AF65-F5344CB8AC3E}">
        <p14:creationId xmlns:p14="http://schemas.microsoft.com/office/powerpoint/2010/main" xmlns="" val="31143801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212</TotalTime>
  <Words>3059</Words>
  <Application>Microsoft Office PowerPoint</Application>
  <PresentationFormat>On-screen Show (4:3)</PresentationFormat>
  <Paragraphs>426</Paragraphs>
  <Slides>56</Slides>
  <Notes>0</Notes>
  <HiddenSlides>0</HiddenSlides>
  <MMClips>0</MMClips>
  <ScaleCrop>false</ScaleCrop>
  <HeadingPairs>
    <vt:vector size="4" baseType="variant">
      <vt:variant>
        <vt:lpstr>Theme</vt:lpstr>
      </vt:variant>
      <vt:variant>
        <vt:i4>1</vt:i4>
      </vt:variant>
      <vt:variant>
        <vt:lpstr>Slide Titles</vt:lpstr>
      </vt:variant>
      <vt:variant>
        <vt:i4>56</vt:i4>
      </vt:variant>
    </vt:vector>
  </HeadingPairs>
  <TitlesOfParts>
    <vt:vector size="57" baseType="lpstr">
      <vt:lpstr>Solstice</vt:lpstr>
      <vt:lpstr>Revision of the course </vt:lpstr>
      <vt:lpstr>Topics of the course</vt:lpstr>
      <vt:lpstr>Slide 3</vt:lpstr>
      <vt:lpstr>Slide 4</vt:lpstr>
      <vt:lpstr>Developing research questions or hypotheses </vt:lpstr>
      <vt:lpstr>The research process </vt:lpstr>
      <vt:lpstr>Slide 7</vt:lpstr>
      <vt:lpstr>Stating your title </vt:lpstr>
      <vt:lpstr>Slide 9</vt:lpstr>
      <vt:lpstr>Operationalising’ a concept </vt:lpstr>
      <vt:lpstr>Boundaries and gaps </vt:lpstr>
      <vt:lpstr>Slide 12</vt:lpstr>
      <vt:lpstr>Stages of asking the research question </vt:lpstr>
      <vt:lpstr>Slide 14</vt:lpstr>
      <vt:lpstr>Research Methodologies</vt:lpstr>
      <vt:lpstr>Slide 16</vt:lpstr>
      <vt:lpstr>Slide 17</vt:lpstr>
      <vt:lpstr>Research approaches</vt:lpstr>
      <vt:lpstr>Ethics and Confidentiality </vt:lpstr>
      <vt:lpstr>Slide 20</vt:lpstr>
      <vt:lpstr>Revising ethics in practice </vt:lpstr>
      <vt:lpstr>Using qualitative and quantitative research methods together</vt:lpstr>
      <vt:lpstr>Slide 23</vt:lpstr>
      <vt:lpstr>The Quantitative Tradition</vt:lpstr>
      <vt:lpstr>Hypothetico-deductive Method</vt:lpstr>
      <vt:lpstr>Experimentation</vt:lpstr>
      <vt:lpstr>Studying A Population</vt:lpstr>
      <vt:lpstr>The Qualitative Tradition</vt:lpstr>
      <vt:lpstr>Ethnography</vt:lpstr>
      <vt:lpstr>Ethnography</vt:lpstr>
      <vt:lpstr>Phenomenology</vt:lpstr>
      <vt:lpstr>Ethnomethodology</vt:lpstr>
      <vt:lpstr>Slide 33</vt:lpstr>
      <vt:lpstr>Feminist Approaches </vt:lpstr>
      <vt:lpstr>Mixed Methodology</vt:lpstr>
      <vt:lpstr>Mixed Methodology</vt:lpstr>
      <vt:lpstr>Writing a Research Proposal </vt:lpstr>
      <vt:lpstr>Drawing up your proposal </vt:lpstr>
      <vt:lpstr>Draft proposal </vt:lpstr>
      <vt:lpstr>Slide 40</vt:lpstr>
      <vt:lpstr>Slide 41</vt:lpstr>
      <vt:lpstr> The Challenge of Writing Up </vt:lpstr>
      <vt:lpstr>The Challenge  </vt:lpstr>
      <vt:lpstr>Writing as ‘Conversation’</vt:lpstr>
      <vt:lpstr>Knowing Your Audience</vt:lpstr>
      <vt:lpstr>The ‘Standard’ Structure</vt:lpstr>
      <vt:lpstr>Alternate Structures</vt:lpstr>
      <vt:lpstr>Write As You Go</vt:lpstr>
      <vt:lpstr>Writing as Analysis</vt:lpstr>
      <vt:lpstr>Your ‘Story’</vt:lpstr>
      <vt:lpstr>Writing Purposively</vt:lpstr>
      <vt:lpstr>Seeking Feedback</vt:lpstr>
      <vt:lpstr>Drafting and Redrafting </vt:lpstr>
      <vt:lpstr>Dissemination</vt:lpstr>
      <vt:lpstr>Core Book</vt:lpstr>
      <vt:lpstr>Slide 56</vt:lpstr>
    </vt:vector>
  </TitlesOfParts>
  <Company>ESL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Revision of the course</dc:title>
  <dc:creator>aafsar</dc:creator>
  <cp:lastModifiedBy>stdc_lp</cp:lastModifiedBy>
  <cp:revision>57</cp:revision>
  <cp:lastPrinted>2013-12-26T14:45:10Z</cp:lastPrinted>
  <dcterms:created xsi:type="dcterms:W3CDTF">2013-12-26T13:18:45Z</dcterms:created>
  <dcterms:modified xsi:type="dcterms:W3CDTF">2013-12-27T06:30:44Z</dcterms:modified>
</cp:coreProperties>
</file>