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6" r:id="rId2"/>
    <p:sldId id="273" r:id="rId3"/>
    <p:sldId id="272" r:id="rId4"/>
    <p:sldId id="274" r:id="rId5"/>
    <p:sldId id="275" r:id="rId6"/>
    <p:sldId id="312" r:id="rId7"/>
    <p:sldId id="276" r:id="rId8"/>
    <p:sldId id="277" r:id="rId9"/>
    <p:sldId id="278" r:id="rId10"/>
    <p:sldId id="279" r:id="rId11"/>
    <p:sldId id="280" r:id="rId12"/>
    <p:sldId id="281" r:id="rId13"/>
    <p:sldId id="282" r:id="rId14"/>
    <p:sldId id="283" r:id="rId15"/>
    <p:sldId id="286" r:id="rId16"/>
    <p:sldId id="316" r:id="rId17"/>
    <p:sldId id="318" r:id="rId18"/>
    <p:sldId id="287" r:id="rId19"/>
    <p:sldId id="288" r:id="rId20"/>
    <p:sldId id="290" r:id="rId21"/>
    <p:sldId id="291" r:id="rId22"/>
    <p:sldId id="292" r:id="rId23"/>
    <p:sldId id="294" r:id="rId24"/>
    <p:sldId id="293" r:id="rId25"/>
    <p:sldId id="296" r:id="rId26"/>
    <p:sldId id="295" r:id="rId27"/>
    <p:sldId id="298" r:id="rId28"/>
    <p:sldId id="299" r:id="rId29"/>
    <p:sldId id="300" r:id="rId30"/>
    <p:sldId id="301" r:id="rId31"/>
    <p:sldId id="303" r:id="rId32"/>
    <p:sldId id="302" r:id="rId33"/>
    <p:sldId id="305" r:id="rId34"/>
    <p:sldId id="304" r:id="rId35"/>
    <p:sldId id="306" r:id="rId36"/>
    <p:sldId id="307" r:id="rId37"/>
    <p:sldId id="309" r:id="rId38"/>
    <p:sldId id="319" r:id="rId39"/>
    <p:sldId id="321" r:id="rId40"/>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95502A9F-5F5A-4655-B31A-48BD0445046C}" type="datetimeFigureOut">
              <a:rPr lang="en-US" smtClean="0"/>
              <a:pPr/>
              <a:t>12/22/2013</a:t>
            </a:fld>
            <a:endParaRPr lang="en-US"/>
          </a:p>
        </p:txBody>
      </p:sp>
      <p:sp>
        <p:nvSpPr>
          <p:cNvPr id="4" name="Footer Placeholder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E26DB103-DDB6-41B8-A1DD-8B1D1E0DBD5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750" y="0"/>
            <a:ext cx="2938463" cy="496888"/>
          </a:xfrm>
          <a:prstGeom prst="rect">
            <a:avLst/>
          </a:prstGeom>
        </p:spPr>
        <p:txBody>
          <a:bodyPr vert="horz" lIns="91440" tIns="45720" rIns="91440" bIns="45720" rtlCol="0"/>
          <a:lstStyle>
            <a:lvl1pPr algn="r">
              <a:defRPr sz="1200"/>
            </a:lvl1pPr>
          </a:lstStyle>
          <a:p>
            <a:fld id="{AF686DDA-F6A6-4473-AEBF-C7E4DFE44DB0}" type="datetimeFigureOut">
              <a:rPr lang="en-US" smtClean="0"/>
              <a:pPr/>
              <a:t>12/22/2013</a:t>
            </a:fld>
            <a:endParaRPr lang="en-US"/>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3" y="4714875"/>
            <a:ext cx="54260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38463"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750" y="9428163"/>
            <a:ext cx="2938463" cy="496887"/>
          </a:xfrm>
          <a:prstGeom prst="rect">
            <a:avLst/>
          </a:prstGeom>
        </p:spPr>
        <p:txBody>
          <a:bodyPr vert="horz" lIns="91440" tIns="45720" rIns="91440" bIns="45720" rtlCol="0" anchor="b"/>
          <a:lstStyle>
            <a:lvl1pPr algn="r">
              <a:defRPr sz="1200"/>
            </a:lvl1pPr>
          </a:lstStyle>
          <a:p>
            <a:fld id="{81D86E2B-2D2C-483D-8B35-6AFA3FCEA0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normAutofit/>
          </a:bodyPr>
          <a:lstStyle>
            <a:lvl1pPr algn="l">
              <a:defRPr sz="2800" b="1">
                <a:effectLst/>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normAutofit/>
          </a:bodyPr>
          <a:lstStyle>
            <a:lvl1pPr marL="27432" indent="0" algn="l">
              <a:buNone/>
              <a:defRPr sz="1800">
                <a:solidFill>
                  <a:schemeClr val="tx2">
                    <a:shade val="30000"/>
                    <a:satMod val="150000"/>
                  </a:schemeClr>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
        <p:nvSpPr>
          <p:cNvPr id="7" name="Date Placeholder 6"/>
          <p:cNvSpPr>
            <a:spLocks noGrp="1"/>
          </p:cNvSpPr>
          <p:nvPr>
            <p:ph type="dt" sz="half" idx="10"/>
          </p:nvPr>
        </p:nvSpPr>
        <p:spPr/>
        <p:txBody>
          <a:bodyPr/>
          <a:lstStyle>
            <a:extLst/>
          </a:lstStyle>
          <a:p>
            <a:fld id="{936F623E-6BA4-41D5-85F2-2A555F34607E}" type="datetime1">
              <a:rPr lang="en-US" smtClean="0"/>
              <a:pPr/>
              <a:t>12/22/2013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4283BC1-5FEB-4468-B804-11C953E8F64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E833C-1020-4DFE-8816-7D9DB4DEF3AA}" type="datetime1">
              <a:rPr lang="en-US" smtClean="0"/>
              <a:pPr/>
              <a:t>12/22/2013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83B715-D39E-447E-8563-3A0F293530F4}" type="datetime1">
              <a:rPr lang="en-US" smtClean="0"/>
              <a:pPr/>
              <a:t>12/22/2013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effectLst/>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B086FD6F-9406-4ADD-934D-0DFCE04C0E8D}" type="datetime1">
              <a:rPr lang="en-US" smtClean="0"/>
              <a:pPr/>
              <a:t>12/22/2013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D68D9E-B487-4060-A9A9-2BC31465E77F}" type="datetime1">
              <a:rPr lang="en-US" smtClean="0"/>
              <a:pPr/>
              <a:t>12/22/2013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283BC1-5FEB-4468-B804-11C953E8F64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4DFE0D-BA7B-42C4-8A15-32194090F7FA}" type="datetime1">
              <a:rPr lang="en-US" smtClean="0"/>
              <a:pPr/>
              <a:t>12/22/2013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AFDBD1-A301-4EFF-9C3B-538CB626D812}" type="datetime1">
              <a:rPr lang="en-US" smtClean="0"/>
              <a:pPr/>
              <a:t>12/22/2013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58BBED-EFF7-44C7-82F5-31FD28A978BD}" type="datetime1">
              <a:rPr lang="en-US" smtClean="0"/>
              <a:pPr/>
              <a:t>12/22/2013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4913B92-4125-4038-BED6-0D509AAA5794}" type="datetime1">
              <a:rPr lang="en-US" smtClean="0"/>
              <a:pPr/>
              <a:t>12/22/2013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283BC1-5FEB-4468-B804-11C953E8F64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7726B3-DDE9-48FD-BD5A-BC2D515CA41E}" type="datetime1">
              <a:rPr lang="en-US" smtClean="0"/>
              <a:pPr/>
              <a:t>12/22/2013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283BC1-5FEB-4468-B804-11C953E8F6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AEA8EA7-7E68-46DF-98F4-9DC568899190}" type="datetime1">
              <a:rPr lang="en-US" smtClean="0"/>
              <a:pPr/>
              <a:t>12/22/2013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283BC1-5FEB-4468-B804-11C953E8F64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67F668-F7ED-4FDD-A26B-BFAAA36E04A5}" type="datetime1">
              <a:rPr lang="en-US" smtClean="0"/>
              <a:pPr/>
              <a:t>12/22/2013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283BC1-5FEB-4468-B804-11C953E8F64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2800" b="1" kern="1200">
          <a:solidFill>
            <a:schemeClr val="tx2">
              <a:satMod val="130000"/>
            </a:schemeClr>
          </a:solidFill>
          <a:effectLst/>
          <a:latin typeface="Arial" pitchFamily="34" charset="0"/>
          <a:ea typeface="+mj-ea"/>
          <a:cs typeface="Arial" pitchFamily="34" charset="0"/>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1800" kern="1200">
          <a:solidFill>
            <a:schemeClr val="tx1"/>
          </a:solidFill>
          <a:latin typeface="Arial" pitchFamily="34" charset="0"/>
          <a:ea typeface="+mn-ea"/>
          <a:cs typeface="Arial" pitchFamily="34" charset="0"/>
        </a:defRPr>
      </a:lvl1pPr>
      <a:lvl2pPr marL="640080" indent="-237744" algn="l" rtl="0" eaLnBrk="1" latinLnBrk="0" hangingPunct="1">
        <a:lnSpc>
          <a:spcPct val="100000"/>
        </a:lnSpc>
        <a:spcBef>
          <a:spcPts val="550"/>
        </a:spcBef>
        <a:buClr>
          <a:schemeClr val="accent1"/>
        </a:buClr>
        <a:buFont typeface="Verdana"/>
        <a:buChar char="◦"/>
        <a:defRPr kumimoji="0" sz="1800" kern="1200">
          <a:solidFill>
            <a:schemeClr val="tx1"/>
          </a:solidFill>
          <a:latin typeface="Arial" pitchFamily="34" charset="0"/>
          <a:ea typeface="+mn-ea"/>
          <a:cs typeface="Arial" pitchFamily="34" charset="0"/>
        </a:defRPr>
      </a:lvl2pPr>
      <a:lvl3pPr marL="886968" indent="-228600" algn="l" rtl="0" eaLnBrk="1" latinLnBrk="0" hangingPunct="1">
        <a:lnSpc>
          <a:spcPct val="100000"/>
        </a:lnSpc>
        <a:spcBef>
          <a:spcPct val="20000"/>
        </a:spcBef>
        <a:buClr>
          <a:schemeClr val="accent2"/>
        </a:buClr>
        <a:buFont typeface="Wingdings 2"/>
        <a:buChar char=""/>
        <a:defRPr kumimoji="0" sz="1800" kern="1200">
          <a:solidFill>
            <a:schemeClr val="tx1"/>
          </a:solidFill>
          <a:latin typeface="Arial" pitchFamily="34" charset="0"/>
          <a:ea typeface="+mn-ea"/>
          <a:cs typeface="Arial" pitchFamily="34" charset="0"/>
        </a:defRPr>
      </a:lvl3pPr>
      <a:lvl4pPr marL="1097280" indent="-173736" algn="l" rtl="0" eaLnBrk="1" latinLnBrk="0" hangingPunct="1">
        <a:lnSpc>
          <a:spcPct val="100000"/>
        </a:lnSpc>
        <a:spcBef>
          <a:spcPct val="20000"/>
        </a:spcBef>
        <a:buClr>
          <a:schemeClr val="accent3"/>
        </a:buClr>
        <a:buFont typeface="Wingdings 2"/>
        <a:buChar char=""/>
        <a:defRPr kumimoji="0" sz="1800" kern="1200">
          <a:solidFill>
            <a:schemeClr val="tx1"/>
          </a:solidFill>
          <a:latin typeface="Arial" pitchFamily="34" charset="0"/>
          <a:ea typeface="+mn-ea"/>
          <a:cs typeface="Arial" pitchFamily="34" charset="0"/>
        </a:defRPr>
      </a:lvl4pPr>
      <a:lvl5pPr marL="1298448" indent="-182880" algn="l" rtl="0" eaLnBrk="1" latinLnBrk="0" hangingPunct="1">
        <a:lnSpc>
          <a:spcPct val="100000"/>
        </a:lnSpc>
        <a:spcBef>
          <a:spcPct val="20000"/>
        </a:spcBef>
        <a:buClr>
          <a:schemeClr val="accent4"/>
        </a:buClr>
        <a:buFont typeface="Wingdings 2"/>
        <a:buChar char=""/>
        <a:defRPr kumimoji="0" sz="1800" kern="1200">
          <a:solidFill>
            <a:schemeClr val="tx1"/>
          </a:solidFill>
          <a:latin typeface="Arial" pitchFamily="34" charset="0"/>
          <a:ea typeface="+mn-ea"/>
          <a:cs typeface="Arial" pitchFamily="34" charset="0"/>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study research </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Ayaz</a:t>
            </a:r>
            <a:r>
              <a:rPr lang="en-US" dirty="0" smtClean="0"/>
              <a:t> </a:t>
            </a:r>
            <a:r>
              <a:rPr lang="en-US" dirty="0" err="1" smtClean="0"/>
              <a:t>Afsar</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95910"/>
          </a:xfrm>
        </p:spPr>
        <p:txBody>
          <a:bodyPr>
            <a:normAutofit/>
          </a:bodyPr>
          <a:lstStyle/>
          <a:p>
            <a:pPr fontAlgn="auto">
              <a:spcAft>
                <a:spcPts val="0"/>
              </a:spcAft>
              <a:buFont typeface="Arial" pitchFamily="34" charset="0"/>
              <a:buChar char="•"/>
              <a:defRPr/>
            </a:pPr>
            <a:r>
              <a:rPr lang="en-US" dirty="0" smtClean="0"/>
              <a:t>Case studies can make theoretical statements, but, like other forms of research and human sciences, these must be supported by the evidence presented.</a:t>
            </a:r>
          </a:p>
          <a:p>
            <a:pPr fontAlgn="auto">
              <a:spcAft>
                <a:spcPts val="0"/>
              </a:spcAft>
              <a:buNone/>
              <a:defRPr/>
            </a:pPr>
            <a:r>
              <a:rPr lang="en-US" dirty="0" smtClean="0"/>
              <a:t>This requires the nature of generalization in case study to be </a:t>
            </a:r>
            <a:r>
              <a:rPr lang="en-US" dirty="0" err="1" smtClean="0"/>
              <a:t>clariﬁed</a:t>
            </a:r>
            <a:r>
              <a:rPr lang="en-US" dirty="0" smtClean="0"/>
              <a:t>. Generalization can take various forms, for example:</a:t>
            </a:r>
          </a:p>
          <a:p>
            <a:pPr fontAlgn="auto">
              <a:spcAft>
                <a:spcPts val="0"/>
              </a:spcAft>
              <a:buNone/>
              <a:defRPr/>
            </a:pPr>
            <a:r>
              <a:rPr lang="en-US" dirty="0" smtClean="0"/>
              <a:t>Simons (1996) has argued that case study needs to address six paradoxes; it needs to:</a:t>
            </a:r>
          </a:p>
          <a:p>
            <a:pPr fontAlgn="auto">
              <a:spcAft>
                <a:spcPts val="0"/>
              </a:spcAft>
              <a:buFont typeface="Arial" pitchFamily="34" charset="0"/>
              <a:buChar char="•"/>
              <a:defRPr/>
            </a:pPr>
            <a:r>
              <a:rPr lang="en-US" dirty="0" smtClean="0"/>
              <a:t>reject the subject–object dichotomy, regarding all participants equally</a:t>
            </a:r>
          </a:p>
          <a:p>
            <a:pPr fontAlgn="auto">
              <a:spcAft>
                <a:spcPts val="0"/>
              </a:spcAft>
              <a:buFont typeface="Arial" pitchFamily="34" charset="0"/>
              <a:buChar char="•"/>
              <a:defRPr/>
            </a:pPr>
            <a:r>
              <a:rPr lang="en-US" dirty="0" smtClean="0"/>
              <a:t>recognize the contribution that a genuine and creative encounter can make to new forms of understanding education </a:t>
            </a:r>
          </a:p>
          <a:p>
            <a:pPr fontAlgn="auto">
              <a:spcAft>
                <a:spcPts val="0"/>
              </a:spcAft>
              <a:buFont typeface="Arial" pitchFamily="34" charset="0"/>
              <a:buChar char="•"/>
              <a:defRPr/>
            </a:pPr>
            <a:r>
              <a:rPr lang="en-US" dirty="0" smtClean="0"/>
              <a:t>regard different ways of seeing as new ways of knowing</a:t>
            </a:r>
          </a:p>
          <a:p>
            <a:pPr fontAlgn="auto">
              <a:spcAft>
                <a:spcPts val="0"/>
              </a:spcAft>
              <a:buFont typeface="Arial" pitchFamily="34" charset="0"/>
              <a:buChar char="•"/>
              <a:defRPr/>
            </a:pPr>
            <a:r>
              <a:rPr lang="en-US" dirty="0" smtClean="0"/>
              <a:t>approximate the ways of the artist</a:t>
            </a:r>
          </a:p>
          <a:p>
            <a:pPr fontAlgn="auto">
              <a:spcAft>
                <a:spcPts val="0"/>
              </a:spcAft>
              <a:buFont typeface="Arial" pitchFamily="34" charset="0"/>
              <a:buChar char="•"/>
              <a:defRPr/>
            </a:pPr>
            <a:r>
              <a:rPr lang="en-US" dirty="0" smtClean="0"/>
              <a:t>free the mind of traditional analysis</a:t>
            </a:r>
          </a:p>
          <a:p>
            <a:pPr fontAlgn="auto">
              <a:spcAft>
                <a:spcPts val="0"/>
              </a:spcAft>
              <a:buFont typeface="Arial" pitchFamily="34" charset="0"/>
              <a:buChar char="•"/>
              <a:defRPr/>
            </a:pPr>
            <a:r>
              <a:rPr lang="en-US" dirty="0" smtClean="0"/>
              <a:t>embrace these paradoxes, with an overriding interest in people.</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case studies</a:t>
            </a:r>
            <a:endParaRPr lang="en-US" dirty="0"/>
          </a:p>
        </p:txBody>
      </p:sp>
      <p:sp>
        <p:nvSpPr>
          <p:cNvPr id="3" name="Content Placeholder 2"/>
          <p:cNvSpPr>
            <a:spLocks noGrp="1"/>
          </p:cNvSpPr>
          <p:nvPr>
            <p:ph idx="1"/>
          </p:nvPr>
        </p:nvSpPr>
        <p:spPr>
          <a:xfrm>
            <a:off x="1214414" y="1447800"/>
            <a:ext cx="7719274" cy="5124472"/>
          </a:xfrm>
        </p:spPr>
        <p:txBody>
          <a:bodyPr/>
          <a:lstStyle/>
          <a:p>
            <a:pPr>
              <a:lnSpc>
                <a:spcPct val="150000"/>
              </a:lnSpc>
            </a:pPr>
            <a:r>
              <a:rPr lang="en-US" dirty="0" smtClean="0"/>
              <a:t>There are several types of case study. Yin (1984) </a:t>
            </a:r>
            <a:r>
              <a:rPr lang="en-US" dirty="0" err="1" smtClean="0"/>
              <a:t>identiﬁes</a:t>
            </a:r>
            <a:r>
              <a:rPr lang="en-US" dirty="0" smtClean="0"/>
              <a:t> three such types in terms of their outcomes: </a:t>
            </a:r>
            <a:r>
              <a:rPr lang="en-US" b="1" dirty="0" smtClean="0"/>
              <a:t>exploratory </a:t>
            </a:r>
            <a:r>
              <a:rPr lang="en-US" dirty="0" smtClean="0"/>
              <a:t>(as a pilot to other studies or research questions); </a:t>
            </a:r>
            <a:r>
              <a:rPr lang="en-US" b="1" dirty="0" smtClean="0"/>
              <a:t>descriptive </a:t>
            </a:r>
            <a:r>
              <a:rPr lang="en-US" dirty="0" smtClean="0"/>
              <a:t>(providing narrative accounts); </a:t>
            </a:r>
            <a:r>
              <a:rPr lang="en-US" b="1" dirty="0" smtClean="0"/>
              <a:t>explanatory </a:t>
            </a:r>
            <a:r>
              <a:rPr lang="en-US" dirty="0" smtClean="0"/>
              <a:t>(testing theories). Exploratory case studies that act as a pilot can be used to generate hypotheses that are tested in larger scale surveys, experiments or other forms of research, e.g. observational.</a:t>
            </a:r>
          </a:p>
          <a:p>
            <a:pPr>
              <a:lnSpc>
                <a:spcPct val="150000"/>
              </a:lnSpc>
            </a:pPr>
            <a:r>
              <a:rPr lang="en-US" dirty="0" smtClean="0"/>
              <a:t>However, Adelman et al. (1980) caution against using case studies solely as preliminaries to other studies, e.g. as pre-experimental or pre-survey; rather, they argue, case studies exist in their own right as a </a:t>
            </a:r>
            <a:r>
              <a:rPr lang="en-US" dirty="0" err="1" smtClean="0"/>
              <a:t>signiﬁcant</a:t>
            </a:r>
            <a:r>
              <a:rPr lang="en-US" dirty="0" smtClean="0"/>
              <a:t> and legitimate research method.</a:t>
            </a:r>
            <a:endParaRPr lang="en-US"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71538" y="1447800"/>
            <a:ext cx="7862150" cy="5195910"/>
          </a:xfrm>
        </p:spPr>
        <p:txBody>
          <a:bodyPr>
            <a:normAutofit/>
          </a:bodyPr>
          <a:lstStyle/>
          <a:p>
            <a:pPr fontAlgn="auto">
              <a:spcAft>
                <a:spcPts val="0"/>
              </a:spcAft>
              <a:buFont typeface="Arial" pitchFamily="34" charset="0"/>
              <a:buChar char="•"/>
              <a:defRPr/>
            </a:pPr>
            <a:r>
              <a:rPr lang="en-US" dirty="0" smtClean="0"/>
              <a:t>Yin’s (1984) </a:t>
            </a:r>
            <a:r>
              <a:rPr lang="en-US" dirty="0" err="1" smtClean="0"/>
              <a:t>classiﬁcation</a:t>
            </a:r>
            <a:r>
              <a:rPr lang="en-US" dirty="0" smtClean="0"/>
              <a:t> accords with Merriam (1988) who </a:t>
            </a:r>
            <a:r>
              <a:rPr lang="en-US" dirty="0" err="1" smtClean="0"/>
              <a:t>identiﬁes</a:t>
            </a:r>
            <a:r>
              <a:rPr lang="en-US" dirty="0" smtClean="0"/>
              <a:t> three types: </a:t>
            </a:r>
            <a:r>
              <a:rPr lang="en-US" b="1" dirty="0" smtClean="0"/>
              <a:t>descriptive</a:t>
            </a:r>
            <a:r>
              <a:rPr lang="en-US" dirty="0" smtClean="0"/>
              <a:t> (narrative accounts); i</a:t>
            </a:r>
            <a:r>
              <a:rPr lang="en-US" b="1" dirty="0" smtClean="0"/>
              <a:t>nterpretative</a:t>
            </a:r>
            <a:r>
              <a:rPr lang="en-US" dirty="0" smtClean="0"/>
              <a:t> (developing conceptual categories inductively in order to examine initial assumptions); </a:t>
            </a:r>
            <a:r>
              <a:rPr lang="en-US" b="1" dirty="0" smtClean="0"/>
              <a:t>evaluative </a:t>
            </a:r>
            <a:r>
              <a:rPr lang="en-US" dirty="0" smtClean="0"/>
              <a:t>(explaining and judging). Merriam (1988) also categorizes four common domains or kinds of case study:</a:t>
            </a:r>
          </a:p>
          <a:p>
            <a:pPr fontAlgn="auto">
              <a:spcAft>
                <a:spcPts val="0"/>
              </a:spcAft>
              <a:buFont typeface="Arial" pitchFamily="34" charset="0"/>
              <a:buChar char="•"/>
              <a:defRPr/>
            </a:pPr>
            <a:r>
              <a:rPr lang="en-US" dirty="0" smtClean="0"/>
              <a:t>ethnographic, historical, psychological and socio-logical. </a:t>
            </a:r>
            <a:r>
              <a:rPr lang="en-US" dirty="0" err="1" smtClean="0"/>
              <a:t>Sturman</a:t>
            </a:r>
            <a:r>
              <a:rPr lang="en-US" dirty="0" smtClean="0"/>
              <a:t> (1999: 107), echoing </a:t>
            </a:r>
            <a:r>
              <a:rPr lang="en-US" dirty="0" err="1" smtClean="0"/>
              <a:t>Stenhouse</a:t>
            </a:r>
            <a:r>
              <a:rPr lang="en-US" dirty="0" smtClean="0"/>
              <a:t> (1985), </a:t>
            </a:r>
            <a:r>
              <a:rPr lang="en-US" dirty="0" err="1" smtClean="0"/>
              <a:t>identiﬁes</a:t>
            </a:r>
            <a:r>
              <a:rPr lang="en-US" dirty="0" smtClean="0"/>
              <a:t> four kinds of case study: an ethnographic case study – single in-depth study; action research case study; evaluative case study; and educational case study. Stake (1994) </a:t>
            </a:r>
            <a:r>
              <a:rPr lang="en-US" dirty="0" err="1" smtClean="0"/>
              <a:t>identiﬁes</a:t>
            </a:r>
            <a:r>
              <a:rPr lang="en-US" dirty="0" smtClean="0"/>
              <a:t> three main types of case study: intrinsic case studies (studies that are undertaken in order to understand the particular case in question); instrumental case studies (examining a particular case in order to gain insight into an issue or a theory); collective case studies (groups of individual studies that are undertaken to gain a fuller picture). Because case studies provide </a:t>
            </a:r>
            <a:r>
              <a:rPr lang="en-US" dirty="0" err="1" smtClean="0"/>
              <a:t>ﬁne</a:t>
            </a:r>
            <a:r>
              <a:rPr lang="en-US" dirty="0" smtClean="0"/>
              <a:t>-grain detail they can also be used to complement other, more coarsely grained – often large-scale – kinds of research. </a:t>
            </a:r>
          </a:p>
          <a:p>
            <a:pPr fontAlgn="auto">
              <a:spcAft>
                <a:spcPts val="0"/>
              </a:spcAft>
              <a:buFont typeface="Arial" pitchFamily="34" charset="0"/>
              <a:buChar char="•"/>
              <a:defRPr/>
            </a:pPr>
            <a:endParaRPr lang="en-US" dirty="0" smtClean="0"/>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14414" y="1447800"/>
            <a:ext cx="7719274" cy="4981596"/>
          </a:xfrm>
        </p:spPr>
        <p:txBody>
          <a:bodyPr/>
          <a:lstStyle/>
          <a:p>
            <a:pPr>
              <a:lnSpc>
                <a:spcPct val="150000"/>
              </a:lnSpc>
            </a:pPr>
            <a:r>
              <a:rPr lang="en-US" dirty="0" smtClean="0"/>
              <a:t>Robson (2002: 181–2) suggests that there are an individual case study; a set of individual case studies; a social group study; studies of organizations and institutions; studies of events, roles and relationships. All of these, he argues, </a:t>
            </a:r>
            <a:r>
              <a:rPr lang="en-US" dirty="0" err="1" smtClean="0"/>
              <a:t>ﬁnd</a:t>
            </a:r>
            <a:r>
              <a:rPr lang="en-US" dirty="0" smtClean="0"/>
              <a:t> expression in the case study method. He adds to these the distinction between a critical case study and an extreme or unique case.</a:t>
            </a:r>
          </a:p>
          <a:p>
            <a:pPr>
              <a:lnSpc>
                <a:spcPct val="150000"/>
              </a:lnSpc>
            </a:pPr>
            <a:r>
              <a:rPr lang="en-US" dirty="0" smtClean="0"/>
              <a:t>The former, he argues, is when your theoretical understanding is such that there is a clear, unambiguous and non-trivial set of circumstances where predicted outcomes will be found. Finding a case which </a:t>
            </a:r>
            <a:r>
              <a:rPr lang="en-US" dirty="0" err="1" smtClean="0"/>
              <a:t>ﬁts</a:t>
            </a:r>
            <a:r>
              <a:rPr lang="en-US" dirty="0" smtClean="0"/>
              <a:t>, and demonstrating what has been predicted, can give a powerful boost to knowledge and understanding.</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and weaknesses of case studies</a:t>
            </a:r>
            <a:endParaRPr lang="en-US" dirty="0"/>
          </a:p>
        </p:txBody>
      </p:sp>
      <p:sp>
        <p:nvSpPr>
          <p:cNvPr id="3" name="Content Placeholder 2"/>
          <p:cNvSpPr>
            <a:spLocks noGrp="1"/>
          </p:cNvSpPr>
          <p:nvPr>
            <p:ph idx="1"/>
          </p:nvPr>
        </p:nvSpPr>
        <p:spPr/>
        <p:txBody>
          <a:bodyPr/>
          <a:lstStyle/>
          <a:p>
            <a:r>
              <a:rPr lang="en-US" dirty="0" smtClean="0"/>
              <a:t>Case studies have several claimed strengths and weaknesses. These are summarized </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511156"/>
          </a:xfrm>
        </p:spPr>
        <p:txBody>
          <a:bodyPr>
            <a:normAutofit fontScale="90000"/>
          </a:bodyPr>
          <a:lstStyle/>
          <a:p>
            <a:endParaRPr lang="en-US" dirty="0"/>
          </a:p>
        </p:txBody>
      </p:sp>
      <p:sp>
        <p:nvSpPr>
          <p:cNvPr id="3" name="Content Placeholder 2"/>
          <p:cNvSpPr>
            <a:spLocks noGrp="1"/>
          </p:cNvSpPr>
          <p:nvPr>
            <p:ph idx="1"/>
          </p:nvPr>
        </p:nvSpPr>
        <p:spPr>
          <a:xfrm>
            <a:off x="1071538" y="857232"/>
            <a:ext cx="7862150" cy="5786478"/>
          </a:xfrm>
        </p:spPr>
        <p:txBody>
          <a:bodyPr>
            <a:normAutofit fontScale="92500" lnSpcReduction="20000"/>
          </a:bodyPr>
          <a:lstStyle/>
          <a:p>
            <a:pPr fontAlgn="auto">
              <a:spcAft>
                <a:spcPts val="0"/>
              </a:spcAft>
              <a:buFont typeface="Arial" pitchFamily="34" charset="0"/>
              <a:buChar char="•"/>
              <a:defRPr/>
            </a:pPr>
            <a:r>
              <a:rPr lang="en-US" b="1" dirty="0" smtClean="0"/>
              <a:t>Strengths</a:t>
            </a:r>
          </a:p>
          <a:p>
            <a:pPr fontAlgn="auto">
              <a:spcAft>
                <a:spcPts val="0"/>
              </a:spcAft>
              <a:buFont typeface="Arial" pitchFamily="34" charset="0"/>
              <a:buChar char="•"/>
              <a:defRPr/>
            </a:pPr>
            <a:r>
              <a:rPr lang="en-US" dirty="0" smtClean="0"/>
              <a:t>The results are more easily understood by a wide audience (including non-academics) as they are frequently written in everyday, non-professional language.</a:t>
            </a:r>
          </a:p>
          <a:p>
            <a:pPr fontAlgn="auto">
              <a:spcAft>
                <a:spcPts val="0"/>
              </a:spcAft>
              <a:buFont typeface="Arial" pitchFamily="34" charset="0"/>
              <a:buChar char="•"/>
              <a:defRPr/>
            </a:pPr>
            <a:r>
              <a:rPr lang="en-US" dirty="0" smtClean="0"/>
              <a:t>They are immediately intelligible; they speak for themselves.</a:t>
            </a:r>
          </a:p>
          <a:p>
            <a:pPr fontAlgn="auto">
              <a:spcAft>
                <a:spcPts val="0"/>
              </a:spcAft>
              <a:buFont typeface="Arial" pitchFamily="34" charset="0"/>
              <a:buChar char="•"/>
              <a:defRPr/>
            </a:pPr>
            <a:r>
              <a:rPr lang="en-US" dirty="0" smtClean="0"/>
              <a:t>They catch unique features that may otherwise be lost in larger scale data (e.g. surveys); these unique features might hold the key to understanding the situation.</a:t>
            </a:r>
          </a:p>
          <a:p>
            <a:pPr fontAlgn="auto">
              <a:spcAft>
                <a:spcPts val="0"/>
              </a:spcAft>
              <a:buFont typeface="Arial" pitchFamily="34" charset="0"/>
              <a:buChar char="•"/>
              <a:defRPr/>
            </a:pPr>
            <a:r>
              <a:rPr lang="en-US" dirty="0" smtClean="0"/>
              <a:t>They are strong on reality.</a:t>
            </a:r>
          </a:p>
          <a:p>
            <a:pPr fontAlgn="auto">
              <a:spcAft>
                <a:spcPts val="0"/>
              </a:spcAft>
              <a:buFont typeface="Arial" pitchFamily="34" charset="0"/>
              <a:buChar char="•"/>
              <a:defRPr/>
            </a:pPr>
            <a:r>
              <a:rPr lang="en-US" dirty="0" smtClean="0"/>
              <a:t>They provide insights into other, similar situations and cases, thereby assisting interpretation of other similar cases.</a:t>
            </a:r>
          </a:p>
          <a:p>
            <a:pPr fontAlgn="auto">
              <a:spcAft>
                <a:spcPts val="0"/>
              </a:spcAft>
              <a:buFont typeface="Arial" pitchFamily="34" charset="0"/>
              <a:buChar char="•"/>
              <a:defRPr/>
            </a:pPr>
            <a:r>
              <a:rPr lang="en-US" dirty="0" smtClean="0"/>
              <a:t>They can be undertaken by a single researcher without needing a full research team.</a:t>
            </a:r>
          </a:p>
          <a:p>
            <a:pPr fontAlgn="auto">
              <a:spcAft>
                <a:spcPts val="0"/>
              </a:spcAft>
              <a:buFont typeface="Arial" pitchFamily="34" charset="0"/>
              <a:buChar char="•"/>
              <a:defRPr/>
            </a:pPr>
            <a:r>
              <a:rPr lang="en-US" dirty="0" smtClean="0"/>
              <a:t>They can embrace and build in unanticipated events and uncontrolled variables.</a:t>
            </a:r>
          </a:p>
          <a:p>
            <a:pPr fontAlgn="auto">
              <a:spcAft>
                <a:spcPts val="0"/>
              </a:spcAft>
              <a:buFont typeface="Arial" pitchFamily="34" charset="0"/>
              <a:buChar char="•"/>
              <a:defRPr/>
            </a:pPr>
            <a:r>
              <a:rPr lang="en-US" b="1" dirty="0" smtClean="0"/>
              <a:t>Weaknesses</a:t>
            </a:r>
          </a:p>
          <a:p>
            <a:pPr fontAlgn="auto">
              <a:spcAft>
                <a:spcPts val="0"/>
              </a:spcAft>
              <a:buFont typeface="Arial" pitchFamily="34" charset="0"/>
              <a:buChar char="•"/>
              <a:defRPr/>
            </a:pPr>
            <a:r>
              <a:rPr lang="en-US" dirty="0" smtClean="0"/>
              <a:t>The results may not be </a:t>
            </a:r>
            <a:r>
              <a:rPr lang="en-US" dirty="0" err="1" smtClean="0"/>
              <a:t>generalizable</a:t>
            </a:r>
            <a:r>
              <a:rPr lang="en-US" dirty="0" smtClean="0"/>
              <a:t> except where other readers/researchers see their application.</a:t>
            </a:r>
          </a:p>
          <a:p>
            <a:pPr fontAlgn="auto">
              <a:spcAft>
                <a:spcPts val="0"/>
              </a:spcAft>
              <a:buFont typeface="Arial" pitchFamily="34" charset="0"/>
              <a:buChar char="•"/>
              <a:defRPr/>
            </a:pPr>
            <a:r>
              <a:rPr lang="en-US" dirty="0" smtClean="0"/>
              <a:t>They are not easily open to cross-checking, hence they may be selective, biased, personal and subjective.</a:t>
            </a:r>
          </a:p>
          <a:p>
            <a:pPr fontAlgn="auto">
              <a:spcAft>
                <a:spcPts val="0"/>
              </a:spcAft>
              <a:buFont typeface="Arial" pitchFamily="34" charset="0"/>
              <a:buChar char="•"/>
              <a:defRPr/>
            </a:pPr>
            <a:r>
              <a:rPr lang="en-US" dirty="0" smtClean="0"/>
              <a:t>They are prone to problems of observer bias, despite attempts made to address </a:t>
            </a:r>
            <a:r>
              <a:rPr lang="en-US" dirty="0" err="1" smtClean="0"/>
              <a:t>reﬂexivity</a:t>
            </a:r>
            <a:r>
              <a:rPr lang="en-US" dirty="0" smtClean="0"/>
              <a:t>.</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2976" y="381000"/>
            <a:ext cx="7543824" cy="838200"/>
          </a:xfrm>
        </p:spPr>
        <p:txBody>
          <a:bodyPr>
            <a:normAutofit/>
          </a:bodyPr>
          <a:lstStyle/>
          <a:p>
            <a:pPr eaLnBrk="1" hangingPunct="1"/>
            <a:r>
              <a:rPr lang="en-US" dirty="0" smtClean="0">
                <a:solidFill>
                  <a:schemeClr val="tx1"/>
                </a:solidFill>
                <a:latin typeface="Arial" charset="0"/>
              </a:rPr>
              <a:t>Elements of case study</a:t>
            </a:r>
            <a:endParaRPr lang="en-AU" dirty="0" smtClean="0">
              <a:solidFill>
                <a:schemeClr val="tx1"/>
              </a:solidFill>
              <a:latin typeface="Arial" charset="0"/>
            </a:endParaRPr>
          </a:p>
        </p:txBody>
      </p:sp>
      <p:sp>
        <p:nvSpPr>
          <p:cNvPr id="16387" name="Rectangle 3"/>
          <p:cNvSpPr>
            <a:spLocks noGrp="1" noChangeArrowheads="1"/>
          </p:cNvSpPr>
          <p:nvPr>
            <p:ph type="body" idx="1"/>
          </p:nvPr>
        </p:nvSpPr>
        <p:spPr>
          <a:xfrm>
            <a:off x="1214414" y="1409700"/>
            <a:ext cx="7605736" cy="5105400"/>
          </a:xfrm>
        </p:spPr>
        <p:txBody>
          <a:bodyPr>
            <a:normAutofit/>
          </a:bodyPr>
          <a:lstStyle/>
          <a:p>
            <a:pPr eaLnBrk="1" hangingPunct="1">
              <a:lnSpc>
                <a:spcPct val="150000"/>
              </a:lnSpc>
            </a:pPr>
            <a:r>
              <a:rPr lang="en-US" dirty="0" smtClean="0">
                <a:latin typeface="Arial" charset="0"/>
              </a:rPr>
              <a:t>Rich, vivid and holistic description (‘thick description’) and portrayal of events, contexts and situations through the eyes of participants (including the researcher);</a:t>
            </a:r>
          </a:p>
          <a:p>
            <a:pPr eaLnBrk="1" hangingPunct="1">
              <a:lnSpc>
                <a:spcPct val="150000"/>
              </a:lnSpc>
            </a:pPr>
            <a:r>
              <a:rPr lang="en-US" dirty="0" smtClean="0">
                <a:latin typeface="Arial" charset="0"/>
              </a:rPr>
              <a:t>Contexts are temporal, physical, organizational, institutional, interpersonal;</a:t>
            </a:r>
          </a:p>
          <a:p>
            <a:pPr eaLnBrk="1" hangingPunct="1">
              <a:lnSpc>
                <a:spcPct val="150000"/>
              </a:lnSpc>
            </a:pPr>
            <a:r>
              <a:rPr lang="en-US" dirty="0" smtClean="0">
                <a:latin typeface="Arial" charset="0"/>
              </a:rPr>
              <a:t>Chronological narrative;</a:t>
            </a:r>
          </a:p>
          <a:p>
            <a:pPr eaLnBrk="1" hangingPunct="1">
              <a:lnSpc>
                <a:spcPct val="150000"/>
              </a:lnSpc>
            </a:pPr>
            <a:r>
              <a:rPr lang="en-US" dirty="0" smtClean="0">
                <a:latin typeface="Arial" charset="0"/>
              </a:rPr>
              <a:t>Combination of description, analysis and interpretation;</a:t>
            </a:r>
          </a:p>
          <a:p>
            <a:pPr eaLnBrk="1" hangingPunct="1">
              <a:lnSpc>
                <a:spcPct val="150000"/>
              </a:lnSpc>
            </a:pPr>
            <a:r>
              <a:rPr lang="en-US" dirty="0" smtClean="0">
                <a:latin typeface="Arial" charset="0"/>
              </a:rPr>
              <a:t>Focus on actors and participants;</a:t>
            </a:r>
          </a:p>
          <a:p>
            <a:pPr eaLnBrk="1" hangingPunct="1">
              <a:lnSpc>
                <a:spcPct val="150000"/>
              </a:lnSpc>
            </a:pPr>
            <a:r>
              <a:rPr lang="en-US" dirty="0" smtClean="0">
                <a:latin typeface="Arial" charset="0"/>
              </a:rPr>
              <a:t>Let the data speak for themselves (don’t over-interpret).</a:t>
            </a:r>
            <a:endParaRPr lang="en-AU" dirty="0" smtClean="0">
              <a:latin typeface="Arial" charset="0"/>
            </a:endParaRPr>
          </a:p>
        </p:txBody>
      </p:sp>
      <p:sp>
        <p:nvSpPr>
          <p:cNvPr id="4" name="Slide Number Placeholder 3"/>
          <p:cNvSpPr>
            <a:spLocks noGrp="1"/>
          </p:cNvSpPr>
          <p:nvPr>
            <p:ph type="sldNum" sz="quarter" idx="12"/>
          </p:nvPr>
        </p:nvSpPr>
        <p:spPr/>
        <p:txBody>
          <a:bodyPr/>
          <a:lstStyle/>
          <a:p>
            <a:fld id="{B4283BC1-5FEB-4468-B804-11C953E8F642}"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box(out)">
                                      <p:cBhvr>
                                        <p:cTn id="11" dur="500"/>
                                        <p:tgtEl>
                                          <p:spTgt spid="1638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6387">
                                            <p:txEl>
                                              <p:pRg st="1" end="1"/>
                                            </p:txEl>
                                          </p:spTgt>
                                        </p:tgtEl>
                                        <p:attrNameLst>
                                          <p:attrName>style.visibility</p:attrName>
                                        </p:attrNameLst>
                                      </p:cBhvr>
                                      <p:to>
                                        <p:strVal val="visible"/>
                                      </p:to>
                                    </p:set>
                                    <p:animEffect transition="in" filter="box(out)">
                                      <p:cBhvr>
                                        <p:cTn id="16" dur="500"/>
                                        <p:tgtEl>
                                          <p:spTgt spid="16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box(out)">
                                      <p:cBhvr>
                                        <p:cTn id="21" dur="500"/>
                                        <p:tgtEl>
                                          <p:spTgt spid="1638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Effect transition="in" filter="box(out)">
                                      <p:cBhvr>
                                        <p:cTn id="26" dur="500"/>
                                        <p:tgtEl>
                                          <p:spTgt spid="1638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Effect transition="in" filter="box(out)">
                                      <p:cBhvr>
                                        <p:cTn id="31" dur="500"/>
                                        <p:tgtEl>
                                          <p:spTgt spid="1638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16387">
                                            <p:txEl>
                                              <p:pRg st="5" end="5"/>
                                            </p:txEl>
                                          </p:spTgt>
                                        </p:tgtEl>
                                        <p:attrNameLst>
                                          <p:attrName>style.visibility</p:attrName>
                                        </p:attrNameLst>
                                      </p:cBhvr>
                                      <p:to>
                                        <p:strVal val="visible"/>
                                      </p:to>
                                    </p:set>
                                    <p:animEffect transition="in" filter="box(out)">
                                      <p:cBhvr>
                                        <p:cTn id="36"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2976" y="228600"/>
            <a:ext cx="7315224" cy="1143000"/>
          </a:xfrm>
        </p:spPr>
        <p:txBody>
          <a:bodyPr>
            <a:normAutofit/>
          </a:bodyPr>
          <a:lstStyle/>
          <a:p>
            <a:pPr eaLnBrk="1" hangingPunct="1"/>
            <a:r>
              <a:rPr lang="en-US" dirty="0" smtClean="0">
                <a:solidFill>
                  <a:schemeClr val="tx1"/>
                </a:solidFill>
                <a:latin typeface="Arial" charset="0"/>
              </a:rPr>
              <a:t>Types of case study</a:t>
            </a:r>
            <a:endParaRPr lang="en-AU" dirty="0" smtClean="0">
              <a:solidFill>
                <a:schemeClr val="tx1"/>
              </a:solidFill>
              <a:latin typeface="Arial" charset="0"/>
            </a:endParaRPr>
          </a:p>
        </p:txBody>
      </p:sp>
      <p:sp>
        <p:nvSpPr>
          <p:cNvPr id="18435" name="Rectangle 3"/>
          <p:cNvSpPr>
            <a:spLocks noGrp="1" noChangeArrowheads="1"/>
          </p:cNvSpPr>
          <p:nvPr>
            <p:ph type="body" idx="1"/>
          </p:nvPr>
        </p:nvSpPr>
        <p:spPr>
          <a:xfrm>
            <a:off x="1071538" y="1371600"/>
            <a:ext cx="7767662" cy="5181600"/>
          </a:xfrm>
        </p:spPr>
        <p:txBody>
          <a:bodyPr>
            <a:normAutofit/>
          </a:bodyPr>
          <a:lstStyle/>
          <a:p>
            <a:pPr eaLnBrk="1" hangingPunct="1">
              <a:lnSpc>
                <a:spcPct val="150000"/>
              </a:lnSpc>
            </a:pPr>
            <a:r>
              <a:rPr lang="en-US" dirty="0" smtClean="0">
                <a:latin typeface="Arial" charset="0"/>
              </a:rPr>
              <a:t>Exploratory (pilot);</a:t>
            </a:r>
          </a:p>
          <a:p>
            <a:pPr eaLnBrk="1" hangingPunct="1">
              <a:lnSpc>
                <a:spcPct val="150000"/>
              </a:lnSpc>
            </a:pPr>
            <a:r>
              <a:rPr lang="en-US" dirty="0" smtClean="0">
                <a:latin typeface="Arial" charset="0"/>
              </a:rPr>
              <a:t>Descriptive (e.g. narrative);</a:t>
            </a:r>
          </a:p>
          <a:p>
            <a:pPr eaLnBrk="1" hangingPunct="1">
              <a:lnSpc>
                <a:spcPct val="150000"/>
              </a:lnSpc>
            </a:pPr>
            <a:r>
              <a:rPr lang="en-US" dirty="0" smtClean="0">
                <a:latin typeface="Arial" charset="0"/>
              </a:rPr>
              <a:t>Explanatory.</a:t>
            </a:r>
          </a:p>
          <a:p>
            <a:pPr eaLnBrk="1" hangingPunct="1">
              <a:lnSpc>
                <a:spcPct val="150000"/>
              </a:lnSpc>
            </a:pPr>
            <a:endParaRPr lang="en-US" dirty="0" smtClean="0">
              <a:latin typeface="Arial" charset="0"/>
            </a:endParaRPr>
          </a:p>
          <a:p>
            <a:pPr eaLnBrk="1" hangingPunct="1">
              <a:lnSpc>
                <a:spcPct val="150000"/>
              </a:lnSpc>
              <a:buFontTx/>
              <a:buNone/>
            </a:pPr>
            <a:r>
              <a:rPr lang="en-US" dirty="0" smtClean="0">
                <a:latin typeface="Arial" charset="0"/>
              </a:rPr>
              <a:t>Stake:</a:t>
            </a:r>
          </a:p>
          <a:p>
            <a:pPr eaLnBrk="1" hangingPunct="1">
              <a:lnSpc>
                <a:spcPct val="150000"/>
              </a:lnSpc>
            </a:pPr>
            <a:r>
              <a:rPr lang="en-US" dirty="0" smtClean="0">
                <a:latin typeface="Arial" charset="0"/>
              </a:rPr>
              <a:t>Intrinsic case studies: (to understand the case in question);</a:t>
            </a:r>
          </a:p>
          <a:p>
            <a:pPr eaLnBrk="1" hangingPunct="1">
              <a:lnSpc>
                <a:spcPct val="150000"/>
              </a:lnSpc>
            </a:pPr>
            <a:r>
              <a:rPr lang="en-US" dirty="0" smtClean="0">
                <a:latin typeface="Arial" charset="0"/>
              </a:rPr>
              <a:t>Instrumental case studies (examining a particular case to gain insight into an issue or theory);</a:t>
            </a:r>
          </a:p>
          <a:p>
            <a:pPr eaLnBrk="1" hangingPunct="1">
              <a:lnSpc>
                <a:spcPct val="150000"/>
              </a:lnSpc>
            </a:pPr>
            <a:r>
              <a:rPr lang="en-US" dirty="0" smtClean="0">
                <a:latin typeface="Arial" charset="0"/>
              </a:rPr>
              <a:t>Collective case studies (groups of individual studies to gain a fuller picture).</a:t>
            </a:r>
            <a:endParaRPr lang="en-AU" dirty="0" smtClean="0">
              <a:latin typeface="Arial" charset="0"/>
            </a:endParaRPr>
          </a:p>
        </p:txBody>
      </p:sp>
      <p:sp>
        <p:nvSpPr>
          <p:cNvPr id="4" name="Slide Number Placeholder 3"/>
          <p:cNvSpPr>
            <a:spLocks noGrp="1"/>
          </p:cNvSpPr>
          <p:nvPr>
            <p:ph type="sldNum" sz="quarter" idx="12"/>
          </p:nvPr>
        </p:nvSpPr>
        <p:spPr/>
        <p:txBody>
          <a:bodyPr/>
          <a:lstStyle/>
          <a:p>
            <a:fld id="{B4283BC1-5FEB-4468-B804-11C953E8F642}"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box(out)">
                                      <p:cBhvr>
                                        <p:cTn id="11" dur="500"/>
                                        <p:tgtEl>
                                          <p:spTgt spid="184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Effect transition="in" filter="box(out)">
                                      <p:cBhvr>
                                        <p:cTn id="16" dur="500"/>
                                        <p:tgtEl>
                                          <p:spTgt spid="184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box(out)">
                                      <p:cBhvr>
                                        <p:cTn id="21" dur="500"/>
                                        <p:tgtEl>
                                          <p:spTgt spid="1843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8435">
                                            <p:txEl>
                                              <p:pRg st="4" end="4"/>
                                            </p:txEl>
                                          </p:spTgt>
                                        </p:tgtEl>
                                        <p:attrNameLst>
                                          <p:attrName>style.visibility</p:attrName>
                                        </p:attrNameLst>
                                      </p:cBhvr>
                                      <p:to>
                                        <p:strVal val="visible"/>
                                      </p:to>
                                    </p:set>
                                    <p:animEffect transition="in" filter="box(out)">
                                      <p:cBhvr>
                                        <p:cTn id="26" dur="500"/>
                                        <p:tgtEl>
                                          <p:spTgt spid="1843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Effect transition="in" filter="box(out)">
                                      <p:cBhvr>
                                        <p:cTn id="31" dur="500"/>
                                        <p:tgtEl>
                                          <p:spTgt spid="1843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18435">
                                            <p:txEl>
                                              <p:pRg st="6" end="6"/>
                                            </p:txEl>
                                          </p:spTgt>
                                        </p:tgtEl>
                                        <p:attrNameLst>
                                          <p:attrName>style.visibility</p:attrName>
                                        </p:attrNameLst>
                                      </p:cBhvr>
                                      <p:to>
                                        <p:strVal val="visible"/>
                                      </p:to>
                                    </p:set>
                                    <p:animEffect transition="in" filter="box(out)">
                                      <p:cBhvr>
                                        <p:cTn id="36" dur="500"/>
                                        <p:tgtEl>
                                          <p:spTgt spid="1843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32" fill="hold" grpId="0" nodeType="clickEffect">
                                  <p:stCondLst>
                                    <p:cond delay="0"/>
                                  </p:stCondLst>
                                  <p:childTnLst>
                                    <p:set>
                                      <p:cBhvr>
                                        <p:cTn id="40" dur="1" fill="hold">
                                          <p:stCondLst>
                                            <p:cond delay="0"/>
                                          </p:stCondLst>
                                        </p:cTn>
                                        <p:tgtEl>
                                          <p:spTgt spid="18435">
                                            <p:txEl>
                                              <p:pRg st="7" end="7"/>
                                            </p:txEl>
                                          </p:spTgt>
                                        </p:tgtEl>
                                        <p:attrNameLst>
                                          <p:attrName>style.visibility</p:attrName>
                                        </p:attrNameLst>
                                      </p:cBhvr>
                                      <p:to>
                                        <p:strVal val="visible"/>
                                      </p:to>
                                    </p:set>
                                    <p:animEffect transition="in" filter="box(out)">
                                      <p:cBhvr>
                                        <p:cTn id="41"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24472"/>
          </a:xfrm>
        </p:spPr>
        <p:txBody>
          <a:bodyPr/>
          <a:lstStyle/>
          <a:p>
            <a:pPr>
              <a:lnSpc>
                <a:spcPct val="150000"/>
              </a:lnSpc>
            </a:pPr>
            <a:r>
              <a:rPr lang="en-US" dirty="0" smtClean="0"/>
              <a:t>Case studies frequently follow the interpretive tradition of research – seeing the situation through the eyes of participants – rather than the quantitative paradigm, though this need not always be the case. Its sympathy to the interpretive paradigm has rendered case study an object of criticism.</a:t>
            </a:r>
          </a:p>
          <a:p>
            <a:pPr>
              <a:lnSpc>
                <a:spcPct val="150000"/>
              </a:lnSpc>
            </a:pPr>
            <a:r>
              <a:rPr lang="en-US" dirty="0" smtClean="0"/>
              <a:t>Consider, for example, Smith (1991: 375), who argues that not only is the case study method the logically weakest method of knowing but also studying individual cases, careers and communities is a thing of the past, and that attention should be focused on patterns and laws in historical research.</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validity in case study</a:t>
            </a:r>
            <a:endParaRPr lang="en-US" dirty="0"/>
          </a:p>
        </p:txBody>
      </p:sp>
      <p:sp>
        <p:nvSpPr>
          <p:cNvPr id="3" name="Content Placeholder 2"/>
          <p:cNvSpPr>
            <a:spLocks noGrp="1"/>
          </p:cNvSpPr>
          <p:nvPr>
            <p:ph idx="1"/>
          </p:nvPr>
        </p:nvSpPr>
        <p:spPr>
          <a:xfrm>
            <a:off x="1142976" y="1447800"/>
            <a:ext cx="7790712" cy="4800600"/>
          </a:xfrm>
        </p:spPr>
        <p:txBody>
          <a:bodyPr/>
          <a:lstStyle/>
          <a:p>
            <a:pPr>
              <a:lnSpc>
                <a:spcPct val="150000"/>
              </a:lnSpc>
            </a:pPr>
            <a:r>
              <a:rPr lang="en-US" dirty="0" smtClean="0"/>
              <a:t>Like other research methods, case study has to demonstrate reliability and validity. This can be </a:t>
            </a:r>
            <a:r>
              <a:rPr lang="en-US" dirty="0" err="1" smtClean="0"/>
              <a:t>difﬁcult</a:t>
            </a:r>
            <a:r>
              <a:rPr lang="en-US" dirty="0" smtClean="0"/>
              <a:t>, for given the uniqueness of situations, they may be, by </a:t>
            </a:r>
            <a:r>
              <a:rPr lang="en-US" dirty="0" err="1" smtClean="0"/>
              <a:t>deﬁnition</a:t>
            </a:r>
            <a:r>
              <a:rPr lang="en-US" dirty="0" smtClean="0"/>
              <a:t>, inconsistent with other case studies or unable to demonstrate this positivist view of reliability. Even though case studies do not have to demonstrate this form of reliability, nevertheless there are important questions to be faced in undertaking case studies, for example</a:t>
            </a:r>
            <a:endParaRPr lang="en-US"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What is a case study?</a:t>
            </a:r>
            <a:br>
              <a:rPr lang="en-US" smtClean="0"/>
            </a:br>
            <a:endParaRPr lang="en-US" smtClean="0"/>
          </a:p>
        </p:txBody>
      </p:sp>
      <p:sp>
        <p:nvSpPr>
          <p:cNvPr id="3" name="Content Placeholder 2"/>
          <p:cNvSpPr>
            <a:spLocks noGrp="1"/>
          </p:cNvSpPr>
          <p:nvPr>
            <p:ph idx="1"/>
          </p:nvPr>
        </p:nvSpPr>
        <p:spPr>
          <a:xfrm>
            <a:off x="1142976" y="1447800"/>
            <a:ext cx="7790712" cy="5124472"/>
          </a:xfrm>
        </p:spPr>
        <p:txBody>
          <a:bodyPr rtlCol="0">
            <a:normAutofit/>
          </a:bodyPr>
          <a:lstStyle/>
          <a:p>
            <a:pPr fontAlgn="auto">
              <a:spcAft>
                <a:spcPts val="0"/>
              </a:spcAft>
              <a:buFont typeface="Arial" pitchFamily="34" charset="0"/>
              <a:buChar char="•"/>
              <a:defRPr/>
            </a:pPr>
            <a:r>
              <a:rPr lang="en-US" dirty="0" smtClean="0"/>
              <a:t>A case study is a </a:t>
            </a:r>
            <a:r>
              <a:rPr lang="en-US" dirty="0" err="1" smtClean="0"/>
              <a:t>speciﬁc</a:t>
            </a:r>
            <a:r>
              <a:rPr lang="en-US" dirty="0" smtClean="0"/>
              <a:t> instance that is frequently designed to illustrate a more general principle it is ‘the study of an instance in action’. The single instance is of a bounded system, for example a child, a clique, a class, a school, a community.</a:t>
            </a:r>
          </a:p>
          <a:p>
            <a:pPr fontAlgn="auto">
              <a:spcAft>
                <a:spcPts val="0"/>
              </a:spcAft>
              <a:buFont typeface="Arial" pitchFamily="34" charset="0"/>
              <a:buChar char="•"/>
              <a:defRPr/>
            </a:pPr>
            <a:r>
              <a:rPr lang="en-US" dirty="0" smtClean="0"/>
              <a:t>It provides a unique example of real people in real situations, enabling readers to understand ideas more clearly than simply by presenting them with abstract theories or principles. Indeed a case study can enable readers to understand how ideas and abstract principles can </a:t>
            </a:r>
            <a:r>
              <a:rPr lang="en-US" dirty="0" err="1" smtClean="0"/>
              <a:t>ﬁt</a:t>
            </a:r>
            <a:r>
              <a:rPr lang="en-US" dirty="0" smtClean="0"/>
              <a:t> together</a:t>
            </a:r>
          </a:p>
          <a:p>
            <a:pPr fontAlgn="auto">
              <a:spcAft>
                <a:spcPts val="0"/>
              </a:spcAft>
              <a:buFont typeface="Arial" pitchFamily="34" charset="0"/>
              <a:buChar char="•"/>
              <a:defRPr/>
            </a:pPr>
            <a:r>
              <a:rPr lang="en-US" dirty="0" smtClean="0"/>
              <a:t> Case studies can penetrate situations in ways that are not always susceptible to numerical analysis. As Robson (2002: 183) remarks, case studies opt for analytic rather than statistical generalization, that is they develop a theory which can help researchers to understand other similar cases, phenomena or situations.</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exactly is a case?</a:t>
            </a:r>
            <a:br>
              <a:rPr lang="en-US" dirty="0" smtClean="0"/>
            </a:br>
            <a:r>
              <a:rPr lang="en-US" dirty="0" smtClean="0"/>
              <a:t>How are cases </a:t>
            </a:r>
            <a:r>
              <a:rPr lang="en-US" dirty="0" err="1" smtClean="0"/>
              <a:t>identiﬁed</a:t>
            </a:r>
            <a:r>
              <a:rPr lang="en-US" dirty="0" smtClean="0"/>
              <a:t> and selected?</a:t>
            </a:r>
            <a:br>
              <a:rPr lang="en-US" dirty="0" smtClean="0"/>
            </a:br>
            <a:endParaRPr lang="en-US" dirty="0"/>
          </a:p>
        </p:txBody>
      </p:sp>
      <p:sp>
        <p:nvSpPr>
          <p:cNvPr id="3" name="Content Placeholder 2"/>
          <p:cNvSpPr>
            <a:spLocks noGrp="1"/>
          </p:cNvSpPr>
          <p:nvPr>
            <p:ph idx="1"/>
          </p:nvPr>
        </p:nvSpPr>
        <p:spPr>
          <a:xfrm>
            <a:off x="1214414" y="1285860"/>
            <a:ext cx="7719274" cy="5143536"/>
          </a:xfrm>
        </p:spPr>
        <p:txBody>
          <a:bodyPr rtlCol="0">
            <a:normAutofit lnSpcReduction="10000"/>
          </a:bodyPr>
          <a:lstStyle/>
          <a:p>
            <a:pPr fontAlgn="auto">
              <a:spcAft>
                <a:spcPts val="0"/>
              </a:spcAft>
              <a:buFont typeface="Arial" pitchFamily="34" charset="0"/>
              <a:buChar char="•"/>
              <a:defRPr/>
            </a:pPr>
            <a:r>
              <a:rPr lang="en-US" dirty="0" smtClean="0"/>
              <a:t>What kind of case study is this (what is its purpose)?</a:t>
            </a:r>
          </a:p>
          <a:p>
            <a:pPr fontAlgn="auto">
              <a:spcAft>
                <a:spcPts val="0"/>
              </a:spcAft>
              <a:buFont typeface="Arial" pitchFamily="34" charset="0"/>
              <a:buChar char="•"/>
              <a:defRPr/>
            </a:pPr>
            <a:r>
              <a:rPr lang="en-US" dirty="0" smtClean="0"/>
              <a:t>What is reliable evidence?</a:t>
            </a:r>
          </a:p>
          <a:p>
            <a:pPr fontAlgn="auto">
              <a:spcAft>
                <a:spcPts val="0"/>
              </a:spcAft>
              <a:buFont typeface="Arial" pitchFamily="34" charset="0"/>
              <a:buChar char="•"/>
              <a:defRPr/>
            </a:pPr>
            <a:r>
              <a:rPr lang="en-US" dirty="0" smtClean="0"/>
              <a:t>What is objective evidence?</a:t>
            </a:r>
          </a:p>
          <a:p>
            <a:pPr fontAlgn="auto">
              <a:spcAft>
                <a:spcPts val="0"/>
              </a:spcAft>
              <a:buFont typeface="Arial" pitchFamily="34" charset="0"/>
              <a:buChar char="•"/>
              <a:defRPr/>
            </a:pPr>
            <a:r>
              <a:rPr lang="en-US" dirty="0" smtClean="0"/>
              <a:t>What is an appropriate selection to include from the wealth of generated data?</a:t>
            </a:r>
          </a:p>
          <a:p>
            <a:pPr fontAlgn="auto">
              <a:spcAft>
                <a:spcPts val="0"/>
              </a:spcAft>
              <a:buFont typeface="Arial" pitchFamily="34" charset="0"/>
              <a:buChar char="•"/>
              <a:defRPr/>
            </a:pPr>
            <a:r>
              <a:rPr lang="en-US" dirty="0" smtClean="0"/>
              <a:t>What is a fair and accurate account?</a:t>
            </a:r>
          </a:p>
          <a:p>
            <a:pPr fontAlgn="auto">
              <a:spcAft>
                <a:spcPts val="0"/>
              </a:spcAft>
              <a:buFont typeface="Arial" pitchFamily="34" charset="0"/>
              <a:buChar char="•"/>
              <a:defRPr/>
            </a:pPr>
            <a:r>
              <a:rPr lang="en-US" dirty="0" smtClean="0"/>
              <a:t>Under what circumstances is it fair to take an exceptional case?</a:t>
            </a:r>
          </a:p>
          <a:p>
            <a:pPr fontAlgn="auto">
              <a:spcAft>
                <a:spcPts val="0"/>
              </a:spcAft>
              <a:buFont typeface="Arial" pitchFamily="34" charset="0"/>
              <a:buChar char="•"/>
              <a:defRPr/>
            </a:pPr>
            <a:r>
              <a:rPr lang="en-US" dirty="0" smtClean="0"/>
              <a:t>What kind of sampling is most appropriate?</a:t>
            </a:r>
          </a:p>
          <a:p>
            <a:pPr fontAlgn="auto">
              <a:spcAft>
                <a:spcPts val="0"/>
              </a:spcAft>
              <a:buFont typeface="Arial" pitchFamily="34" charset="0"/>
              <a:buChar char="•"/>
              <a:defRPr/>
            </a:pPr>
            <a:r>
              <a:rPr lang="en-US" dirty="0" smtClean="0"/>
              <a:t>To what extent is triangulation required and how will this be addressed?</a:t>
            </a:r>
          </a:p>
          <a:p>
            <a:pPr fontAlgn="auto">
              <a:spcAft>
                <a:spcPts val="0"/>
              </a:spcAft>
              <a:buFont typeface="Arial" pitchFamily="34" charset="0"/>
              <a:buChar char="•"/>
              <a:defRPr/>
            </a:pPr>
            <a:r>
              <a:rPr lang="en-US" dirty="0" smtClean="0"/>
              <a:t>What is the nature of the validation process in case studies?</a:t>
            </a:r>
          </a:p>
          <a:p>
            <a:pPr fontAlgn="auto">
              <a:spcAft>
                <a:spcPts val="0"/>
              </a:spcAft>
              <a:buFont typeface="Arial" pitchFamily="34" charset="0"/>
              <a:buChar char="•"/>
              <a:defRPr/>
            </a:pPr>
            <a:r>
              <a:rPr lang="en-US" dirty="0" smtClean="0"/>
              <a:t>How will the balance be struck between uniqueness and generalization?</a:t>
            </a:r>
          </a:p>
          <a:p>
            <a:pPr fontAlgn="auto">
              <a:spcAft>
                <a:spcPts val="0"/>
              </a:spcAft>
              <a:buFont typeface="Arial" pitchFamily="34" charset="0"/>
              <a:buChar char="•"/>
              <a:defRPr/>
            </a:pPr>
            <a:r>
              <a:rPr lang="en-US" dirty="0" smtClean="0"/>
              <a:t>What is the most appropriate form of writing up and reporting the case study?</a:t>
            </a:r>
          </a:p>
          <a:p>
            <a:pPr fontAlgn="auto">
              <a:spcAft>
                <a:spcPts val="0"/>
              </a:spcAft>
              <a:buFont typeface="Arial" pitchFamily="34" charset="0"/>
              <a:buChar char="•"/>
              <a:defRPr/>
            </a:pPr>
            <a:r>
              <a:rPr lang="en-US" dirty="0" smtClean="0"/>
              <a:t>What ethical issues are exposed in undertaking a case study?</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42976" y="1447800"/>
            <a:ext cx="7790712" cy="5124472"/>
          </a:xfrm>
        </p:spPr>
        <p:txBody>
          <a:bodyPr/>
          <a:lstStyle/>
          <a:p>
            <a:pPr>
              <a:lnSpc>
                <a:spcPct val="150000"/>
              </a:lnSpc>
            </a:pPr>
            <a:r>
              <a:rPr lang="en-US" dirty="0" smtClean="0"/>
              <a:t>A key issue in case study research is the selection of information. Although it is frequently useful to record typical, representative occurrences, the researcher need not always adhere to criteria of representativeness. It may be that infrequent, unrepresentative but critical incidents or events occur that are crucial to the understanding of the case. For example, a subject might only demonstrate a particular </a:t>
            </a:r>
            <a:r>
              <a:rPr lang="en-US" dirty="0" err="1" smtClean="0"/>
              <a:t>behaviour</a:t>
            </a:r>
            <a:r>
              <a:rPr lang="en-US" dirty="0" smtClean="0"/>
              <a:t> once, but it is so important as not to be ruled out simply because it occurred once; sometimes a single event might occur which sheds a hugely important insight into a person or situation , it can be a key to understanding a situation.</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95910"/>
          </a:xfrm>
        </p:spPr>
        <p:txBody>
          <a:bodyPr/>
          <a:lstStyle/>
          <a:p>
            <a:pPr>
              <a:lnSpc>
                <a:spcPct val="150000"/>
              </a:lnSpc>
            </a:pPr>
            <a:r>
              <a:rPr lang="en-US" dirty="0" smtClean="0"/>
              <a:t>For example, it may be that a psychological case study might happen upon a single instance of child abuse earlier in an adult’s life, but the effects of this were so profound as to constitute a turning point in understanding that adult. A child might suddenly pass a single comment that indicates complete frustration with or complete fear of a teacher, yet it is too important to overlook. Case studies, in not having to seek frequencies of occurrences, can replace quantity with quality and intensity, separating the </a:t>
            </a:r>
            <a:r>
              <a:rPr lang="en-US" dirty="0" err="1" smtClean="0"/>
              <a:t>signiﬁcant</a:t>
            </a:r>
            <a:r>
              <a:rPr lang="en-US" dirty="0" smtClean="0"/>
              <a:t> few from the </a:t>
            </a:r>
            <a:r>
              <a:rPr lang="en-US" dirty="0" err="1" smtClean="0"/>
              <a:t>insigniﬁcant</a:t>
            </a:r>
            <a:r>
              <a:rPr lang="en-US" dirty="0" smtClean="0"/>
              <a:t> many instances of </a:t>
            </a:r>
            <a:r>
              <a:rPr lang="en-US" dirty="0" err="1" smtClean="0"/>
              <a:t>behaviour</a:t>
            </a:r>
            <a:r>
              <a:rPr lang="en-US" dirty="0" smtClean="0"/>
              <a:t>. </a:t>
            </a:r>
            <a:r>
              <a:rPr lang="en-US" dirty="0" err="1" smtClean="0"/>
              <a:t>Signiﬁcance</a:t>
            </a:r>
            <a:r>
              <a:rPr lang="en-US" dirty="0" smtClean="0"/>
              <a:t> rather than frequency is a hallmark of case studies, offering the researcher an insight into the real dynamics of situations and people.</a:t>
            </a:r>
          </a:p>
          <a:p>
            <a:pPr>
              <a:lnSpc>
                <a:spcPct val="150000"/>
              </a:lnSpc>
            </a:pP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Examples of kinds of case study</a:t>
            </a:r>
            <a:br>
              <a:rPr lang="en-US" smtClean="0"/>
            </a:br>
            <a:endParaRPr lang="en-US" smtClean="0"/>
          </a:p>
        </p:txBody>
      </p:sp>
      <p:sp>
        <p:nvSpPr>
          <p:cNvPr id="25603" name="Content Placeholder 2"/>
          <p:cNvSpPr>
            <a:spLocks noGrp="1"/>
          </p:cNvSpPr>
          <p:nvPr>
            <p:ph idx="1"/>
          </p:nvPr>
        </p:nvSpPr>
        <p:spPr>
          <a:xfrm>
            <a:off x="1142976" y="1447800"/>
            <a:ext cx="7790712" cy="5124472"/>
          </a:xfrm>
        </p:spPr>
        <p:txBody>
          <a:bodyPr/>
          <a:lstStyle/>
          <a:p>
            <a:pPr>
              <a:lnSpc>
                <a:spcPct val="150000"/>
              </a:lnSpc>
            </a:pPr>
            <a:r>
              <a:rPr lang="en-US" dirty="0" smtClean="0"/>
              <a:t>Unlike the experimenter who manipulates variables to determine their causal </a:t>
            </a:r>
            <a:r>
              <a:rPr lang="en-US" dirty="0" err="1" smtClean="0"/>
              <a:t>signiﬁcance</a:t>
            </a:r>
            <a:r>
              <a:rPr lang="en-US" dirty="0" smtClean="0"/>
              <a:t> or the surveyor who asks standardized questions of large, representative samples of individuals, the case study researcher typically observes the characteristics of an individual unit – a child, a clique, a class, a school or a community. </a:t>
            </a:r>
          </a:p>
          <a:p>
            <a:pPr>
              <a:lnSpc>
                <a:spcPct val="150000"/>
              </a:lnSpc>
            </a:pPr>
            <a:r>
              <a:rPr lang="en-US" dirty="0" smtClean="0"/>
              <a:t>The purpose of such observation is to probe deeply and to </a:t>
            </a:r>
            <a:r>
              <a:rPr lang="en-US" dirty="0" err="1" smtClean="0"/>
              <a:t>analyse</a:t>
            </a:r>
            <a:r>
              <a:rPr lang="en-US" dirty="0" smtClean="0"/>
              <a:t> intensively the multifarious phenomena that constitute the life cycle of the unit with a view to establishing generalizations about the wider population to which that unit belongs.</a:t>
            </a:r>
          </a:p>
        </p:txBody>
      </p:sp>
      <p:sp>
        <p:nvSpPr>
          <p:cNvPr id="4" name="Slide Number Placeholder 3"/>
          <p:cNvSpPr>
            <a:spLocks noGrp="1"/>
          </p:cNvSpPr>
          <p:nvPr>
            <p:ph type="sldNum" sz="quarter" idx="12"/>
          </p:nvPr>
        </p:nvSpPr>
        <p:spPr/>
        <p:txBody>
          <a:bodyPr/>
          <a:lstStyle/>
          <a:p>
            <a:fld id="{B4283BC1-5FEB-4468-B804-11C953E8F642}"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24472"/>
          </a:xfrm>
        </p:spPr>
        <p:txBody>
          <a:bodyPr/>
          <a:lstStyle/>
          <a:p>
            <a:pPr>
              <a:lnSpc>
                <a:spcPct val="150000"/>
              </a:lnSpc>
            </a:pPr>
            <a:r>
              <a:rPr lang="en-US" dirty="0" smtClean="0"/>
              <a:t>Antipathy among researchers towards the statistical – experimental paradigm has created something of a boom industry in case study research. Delinquents (Patrick 1973), dropouts (Parker 1974), drug-users (Young 1971) and schools (King 1979) attest to the wide use of the case study in contemporary social science and educational research. Such wide use is marked by an equally diverse range of techniques employed in the collection and analysis of both qualitative and quantitative data. Whatever the problem or the approach, at the heart of every case study lies a method of observation.</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Cont…Examples of kinds of case study</a:t>
            </a:r>
            <a:br>
              <a:rPr lang="en-US" smtClean="0"/>
            </a:br>
            <a:endParaRPr lang="en-US" smtClean="0"/>
          </a:p>
        </p:txBody>
      </p:sp>
      <p:sp>
        <p:nvSpPr>
          <p:cNvPr id="3" name="Content Placeholder 2"/>
          <p:cNvSpPr>
            <a:spLocks noGrp="1"/>
          </p:cNvSpPr>
          <p:nvPr>
            <p:ph idx="1"/>
          </p:nvPr>
        </p:nvSpPr>
        <p:spPr>
          <a:xfrm>
            <a:off x="1142976" y="1447800"/>
            <a:ext cx="7790712" cy="5124472"/>
          </a:xfrm>
        </p:spPr>
        <p:txBody>
          <a:bodyPr rtlCol="0">
            <a:normAutofit/>
          </a:bodyPr>
          <a:lstStyle/>
          <a:p>
            <a:pPr fontAlgn="auto">
              <a:spcAft>
                <a:spcPts val="0"/>
              </a:spcAft>
              <a:buFont typeface="Arial" pitchFamily="34" charset="0"/>
              <a:buChar char="•"/>
              <a:defRPr/>
            </a:pPr>
            <a:r>
              <a:rPr lang="en-US" dirty="0" smtClean="0"/>
              <a:t>a typology of observation studies on the basis of which  six examples are selected</a:t>
            </a:r>
            <a:endParaRPr lang="en-US" dirty="0" smtClean="0">
              <a:solidFill>
                <a:srgbClr val="FF0000"/>
              </a:solidFill>
            </a:endParaRPr>
          </a:p>
          <a:p>
            <a:pPr fontAlgn="auto">
              <a:spcAft>
                <a:spcPts val="0"/>
              </a:spcAft>
              <a:buFont typeface="Arial" pitchFamily="34" charset="0"/>
              <a:buChar char="•"/>
              <a:defRPr/>
            </a:pPr>
            <a:r>
              <a:rPr lang="en-US" b="1" dirty="0" smtClean="0"/>
              <a:t>Acker’s (</a:t>
            </a:r>
            <a:r>
              <a:rPr lang="en-US" dirty="0" smtClean="0"/>
              <a:t>1990) study is an ethnographic account that is based on several hundred hours of participant observation material, while </a:t>
            </a:r>
            <a:r>
              <a:rPr lang="en-US" b="1" dirty="0" err="1" smtClean="0"/>
              <a:t>Boulton’s</a:t>
            </a:r>
            <a:r>
              <a:rPr lang="en-US" dirty="0" smtClean="0"/>
              <a:t> (1992) work, by contrast, is based on highly structured, non-participant observation conducted over </a:t>
            </a:r>
            <a:r>
              <a:rPr lang="en-US" dirty="0" err="1" smtClean="0"/>
              <a:t>ﬁve</a:t>
            </a:r>
            <a:r>
              <a:rPr lang="en-US" dirty="0" smtClean="0"/>
              <a:t> years. The study by </a:t>
            </a:r>
            <a:r>
              <a:rPr lang="en-US" b="1" dirty="0" smtClean="0"/>
              <a:t>Wild et al. (1992) </a:t>
            </a:r>
            <a:r>
              <a:rPr lang="en-US" dirty="0" smtClean="0"/>
              <a:t>used participant observation, loosely structured interviews that yielded simple frequency counts. </a:t>
            </a:r>
            <a:r>
              <a:rPr lang="en-US" b="1" dirty="0" err="1" smtClean="0"/>
              <a:t>Blease</a:t>
            </a:r>
            <a:r>
              <a:rPr lang="en-US" b="1" dirty="0" smtClean="0"/>
              <a:t> and Cohen’s </a:t>
            </a:r>
            <a:r>
              <a:rPr lang="en-US" dirty="0" smtClean="0"/>
              <a:t>(1990) study of coping with computers used highly structured observation schedules, undertaken by non-participant observers, with the express intention of obtaining precise, quantitative data on the classroom use of a computer </a:t>
            </a:r>
            <a:r>
              <a:rPr lang="en-US" dirty="0" err="1" smtClean="0"/>
              <a:t>programme</a:t>
            </a:r>
            <a:r>
              <a:rPr lang="en-US" dirty="0" smtClean="0"/>
              <a:t>.  This was part of a longitudinal study in primary classrooms, and yielded typical </a:t>
            </a:r>
            <a:r>
              <a:rPr lang="en-US" dirty="0" err="1" smtClean="0"/>
              <a:t>proﬁles</a:t>
            </a:r>
            <a:r>
              <a:rPr lang="en-US" dirty="0" smtClean="0"/>
              <a:t> of individual </a:t>
            </a:r>
            <a:r>
              <a:rPr lang="en-US" dirty="0" err="1" smtClean="0"/>
              <a:t>behaviour</a:t>
            </a:r>
            <a:r>
              <a:rPr lang="en-US" dirty="0" smtClean="0"/>
              <a:t> and group interaction in students’ usage of the computer </a:t>
            </a:r>
            <a:r>
              <a:rPr lang="en-US" dirty="0" err="1" smtClean="0"/>
              <a:t>programme</a:t>
            </a:r>
            <a:r>
              <a:rPr lang="en-US" dirty="0" smtClean="0"/>
              <a:t>.</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24472"/>
          </a:xfrm>
        </p:spPr>
        <p:txBody>
          <a:bodyPr/>
          <a:lstStyle/>
          <a:p>
            <a:r>
              <a:rPr lang="en-US" b="1" dirty="0" err="1" smtClean="0"/>
              <a:t>Antonsen’s</a:t>
            </a:r>
            <a:r>
              <a:rPr lang="en-US" b="1" dirty="0" smtClean="0"/>
              <a:t> </a:t>
            </a:r>
            <a:r>
              <a:rPr lang="en-US" dirty="0" smtClean="0"/>
              <a:t>(1988)) study was of a single child undergoing psychotherapy at a child psychiatric unit, and uses unstructured observation within the </a:t>
            </a:r>
            <a:r>
              <a:rPr lang="en-US" dirty="0" err="1" smtClean="0"/>
              <a:t>artiﬁcial</a:t>
            </a:r>
            <a:r>
              <a:rPr lang="en-US" dirty="0" smtClean="0"/>
              <a:t> setting of a psychiatric clinic and is a record of the therapist’s non-directive approach.</a:t>
            </a:r>
          </a:p>
          <a:p>
            <a:r>
              <a:rPr lang="en-US" dirty="0" smtClean="0"/>
              <a:t> Finally </a:t>
            </a:r>
            <a:r>
              <a:rPr lang="en-US" b="1" dirty="0" smtClean="0"/>
              <a:t>Houghton’s (1991</a:t>
            </a:r>
            <a:r>
              <a:rPr lang="en-US" dirty="0" smtClean="0"/>
              <a:t>) study uses data from structured sets of test materials together with focused interviews with those with whom this international student had contact.</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 </a:t>
            </a:r>
            <a:br>
              <a:rPr lang="en-US" dirty="0" smtClean="0"/>
            </a:br>
            <a:r>
              <a:rPr lang="en-US" dirty="0" smtClean="0"/>
              <a:t>A typology of observation studies</a:t>
            </a:r>
            <a:br>
              <a:rPr lang="en-US" dirty="0" smtClean="0"/>
            </a:br>
            <a:r>
              <a:rPr lang="en-US" dirty="0" smtClean="0"/>
              <a:t/>
            </a:r>
            <a:br>
              <a:rPr lang="en-US" dirty="0" smtClean="0"/>
            </a:br>
            <a:endParaRPr lang="en-US" dirty="0"/>
          </a:p>
        </p:txBody>
      </p:sp>
      <p:pic>
        <p:nvPicPr>
          <p:cNvPr id="35843" name="Picture 4"/>
          <p:cNvPicPr>
            <a:picLocks noGrp="1" noChangeAspect="1" noChangeArrowheads="1"/>
          </p:cNvPicPr>
          <p:nvPr>
            <p:ph idx="1"/>
          </p:nvPr>
        </p:nvPicPr>
        <p:blipFill>
          <a:blip r:embed="rId2" cstate="print"/>
          <a:srcRect/>
          <a:stretch>
            <a:fillRect/>
          </a:stretch>
        </p:blipFill>
        <p:spPr>
          <a:xfrm>
            <a:off x="1071538" y="1785926"/>
            <a:ext cx="7715304" cy="4429156"/>
          </a:xfrm>
        </p:spPr>
      </p:pic>
      <p:sp>
        <p:nvSpPr>
          <p:cNvPr id="4" name="Slide Number Placeholder 3"/>
          <p:cNvSpPr>
            <a:spLocks noGrp="1"/>
          </p:cNvSpPr>
          <p:nvPr>
            <p:ph type="sldNum" sz="quarter" idx="12"/>
          </p:nvPr>
        </p:nvSpPr>
        <p:spPr/>
        <p:txBody>
          <a:bodyPr/>
          <a:lstStyle/>
          <a:p>
            <a:fld id="{B4283BC1-5FEB-4468-B804-11C953E8F642}"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The case study and problems of selection</a:t>
            </a:r>
          </a:p>
        </p:txBody>
      </p:sp>
      <p:sp>
        <p:nvSpPr>
          <p:cNvPr id="3" name="Content Placeholder 2"/>
          <p:cNvSpPr>
            <a:spLocks noGrp="1"/>
          </p:cNvSpPr>
          <p:nvPr>
            <p:ph idx="1"/>
          </p:nvPr>
        </p:nvSpPr>
        <p:spPr>
          <a:xfrm>
            <a:off x="1214414" y="1214422"/>
            <a:ext cx="7719274" cy="5357850"/>
          </a:xfrm>
        </p:spPr>
        <p:txBody>
          <a:bodyPr rtlCol="0">
            <a:normAutofit fontScale="92500" lnSpcReduction="10000"/>
          </a:bodyPr>
          <a:lstStyle/>
          <a:p>
            <a:pPr fontAlgn="auto">
              <a:spcAft>
                <a:spcPts val="0"/>
              </a:spcAft>
              <a:buFont typeface="Arial" pitchFamily="34" charset="0"/>
              <a:buChar char="•"/>
              <a:defRPr/>
            </a:pPr>
            <a:r>
              <a:rPr lang="en-US" dirty="0" smtClean="0"/>
              <a:t>Among the issues confronting the researcher at the outset of the case study are the problems of selection.</a:t>
            </a:r>
          </a:p>
          <a:p>
            <a:pPr fontAlgn="auto">
              <a:spcAft>
                <a:spcPts val="0"/>
              </a:spcAft>
              <a:buFont typeface="Arial" pitchFamily="34" charset="0"/>
              <a:buChar char="•"/>
              <a:defRPr/>
            </a:pPr>
            <a:r>
              <a:rPr lang="en-US" dirty="0" smtClean="0"/>
              <a:t>The following questions indicate some of the obstacles in this respect:</a:t>
            </a:r>
          </a:p>
          <a:p>
            <a:pPr fontAlgn="auto">
              <a:spcAft>
                <a:spcPts val="0"/>
              </a:spcAft>
              <a:buFont typeface="Arial" pitchFamily="34" charset="0"/>
              <a:buChar char="•"/>
              <a:defRPr/>
            </a:pPr>
            <a:r>
              <a:rPr lang="en-US" dirty="0" smtClean="0"/>
              <a:t>How do you get from the initial idea to the working design (from the idea to a </a:t>
            </a:r>
            <a:r>
              <a:rPr lang="en-US" dirty="0" err="1" smtClean="0"/>
              <a:t>speciﬁcation</a:t>
            </a:r>
            <a:r>
              <a:rPr lang="en-US" dirty="0" smtClean="0"/>
              <a:t>, to usable data)?</a:t>
            </a:r>
          </a:p>
          <a:p>
            <a:pPr fontAlgn="auto">
              <a:spcAft>
                <a:spcPts val="0"/>
              </a:spcAft>
              <a:buFont typeface="Arial" pitchFamily="34" charset="0"/>
              <a:buChar char="•"/>
              <a:defRPr/>
            </a:pPr>
            <a:r>
              <a:rPr lang="en-US" dirty="0" smtClean="0"/>
              <a:t>What do you lose in the process?</a:t>
            </a:r>
          </a:p>
          <a:p>
            <a:pPr fontAlgn="auto">
              <a:spcAft>
                <a:spcPts val="0"/>
              </a:spcAft>
              <a:buFont typeface="Arial" pitchFamily="34" charset="0"/>
              <a:buChar char="•"/>
              <a:defRPr/>
            </a:pPr>
            <a:r>
              <a:rPr lang="en-US" dirty="0" smtClean="0"/>
              <a:t>What unwanted concerns do you take on board as a result?</a:t>
            </a:r>
          </a:p>
          <a:p>
            <a:pPr fontAlgn="auto">
              <a:spcAft>
                <a:spcPts val="0"/>
              </a:spcAft>
              <a:buFont typeface="Arial" pitchFamily="34" charset="0"/>
              <a:buChar char="•"/>
              <a:defRPr/>
            </a:pPr>
            <a:r>
              <a:rPr lang="en-US" dirty="0" smtClean="0"/>
              <a:t>How do you </a:t>
            </a:r>
            <a:r>
              <a:rPr lang="en-US" dirty="0" err="1" smtClean="0"/>
              <a:t>ﬁnd</a:t>
            </a:r>
            <a:r>
              <a:rPr lang="en-US" dirty="0" smtClean="0"/>
              <a:t> a site which provides the best location for the design?</a:t>
            </a:r>
          </a:p>
          <a:p>
            <a:pPr fontAlgn="auto">
              <a:spcAft>
                <a:spcPts val="0"/>
              </a:spcAft>
              <a:buFont typeface="Arial" pitchFamily="34" charset="0"/>
              <a:buChar char="•"/>
              <a:defRPr/>
            </a:pPr>
            <a:r>
              <a:rPr lang="en-US" dirty="0" smtClean="0"/>
              <a:t>How do you locate, identify and approach key informants?</a:t>
            </a:r>
          </a:p>
          <a:p>
            <a:pPr fontAlgn="auto">
              <a:spcAft>
                <a:spcPts val="0"/>
              </a:spcAft>
              <a:buFont typeface="Arial" pitchFamily="34" charset="0"/>
              <a:buChar char="•"/>
              <a:defRPr/>
            </a:pPr>
            <a:r>
              <a:rPr lang="en-US" dirty="0" smtClean="0"/>
              <a:t>How they see you creates a context within which you see them. How can you handle such social complexities?</a:t>
            </a:r>
          </a:p>
          <a:p>
            <a:pPr fontAlgn="auto">
              <a:spcAft>
                <a:spcPts val="0"/>
              </a:spcAft>
              <a:buFont typeface="Arial" pitchFamily="34" charset="0"/>
              <a:buChar char="•"/>
              <a:defRPr/>
            </a:pPr>
            <a:r>
              <a:rPr lang="en-US" dirty="0" smtClean="0"/>
              <a:t>How do you record evidence? When? How much?</a:t>
            </a:r>
          </a:p>
          <a:p>
            <a:pPr fontAlgn="auto">
              <a:spcAft>
                <a:spcPts val="0"/>
              </a:spcAft>
              <a:buFont typeface="Arial" pitchFamily="34" charset="0"/>
              <a:buChar char="•"/>
              <a:defRPr/>
            </a:pPr>
            <a:r>
              <a:rPr lang="en-US" dirty="0" smtClean="0"/>
              <a:t>How do you </a:t>
            </a:r>
            <a:r>
              <a:rPr lang="en-US" dirty="0" err="1" smtClean="0"/>
              <a:t>ﬁle</a:t>
            </a:r>
            <a:r>
              <a:rPr lang="en-US" dirty="0" smtClean="0"/>
              <a:t> and categorize it?</a:t>
            </a:r>
          </a:p>
          <a:p>
            <a:pPr fontAlgn="auto">
              <a:spcAft>
                <a:spcPts val="0"/>
              </a:spcAft>
              <a:buFont typeface="Arial" pitchFamily="34" charset="0"/>
              <a:buChar char="•"/>
              <a:defRPr/>
            </a:pPr>
            <a:r>
              <a:rPr lang="en-US" dirty="0" smtClean="0"/>
              <a:t>How much time do you give to thinking and </a:t>
            </a:r>
            <a:r>
              <a:rPr lang="en-US" dirty="0" err="1" smtClean="0"/>
              <a:t>reﬂecting</a:t>
            </a:r>
            <a:r>
              <a:rPr lang="en-US" dirty="0" smtClean="0"/>
              <a:t> about what you are doing?</a:t>
            </a:r>
          </a:p>
          <a:p>
            <a:pPr fontAlgn="auto">
              <a:spcAft>
                <a:spcPts val="0"/>
              </a:spcAft>
              <a:buFont typeface="Arial" pitchFamily="34" charset="0"/>
              <a:buChar char="•"/>
              <a:defRPr/>
            </a:pPr>
            <a:r>
              <a:rPr lang="en-US" dirty="0" smtClean="0"/>
              <a:t>At what points do you show your subject what you are doing?</a:t>
            </a:r>
          </a:p>
          <a:p>
            <a:pPr fontAlgn="auto">
              <a:spcAft>
                <a:spcPts val="0"/>
              </a:spcAft>
              <a:buFont typeface="Arial" pitchFamily="34" charset="0"/>
              <a:buChar char="•"/>
              <a:defRPr/>
            </a:pPr>
            <a:r>
              <a:rPr lang="en-US" dirty="0" smtClean="0"/>
              <a:t>At what points do you give them control over who sees what?</a:t>
            </a:r>
          </a:p>
          <a:p>
            <a:pPr fontAlgn="auto">
              <a:spcAft>
                <a:spcPts val="0"/>
              </a:spcAft>
              <a:buFont typeface="Arial" pitchFamily="34" charset="0"/>
              <a:buChar char="•"/>
              <a:defRPr/>
            </a:pPr>
            <a:r>
              <a:rPr lang="en-US" dirty="0" smtClean="0"/>
              <a:t>Who sees the reports </a:t>
            </a:r>
            <a:r>
              <a:rPr lang="en-US" dirty="0" err="1" smtClean="0"/>
              <a:t>ﬁrst</a:t>
            </a:r>
            <a:r>
              <a:rPr lang="en-US" dirty="0" smtClean="0"/>
              <a:t>?</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Planning a case study</a:t>
            </a:r>
            <a:br>
              <a:rPr lang="en-US" smtClean="0"/>
            </a:br>
            <a:endParaRPr lang="en-US" smtClean="0"/>
          </a:p>
        </p:txBody>
      </p:sp>
      <p:sp>
        <p:nvSpPr>
          <p:cNvPr id="43011" name="Content Placeholder 2"/>
          <p:cNvSpPr>
            <a:spLocks noGrp="1"/>
          </p:cNvSpPr>
          <p:nvPr>
            <p:ph idx="1"/>
          </p:nvPr>
        </p:nvSpPr>
        <p:spPr>
          <a:xfrm>
            <a:off x="1142976" y="1447800"/>
            <a:ext cx="7790712" cy="5195910"/>
          </a:xfrm>
        </p:spPr>
        <p:txBody>
          <a:bodyPr/>
          <a:lstStyle/>
          <a:p>
            <a:r>
              <a:rPr lang="en-US" dirty="0" smtClean="0"/>
              <a:t>In planning a case study there are several issues that researchers may </a:t>
            </a:r>
            <a:r>
              <a:rPr lang="en-US" dirty="0" err="1" smtClean="0"/>
              <a:t>ﬁnd</a:t>
            </a:r>
            <a:r>
              <a:rPr lang="en-US" dirty="0" smtClean="0"/>
              <a:t> useful to consider (e.g. Adelman et al. 1980)</a:t>
            </a:r>
          </a:p>
          <a:p>
            <a:r>
              <a:rPr lang="en-US" dirty="0" smtClean="0"/>
              <a:t>The particular circumstances of the case, including: the possible disruption to individual participants that participation might entail; negotiating access to people; negotiating ownership of the data; negotiating release of the data.</a:t>
            </a:r>
          </a:p>
          <a:p>
            <a:r>
              <a:rPr lang="en-US" dirty="0" smtClean="0"/>
              <a:t>The conduct of the study, including: the use of primary and secondary sources; the opportunities to check data; triangulation (including peer examination of the </a:t>
            </a:r>
            <a:r>
              <a:rPr lang="en-US" dirty="0" err="1" smtClean="0"/>
              <a:t>ﬁndings</a:t>
            </a:r>
            <a:r>
              <a:rPr lang="en-US" dirty="0" smtClean="0"/>
              <a:t>, respondent validation and </a:t>
            </a:r>
            <a:r>
              <a:rPr lang="en-US" dirty="0" err="1" smtClean="0"/>
              <a:t>reﬂexivity</a:t>
            </a:r>
            <a:r>
              <a:rPr lang="en-US" dirty="0" smtClean="0"/>
              <a:t>); data collection methods – in the interpretive paradigm, case studies tend to use certain data collection methods, e.g. semi-structured and open interviews, observation, narrative accounts and documents, diaries, maybe also tests, rather than other methods, e.g. surveys, experiments.</a:t>
            </a:r>
          </a:p>
          <a:p>
            <a:r>
              <a:rPr lang="en-US" dirty="0" smtClean="0"/>
              <a:t> </a:t>
            </a:r>
          </a:p>
          <a:p>
            <a:endParaRPr lang="en-US" dirty="0" smtClean="0"/>
          </a:p>
        </p:txBody>
      </p:sp>
      <p:sp>
        <p:nvSpPr>
          <p:cNvPr id="4" name="Slide Number Placeholder 3"/>
          <p:cNvSpPr>
            <a:spLocks noGrp="1"/>
          </p:cNvSpPr>
          <p:nvPr>
            <p:ph type="sldNum" sz="quarter" idx="12"/>
          </p:nvPr>
        </p:nvSpPr>
        <p:spPr/>
        <p:txBody>
          <a:bodyPr/>
          <a:lstStyle/>
          <a:p>
            <a:fld id="{B4283BC1-5FEB-4468-B804-11C953E8F642}"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24472"/>
          </a:xfrm>
        </p:spPr>
        <p:txBody>
          <a:bodyPr/>
          <a:lstStyle/>
          <a:p>
            <a:pPr>
              <a:lnSpc>
                <a:spcPct val="150000"/>
              </a:lnSpc>
            </a:pPr>
            <a:r>
              <a:rPr lang="en-US" dirty="0" smtClean="0"/>
              <a:t>Case studies can establish cause and effect, indeed one of their strengths is that they observe effects in real contexts, recognizing that context is a powerful determinant of both causes and effects. As </a:t>
            </a:r>
            <a:r>
              <a:rPr lang="en-US" dirty="0" err="1" smtClean="0"/>
              <a:t>Nisbet</a:t>
            </a:r>
            <a:r>
              <a:rPr lang="en-US" dirty="0" smtClean="0"/>
              <a:t> and Watt (1984: 78) remark, the whole is more than the sum of its parts. </a:t>
            </a:r>
            <a:r>
              <a:rPr lang="en-US" dirty="0" err="1" smtClean="0"/>
              <a:t>Sturman</a:t>
            </a:r>
            <a:r>
              <a:rPr lang="en-US" dirty="0" smtClean="0"/>
              <a:t> (1999: 103) argues that a distinguishing feature of case studies is that human systems have a wholeness or integrity to them rather than being a loose connection of traits, necessitating in-depth investigation. Further, contexts are unique and dynamic, hence case studies investigate and report the complex dynamic and unfolding interactions of events, human relationships and other factors in a unique instance.</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24472"/>
          </a:xfrm>
        </p:spPr>
        <p:txBody>
          <a:bodyPr/>
          <a:lstStyle/>
          <a:p>
            <a:pPr>
              <a:lnSpc>
                <a:spcPct val="150000"/>
              </a:lnSpc>
            </a:pPr>
            <a:r>
              <a:rPr lang="en-US" dirty="0" err="1" smtClean="0"/>
              <a:t>Nisbet</a:t>
            </a:r>
            <a:r>
              <a:rPr lang="en-US" dirty="0" smtClean="0"/>
              <a:t> and Watt (1984) suggest that in conducting interviews, it may be wiser to interview senior people later rather than earlier so that the most effective use of discussion time can be made, the interviewer having been put into the picture fully before the interview. </a:t>
            </a:r>
          </a:p>
          <a:p>
            <a:pPr>
              <a:lnSpc>
                <a:spcPct val="150000"/>
              </a:lnSpc>
            </a:pPr>
            <a:r>
              <a:rPr lang="en-US" dirty="0" smtClean="0"/>
              <a:t>Finally, the conduct of research involves data analysis, theory generation where appropriate, and writing the report. </a:t>
            </a:r>
            <a:r>
              <a:rPr lang="en-US" dirty="0" err="1" smtClean="0"/>
              <a:t>Nisbet</a:t>
            </a:r>
            <a:r>
              <a:rPr lang="en-US" dirty="0" smtClean="0"/>
              <a:t> and Watt (1984) suggest that it is important to separate conclusions from the evidence, with the essential evidence included in the main text, and to balance illustration with analysis and generalization.</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Continua of data collection, types and analysis in case study research</a:t>
            </a:r>
            <a:br>
              <a:rPr lang="en-US" dirty="0" smtClean="0"/>
            </a:br>
            <a:endParaRPr lang="en-US" dirty="0"/>
          </a:p>
        </p:txBody>
      </p:sp>
      <p:pic>
        <p:nvPicPr>
          <p:cNvPr id="48131" name="Picture 2"/>
          <p:cNvPicPr>
            <a:picLocks noGrp="1" noChangeAspect="1" noChangeArrowheads="1"/>
          </p:cNvPicPr>
          <p:nvPr>
            <p:ph idx="1"/>
          </p:nvPr>
        </p:nvPicPr>
        <p:blipFill>
          <a:blip r:embed="rId2" cstate="print"/>
          <a:srcRect/>
          <a:stretch>
            <a:fillRect/>
          </a:stretch>
        </p:blipFill>
        <p:spPr>
          <a:xfrm>
            <a:off x="1214414" y="1246188"/>
            <a:ext cx="7500990" cy="5254646"/>
          </a:xfrm>
        </p:spPr>
      </p:pic>
      <p:sp>
        <p:nvSpPr>
          <p:cNvPr id="4" name="Slide Number Placeholder 3"/>
          <p:cNvSpPr>
            <a:spLocks noGrp="1"/>
          </p:cNvSpPr>
          <p:nvPr>
            <p:ph type="sldNum" sz="quarter" idx="12"/>
          </p:nvPr>
        </p:nvSpPr>
        <p:spPr/>
        <p:txBody>
          <a:bodyPr/>
          <a:lstStyle/>
          <a:p>
            <a:fld id="{B4283BC1-5FEB-4468-B804-11C953E8F642}"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t>At one pole we have unstructured, typically qualitative data, while at the other we have structured, typically quantitative data. Researchers using case study approaches will need to decide which methods of data collection, which type of data and techniques of analysis to employ.</a:t>
            </a:r>
          </a:p>
          <a:p>
            <a:pPr>
              <a:lnSpc>
                <a:spcPct val="150000"/>
              </a:lnSpc>
            </a:pP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Writing up a case study</a:t>
            </a:r>
          </a:p>
        </p:txBody>
      </p:sp>
      <p:sp>
        <p:nvSpPr>
          <p:cNvPr id="50179" name="Content Placeholder 2"/>
          <p:cNvSpPr>
            <a:spLocks noGrp="1"/>
          </p:cNvSpPr>
          <p:nvPr>
            <p:ph idx="1"/>
          </p:nvPr>
        </p:nvSpPr>
        <p:spPr>
          <a:xfrm>
            <a:off x="1142976" y="1447800"/>
            <a:ext cx="7790712" cy="5124472"/>
          </a:xfrm>
        </p:spPr>
        <p:txBody>
          <a:bodyPr/>
          <a:lstStyle/>
          <a:p>
            <a:pPr>
              <a:lnSpc>
                <a:spcPct val="150000"/>
              </a:lnSpc>
            </a:pPr>
            <a:r>
              <a:rPr lang="en-US" dirty="0" smtClean="0"/>
              <a:t>The writing up of a case study abides by the twin notions of ‘</a:t>
            </a:r>
            <a:r>
              <a:rPr lang="en-US" dirty="0" err="1" smtClean="0"/>
              <a:t>ﬁtness</a:t>
            </a:r>
            <a:r>
              <a:rPr lang="en-US" dirty="0" smtClean="0"/>
              <a:t> for purpose’ and ‘</a:t>
            </a:r>
            <a:r>
              <a:rPr lang="en-US" dirty="0" err="1" smtClean="0"/>
              <a:t>ﬁtness</a:t>
            </a:r>
            <a:r>
              <a:rPr lang="en-US" dirty="0" smtClean="0"/>
              <a:t> for audience’. Robson (2002: 512–13) suggests six forms of organizing the writing-up of a case study:</a:t>
            </a:r>
          </a:p>
          <a:p>
            <a:pPr>
              <a:lnSpc>
                <a:spcPct val="150000"/>
              </a:lnSpc>
            </a:pPr>
            <a:r>
              <a:rPr lang="en-US" dirty="0" smtClean="0"/>
              <a:t>In the suspense structure the author presents the main </a:t>
            </a:r>
            <a:r>
              <a:rPr lang="en-US" dirty="0" err="1" smtClean="0"/>
              <a:t>ﬁndings</a:t>
            </a:r>
            <a:r>
              <a:rPr lang="en-US" dirty="0" smtClean="0"/>
              <a:t> (e.g. an executive summary) in the opening part of the report and then devotes the remainder of the report to providing evidence, analysis, explanations, </a:t>
            </a:r>
            <a:r>
              <a:rPr lang="en-US" dirty="0" err="1" smtClean="0"/>
              <a:t>justiﬁcations</a:t>
            </a:r>
            <a:r>
              <a:rPr lang="en-US" dirty="0" smtClean="0"/>
              <a:t> (e.g. for what is selected in or out, what conclusions are drawn, what alternative explanations are rejected), and argument that leads to the overall picture or conclusion.</a:t>
            </a:r>
          </a:p>
          <a:p>
            <a:pPr>
              <a:lnSpc>
                <a:spcPct val="150000"/>
              </a:lnSpc>
            </a:pPr>
            <a:endParaRPr lang="en-US" dirty="0" smtClean="0"/>
          </a:p>
        </p:txBody>
      </p:sp>
      <p:sp>
        <p:nvSpPr>
          <p:cNvPr id="4" name="Slide Number Placeholder 3"/>
          <p:cNvSpPr>
            <a:spLocks noGrp="1"/>
          </p:cNvSpPr>
          <p:nvPr>
            <p:ph type="sldNum" sz="quarter" idx="12"/>
          </p:nvPr>
        </p:nvSpPr>
        <p:spPr/>
        <p:txBody>
          <a:bodyPr/>
          <a:lstStyle/>
          <a:p>
            <a:fld id="{B4283BC1-5FEB-4468-B804-11C953E8F642}"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4910158"/>
          </a:xfrm>
        </p:spPr>
        <p:txBody>
          <a:bodyPr/>
          <a:lstStyle/>
          <a:p>
            <a:pPr>
              <a:lnSpc>
                <a:spcPct val="150000"/>
              </a:lnSpc>
            </a:pPr>
            <a:r>
              <a:rPr lang="en-US" dirty="0" smtClean="0"/>
              <a:t>In the narrative report a prose account is provided, interspersed with relevant </a:t>
            </a:r>
            <a:r>
              <a:rPr lang="en-US" dirty="0" err="1" smtClean="0"/>
              <a:t>ﬁgures</a:t>
            </a:r>
            <a:r>
              <a:rPr lang="en-US" dirty="0" smtClean="0"/>
              <a:t>, tables, emergent issues, analysis and conclusion.</a:t>
            </a:r>
          </a:p>
          <a:p>
            <a:pPr>
              <a:lnSpc>
                <a:spcPct val="150000"/>
              </a:lnSpc>
            </a:pPr>
            <a:r>
              <a:rPr lang="en-US" dirty="0" smtClean="0"/>
              <a:t>In the comparative structure the same case is examined through two or more lenses (e.g. explanatory, descriptive, theoretical) in order either to provide a rich, all-round account of the case, or to enable the reader to have </a:t>
            </a:r>
            <a:r>
              <a:rPr lang="en-US" dirty="0" err="1" smtClean="0"/>
              <a:t>sufﬁcient</a:t>
            </a:r>
            <a:r>
              <a:rPr lang="en-US" dirty="0" smtClean="0"/>
              <a:t> information from which to judge which of the explanations, descriptions or theories best </a:t>
            </a:r>
            <a:r>
              <a:rPr lang="en-US" dirty="0" err="1" smtClean="0"/>
              <a:t>ﬁt</a:t>
            </a:r>
            <a:r>
              <a:rPr lang="en-US" dirty="0" smtClean="0"/>
              <a:t>(s) the data.</a:t>
            </a:r>
          </a:p>
          <a:p>
            <a:pPr>
              <a:lnSpc>
                <a:spcPct val="150000"/>
              </a:lnSpc>
            </a:pP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24472"/>
          </a:xfrm>
        </p:spPr>
        <p:txBody>
          <a:bodyPr>
            <a:normAutofit/>
          </a:bodyPr>
          <a:lstStyle/>
          <a:p>
            <a:r>
              <a:rPr lang="en-US" dirty="0" smtClean="0"/>
              <a:t>In the chronological structure a simple sequence or chronology is used as the organizational principle, thereby enabling not only cause and effect to be addressed, but also possessing the strength of an ongoing story. Adding to Robson’s (2002) comments, the chronology can be sectionalized as appropriate (e.g. key events or key time frames), and intersperse commentaries on, interpretations of and explanations for, and summaries of emerging issues as events unfold (e.g. akin to ‘</a:t>
            </a:r>
            <a:r>
              <a:rPr lang="en-US" dirty="0" err="1" smtClean="0"/>
              <a:t>memoing</a:t>
            </a:r>
            <a:r>
              <a:rPr lang="en-US" dirty="0" smtClean="0"/>
              <a:t>’ in ethnographic research).</a:t>
            </a:r>
          </a:p>
          <a:p>
            <a:r>
              <a:rPr lang="en-US" dirty="0" smtClean="0"/>
              <a:t> The chronology becomes an organizing principle, but different kinds of contents are included at each stage of the chronological sequence.</a:t>
            </a:r>
          </a:p>
          <a:p>
            <a:r>
              <a:rPr lang="en-US" dirty="0" smtClean="0"/>
              <a:t>In the theory-generating structure, the structure follows a set of theoretical constructs or a case that is being made. Here, Robson (2002) suggests, each succeeding section of the case study contributes to, or constitutes, an element of a developing ‘theoretical formulation’, providing a link in the chain of argument, leading eventually to the overall theoretical formulation</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4638"/>
            <a:ext cx="7790712" cy="1143000"/>
          </a:xfrm>
        </p:spPr>
        <p:txBody>
          <a:bodyPr/>
          <a:lstStyle/>
          <a:p>
            <a:endParaRPr lang="en-US" dirty="0"/>
          </a:p>
        </p:txBody>
      </p:sp>
      <p:sp>
        <p:nvSpPr>
          <p:cNvPr id="3" name="Content Placeholder 2"/>
          <p:cNvSpPr>
            <a:spLocks noGrp="1"/>
          </p:cNvSpPr>
          <p:nvPr>
            <p:ph idx="1"/>
          </p:nvPr>
        </p:nvSpPr>
        <p:spPr>
          <a:xfrm>
            <a:off x="1142976" y="1447800"/>
            <a:ext cx="7790712" cy="5053034"/>
          </a:xfrm>
        </p:spPr>
        <p:txBody>
          <a:bodyPr>
            <a:normAutofit lnSpcReduction="10000"/>
          </a:bodyPr>
          <a:lstStyle/>
          <a:p>
            <a:pPr>
              <a:lnSpc>
                <a:spcPct val="150000"/>
              </a:lnSpc>
            </a:pPr>
            <a:r>
              <a:rPr lang="en-US" dirty="0" smtClean="0"/>
              <a:t>In the </a:t>
            </a:r>
            <a:r>
              <a:rPr lang="en-US" dirty="0" err="1" smtClean="0"/>
              <a:t>unsequenced</a:t>
            </a:r>
            <a:r>
              <a:rPr lang="en-US" dirty="0" smtClean="0"/>
              <a:t> structures the sequence, e.g. chronological, issue-based, event-based, theory based, is unimportant. </a:t>
            </a:r>
          </a:p>
          <a:p>
            <a:pPr>
              <a:lnSpc>
                <a:spcPct val="150000"/>
              </a:lnSpc>
            </a:pPr>
            <a:r>
              <a:rPr lang="en-US" dirty="0" smtClean="0"/>
              <a:t> Some case studies are of a single situation – a single child, a single social group, a single class, a single school. Here any of the above six approaches may be appropriate. </a:t>
            </a:r>
          </a:p>
          <a:p>
            <a:pPr>
              <a:lnSpc>
                <a:spcPct val="150000"/>
              </a:lnSpc>
            </a:pPr>
            <a:r>
              <a:rPr lang="en-US" dirty="0" smtClean="0"/>
              <a:t>Some case studies require an unfolding of events, some case studies operate under a ‘snapshot’ approach (e.g. of several schools, or classes, or groups at a particular point in time). In the former it may be important to preserve the chronology, whereas in the latter such a chronology may be irrelevant. Some case studies are divided into two main parts: the data reporting and then the analysis/interpretation/explanation.</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Conclusion</a:t>
            </a:r>
            <a:br>
              <a:rPr lang="en-US" smtClean="0"/>
            </a:br>
            <a:endParaRPr lang="en-US" smtClean="0"/>
          </a:p>
        </p:txBody>
      </p:sp>
      <p:sp>
        <p:nvSpPr>
          <p:cNvPr id="54275" name="Content Placeholder 2"/>
          <p:cNvSpPr>
            <a:spLocks noGrp="1"/>
          </p:cNvSpPr>
          <p:nvPr>
            <p:ph idx="1"/>
          </p:nvPr>
        </p:nvSpPr>
        <p:spPr>
          <a:xfrm>
            <a:off x="1214414" y="1447800"/>
            <a:ext cx="7719274" cy="4981596"/>
          </a:xfrm>
        </p:spPr>
        <p:txBody>
          <a:bodyPr/>
          <a:lstStyle/>
          <a:p>
            <a:pPr>
              <a:lnSpc>
                <a:spcPct val="150000"/>
              </a:lnSpc>
            </a:pPr>
            <a:r>
              <a:rPr lang="en-US" dirty="0" smtClean="0"/>
              <a:t>The different strategies illustrated in  six examples of case studies in a variety of educational settings suggest that participant observation is best thought of as a generic term that describes a methodological approach rather than one </a:t>
            </a:r>
            <a:r>
              <a:rPr lang="en-US" dirty="0" err="1" smtClean="0"/>
              <a:t>speciﬁc</a:t>
            </a:r>
            <a:r>
              <a:rPr lang="en-US" dirty="0" smtClean="0"/>
              <a:t> method.</a:t>
            </a:r>
          </a:p>
          <a:p>
            <a:pPr>
              <a:lnSpc>
                <a:spcPct val="150000"/>
              </a:lnSpc>
            </a:pPr>
            <a:r>
              <a:rPr lang="en-US" dirty="0" smtClean="0"/>
              <a:t> What the  examples have shown is that the representativeness of a particular sample often relates to the observational strategy open to the researcher. Generally speaking, the larger the sample, the more representative it is, and the more likely that the observer’s role is of a participant nature.</a:t>
            </a:r>
          </a:p>
          <a:p>
            <a:endParaRPr lang="en-US" dirty="0" smtClean="0"/>
          </a:p>
        </p:txBody>
      </p:sp>
      <p:sp>
        <p:nvSpPr>
          <p:cNvPr id="4" name="Slide Number Placeholder 3"/>
          <p:cNvSpPr>
            <a:spLocks noGrp="1"/>
          </p:cNvSpPr>
          <p:nvPr>
            <p:ph type="sldNum" sz="quarter" idx="12"/>
          </p:nvPr>
        </p:nvSpPr>
        <p:spPr/>
        <p:txBody>
          <a:bodyPr/>
          <a:lstStyle/>
          <a:p>
            <a:fld id="{B4283BC1-5FEB-4468-B804-11C953E8F642}"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Further reading </a:t>
            </a:r>
            <a:endParaRPr lang="en-US" dirty="0"/>
          </a:p>
        </p:txBody>
      </p:sp>
      <p:sp>
        <p:nvSpPr>
          <p:cNvPr id="3" name="Content Placeholder 2"/>
          <p:cNvSpPr>
            <a:spLocks noGrp="1"/>
          </p:cNvSpPr>
          <p:nvPr>
            <p:ph idx="1"/>
          </p:nvPr>
        </p:nvSpPr>
        <p:spPr/>
        <p:txBody>
          <a:bodyPr/>
          <a:lstStyle/>
          <a:p>
            <a:pPr>
              <a:buNone/>
            </a:pPr>
            <a:r>
              <a:rPr lang="en-US" dirty="0" err="1" smtClean="0"/>
              <a:t>Bassey</a:t>
            </a:r>
            <a:r>
              <a:rPr lang="en-US" dirty="0" smtClean="0"/>
              <a:t> M [1999]  </a:t>
            </a:r>
            <a:r>
              <a:rPr lang="en-US" i="1" dirty="0" smtClean="0"/>
              <a:t>Case study research in educational settings.</a:t>
            </a:r>
            <a:r>
              <a:rPr lang="en-US" dirty="0" smtClean="0"/>
              <a:t>  Buckingham: Open University Press.</a:t>
            </a:r>
          </a:p>
          <a:p>
            <a:pPr>
              <a:buNone/>
            </a:pPr>
            <a:endParaRPr lang="en-US" dirty="0" smtClean="0"/>
          </a:p>
          <a:p>
            <a:pPr>
              <a:buNone/>
            </a:pPr>
            <a:r>
              <a:rPr lang="en-US" dirty="0" smtClean="0"/>
              <a:t>Burton, D and Bartlett, S (2004) </a:t>
            </a:r>
            <a:r>
              <a:rPr lang="en-US" i="1" dirty="0" smtClean="0"/>
              <a:t>Practitioner research for teachers.</a:t>
            </a:r>
            <a:r>
              <a:rPr lang="en-US" dirty="0" smtClean="0"/>
              <a:t>  London: Paul Chapman Publishing.</a:t>
            </a:r>
          </a:p>
          <a:p>
            <a:pPr>
              <a:buNone/>
            </a:pPr>
            <a:endParaRPr lang="en-US" dirty="0" smtClean="0"/>
          </a:p>
          <a:p>
            <a:pPr>
              <a:buNone/>
            </a:pPr>
            <a:r>
              <a:rPr lang="en-US" dirty="0" smtClean="0"/>
              <a:t>Graham B [2000] </a:t>
            </a:r>
            <a:r>
              <a:rPr lang="en-US" i="1" dirty="0" smtClean="0"/>
              <a:t>Case Study research methods.</a:t>
            </a:r>
            <a:r>
              <a:rPr lang="en-US" dirty="0" smtClean="0"/>
              <a:t>  London: Continuum. </a:t>
            </a:r>
          </a:p>
          <a:p>
            <a:pPr>
              <a:buNone/>
            </a:pPr>
            <a:endParaRPr lang="en-US" dirty="0" smtClean="0"/>
          </a:p>
          <a:p>
            <a:pPr>
              <a:buNone/>
            </a:pPr>
            <a:r>
              <a:rPr lang="en-US" dirty="0" smtClean="0"/>
              <a:t>Yin R (2003). </a:t>
            </a:r>
            <a:r>
              <a:rPr lang="en-US" i="1" dirty="0" smtClean="0"/>
              <a:t>Case study research: design and methods</a:t>
            </a:r>
            <a:r>
              <a:rPr lang="en-US" dirty="0" smtClean="0"/>
              <a:t> [3rd </a:t>
            </a:r>
            <a:r>
              <a:rPr lang="en-US" dirty="0" err="1" smtClean="0"/>
              <a:t>ed</a:t>
            </a:r>
            <a:r>
              <a:rPr lang="en-US" dirty="0" smtClean="0"/>
              <a:t>] London: Sage Publishing.</a:t>
            </a:r>
            <a:endParaRPr lang="en-GB"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AA71F4C6-E39B-4749-8344-355E0AEFA206}" type="slidenum">
              <a:rPr lang="en-AU" smtClean="0"/>
              <a:pPr>
                <a:defRPr/>
              </a:pPr>
              <a:t>38</a:t>
            </a:fld>
            <a:endParaRPr lang="en-A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3048000"/>
            <a:ext cx="7022592" cy="1371600"/>
          </a:xfrm>
        </p:spPr>
        <p:txBody>
          <a:bodyPr/>
          <a:lstStyle/>
          <a:p>
            <a:pPr algn="ctr"/>
            <a:r>
              <a:rPr lang="en-US" dirty="0" smtClean="0"/>
              <a:t>The End</a:t>
            </a:r>
            <a:endParaRPr lang="en-US" dirty="0"/>
          </a:p>
        </p:txBody>
      </p:sp>
      <p:sp>
        <p:nvSpPr>
          <p:cNvPr id="4" name="Slide Number Placeholder 3"/>
          <p:cNvSpPr>
            <a:spLocks noGrp="1"/>
          </p:cNvSpPr>
          <p:nvPr>
            <p:ph type="sldNum" sz="quarter" idx="12"/>
          </p:nvPr>
        </p:nvSpPr>
        <p:spPr/>
        <p:txBody>
          <a:bodyPr/>
          <a:lstStyle/>
          <a:p>
            <a:pPr>
              <a:defRPr/>
            </a:pPr>
            <a:fld id="{AA71F4C6-E39B-4749-8344-355E0AEFA206}" type="slidenum">
              <a:rPr lang="en-AU" smtClean="0"/>
              <a:pPr>
                <a:defRPr/>
              </a:pPr>
              <a:t>39</a:t>
            </a:fld>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a case study</a:t>
            </a:r>
            <a:endParaRPr lang="en-US" dirty="0"/>
          </a:p>
        </p:txBody>
      </p:sp>
      <p:sp>
        <p:nvSpPr>
          <p:cNvPr id="3" name="Content Placeholder 2"/>
          <p:cNvSpPr>
            <a:spLocks noGrp="1"/>
          </p:cNvSpPr>
          <p:nvPr>
            <p:ph idx="1"/>
          </p:nvPr>
        </p:nvSpPr>
        <p:spPr>
          <a:xfrm>
            <a:off x="1142976" y="1447800"/>
            <a:ext cx="7790712" cy="5195910"/>
          </a:xfrm>
        </p:spPr>
        <p:txBody>
          <a:bodyPr/>
          <a:lstStyle/>
          <a:p>
            <a:pPr>
              <a:lnSpc>
                <a:spcPct val="150000"/>
              </a:lnSpc>
            </a:pPr>
            <a:r>
              <a:rPr lang="en-US" dirty="0" smtClean="0"/>
              <a:t>It is concerned with a rich and vivid description of events relevant to the case.</a:t>
            </a:r>
          </a:p>
          <a:p>
            <a:pPr>
              <a:lnSpc>
                <a:spcPct val="150000"/>
              </a:lnSpc>
            </a:pPr>
            <a:r>
              <a:rPr lang="en-US" dirty="0" smtClean="0"/>
              <a:t>It provides a chronological narrative of events relevant to the case.</a:t>
            </a:r>
          </a:p>
          <a:p>
            <a:pPr>
              <a:lnSpc>
                <a:spcPct val="150000"/>
              </a:lnSpc>
            </a:pPr>
            <a:r>
              <a:rPr lang="en-US" dirty="0" smtClean="0"/>
              <a:t>It blends a description of events with the analysis of them.</a:t>
            </a:r>
          </a:p>
          <a:p>
            <a:pPr>
              <a:lnSpc>
                <a:spcPct val="150000"/>
              </a:lnSpc>
            </a:pPr>
            <a:r>
              <a:rPr lang="en-US" dirty="0" smtClean="0"/>
              <a:t>It focuses on individual actors or groups of actors, and seeks to understand their perceptions of events.</a:t>
            </a:r>
          </a:p>
          <a:p>
            <a:pPr>
              <a:lnSpc>
                <a:spcPct val="150000"/>
              </a:lnSpc>
            </a:pPr>
            <a:r>
              <a:rPr lang="en-US" dirty="0" smtClean="0"/>
              <a:t>It highlights </a:t>
            </a:r>
            <a:r>
              <a:rPr lang="en-US" dirty="0" err="1" smtClean="0"/>
              <a:t>speciﬁc</a:t>
            </a:r>
            <a:r>
              <a:rPr lang="en-US" dirty="0" smtClean="0"/>
              <a:t> events that are relevant to the case.</a:t>
            </a:r>
          </a:p>
          <a:p>
            <a:pPr>
              <a:lnSpc>
                <a:spcPct val="150000"/>
              </a:lnSpc>
            </a:pPr>
            <a:r>
              <a:rPr lang="en-US" dirty="0" smtClean="0"/>
              <a:t>The researcher is integrally involved in the case.</a:t>
            </a:r>
          </a:p>
          <a:p>
            <a:pPr>
              <a:lnSpc>
                <a:spcPct val="150000"/>
              </a:lnSpc>
            </a:pPr>
            <a:r>
              <a:rPr lang="en-US" dirty="0" smtClean="0"/>
              <a:t>An attempt is made to portray the richness of the case in writing up the report.</a:t>
            </a:r>
          </a:p>
          <a:p>
            <a:pPr>
              <a:lnSpc>
                <a:spcPct val="150000"/>
              </a:lnSpc>
            </a:pP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4981596"/>
          </a:xfrm>
        </p:spPr>
        <p:txBody>
          <a:bodyPr>
            <a:normAutofit/>
          </a:bodyPr>
          <a:lstStyle/>
          <a:p>
            <a:r>
              <a:rPr lang="en-US" dirty="0" smtClean="0"/>
              <a:t>Case studies are set in temporal, geographical, organizational, institutional and other contexts that enable boundaries to be drawn around the case; they can be </a:t>
            </a:r>
            <a:r>
              <a:rPr lang="en-US" dirty="0" err="1" smtClean="0"/>
              <a:t>deﬁned</a:t>
            </a:r>
            <a:r>
              <a:rPr lang="en-US" dirty="0" smtClean="0"/>
              <a:t> with reference to characteristics </a:t>
            </a:r>
            <a:r>
              <a:rPr lang="en-US" dirty="0" err="1" smtClean="0"/>
              <a:t>deﬁned</a:t>
            </a:r>
            <a:r>
              <a:rPr lang="en-US" dirty="0" smtClean="0"/>
              <a:t> by individuals and groups involved; and they can be </a:t>
            </a:r>
            <a:r>
              <a:rPr lang="en-US" dirty="0" err="1" smtClean="0"/>
              <a:t>deﬁned</a:t>
            </a:r>
            <a:r>
              <a:rPr lang="en-US" dirty="0" smtClean="0"/>
              <a:t> by participants’ roles and functions in the case.</a:t>
            </a:r>
            <a:endParaRPr lang="en-US" dirty="0" smtClean="0">
              <a:solidFill>
                <a:srgbClr val="FF0000"/>
              </a:solidFill>
            </a:endParaRPr>
          </a:p>
          <a:p>
            <a:r>
              <a:rPr lang="en-US" dirty="0" smtClean="0"/>
              <a:t>Case studies</a:t>
            </a:r>
          </a:p>
          <a:p>
            <a:r>
              <a:rPr lang="en-US" dirty="0" smtClean="0"/>
              <a:t>will have temporal characteristics which help to </a:t>
            </a:r>
            <a:r>
              <a:rPr lang="en-US" dirty="0" err="1" smtClean="0"/>
              <a:t>deﬁne</a:t>
            </a:r>
            <a:r>
              <a:rPr lang="en-US" dirty="0" smtClean="0"/>
              <a:t> their nature</a:t>
            </a:r>
          </a:p>
          <a:p>
            <a:r>
              <a:rPr lang="en-US" dirty="0" smtClean="0"/>
              <a:t> have geographical parameters allowing for their </a:t>
            </a:r>
            <a:r>
              <a:rPr lang="en-US" dirty="0" err="1" smtClean="0"/>
              <a:t>deﬁnition</a:t>
            </a:r>
            <a:endParaRPr lang="en-US" dirty="0" smtClean="0"/>
          </a:p>
          <a:p>
            <a:r>
              <a:rPr lang="en-US" dirty="0" smtClean="0"/>
              <a:t>will have boundaries which allow for </a:t>
            </a:r>
            <a:r>
              <a:rPr lang="en-US" dirty="0" err="1" smtClean="0"/>
              <a:t>deﬁnition</a:t>
            </a:r>
            <a:endParaRPr lang="en-US" dirty="0" smtClean="0"/>
          </a:p>
          <a:p>
            <a:r>
              <a:rPr lang="en-US" dirty="0" smtClean="0"/>
              <a:t>may be </a:t>
            </a:r>
            <a:r>
              <a:rPr lang="en-US" dirty="0" err="1" smtClean="0"/>
              <a:t>deﬁned</a:t>
            </a:r>
            <a:r>
              <a:rPr lang="en-US" dirty="0" smtClean="0"/>
              <a:t> by an individual in a particular context, at a point in time</a:t>
            </a:r>
          </a:p>
          <a:p>
            <a:r>
              <a:rPr lang="en-US" dirty="0" smtClean="0"/>
              <a:t>may be </a:t>
            </a:r>
            <a:r>
              <a:rPr lang="en-US" dirty="0" err="1" smtClean="0"/>
              <a:t>deﬁned</a:t>
            </a:r>
            <a:r>
              <a:rPr lang="en-US" dirty="0" smtClean="0"/>
              <a:t> by the characteristics of the group</a:t>
            </a:r>
          </a:p>
          <a:p>
            <a:r>
              <a:rPr lang="en-US" dirty="0" smtClean="0"/>
              <a:t>may be </a:t>
            </a:r>
            <a:r>
              <a:rPr lang="en-US" dirty="0" err="1" smtClean="0"/>
              <a:t>deﬁned</a:t>
            </a:r>
            <a:r>
              <a:rPr lang="en-US" dirty="0" smtClean="0"/>
              <a:t> by role or function</a:t>
            </a:r>
          </a:p>
          <a:p>
            <a:r>
              <a:rPr lang="en-US" dirty="0" smtClean="0"/>
              <a:t>may be shaped by organizational or institutional arrangements.</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4638"/>
            <a:ext cx="7790712" cy="1143000"/>
          </a:xfrm>
        </p:spPr>
        <p:txBody>
          <a:bodyPr/>
          <a:lstStyle/>
          <a:p>
            <a:r>
              <a:rPr lang="en-US" dirty="0" smtClean="0"/>
              <a:t/>
            </a:r>
            <a:br>
              <a:rPr lang="en-US" dirty="0" smtClean="0"/>
            </a:br>
            <a:r>
              <a:rPr lang="en-US" dirty="0" smtClean="0"/>
              <a:t>What is a case study?</a:t>
            </a:r>
            <a:endParaRPr lang="en-US" dirty="0"/>
          </a:p>
        </p:txBody>
      </p:sp>
      <p:sp>
        <p:nvSpPr>
          <p:cNvPr id="3" name="Content Placeholder 2"/>
          <p:cNvSpPr>
            <a:spLocks noGrp="1"/>
          </p:cNvSpPr>
          <p:nvPr>
            <p:ph idx="1"/>
          </p:nvPr>
        </p:nvSpPr>
        <p:spPr>
          <a:xfrm>
            <a:off x="1071538" y="1447800"/>
            <a:ext cx="7862150" cy="5053034"/>
          </a:xfrm>
        </p:spPr>
        <p:txBody>
          <a:bodyPr/>
          <a:lstStyle/>
          <a:p>
            <a:pPr marL="609600" indent="-609600">
              <a:lnSpc>
                <a:spcPct val="150000"/>
              </a:lnSpc>
            </a:pPr>
            <a:r>
              <a:rPr lang="en-US" dirty="0" smtClean="0">
                <a:latin typeface="Arial" charset="0"/>
              </a:rPr>
              <a:t>A case study is a specific, holistic, often unique instance that is frequently designed to illustrate a more general principle;</a:t>
            </a:r>
          </a:p>
          <a:p>
            <a:pPr marL="609600" indent="-609600">
              <a:lnSpc>
                <a:spcPct val="150000"/>
              </a:lnSpc>
            </a:pPr>
            <a:r>
              <a:rPr lang="en-US" dirty="0" smtClean="0">
                <a:latin typeface="Arial" charset="0"/>
              </a:rPr>
              <a:t>The study of an instance in action;</a:t>
            </a:r>
          </a:p>
          <a:p>
            <a:pPr marL="609600" indent="-609600">
              <a:lnSpc>
                <a:spcPct val="150000"/>
              </a:lnSpc>
            </a:pPr>
            <a:r>
              <a:rPr lang="en-US" dirty="0" smtClean="0">
                <a:latin typeface="Arial" charset="0"/>
              </a:rPr>
              <a:t>The study of an evolving situation;</a:t>
            </a:r>
          </a:p>
          <a:p>
            <a:pPr marL="609600" indent="-609600">
              <a:lnSpc>
                <a:spcPct val="150000"/>
              </a:lnSpc>
            </a:pPr>
            <a:r>
              <a:rPr lang="en-US" dirty="0" smtClean="0">
                <a:latin typeface="Arial" charset="0"/>
              </a:rPr>
              <a:t>Case studies portray ‘what it is like’ to be in a particular situation;</a:t>
            </a:r>
          </a:p>
          <a:p>
            <a:pPr marL="609600" indent="-609600">
              <a:lnSpc>
                <a:spcPct val="150000"/>
              </a:lnSpc>
            </a:pPr>
            <a:r>
              <a:rPr lang="en-US" dirty="0" smtClean="0">
                <a:latin typeface="Arial" charset="0"/>
              </a:rPr>
              <a:t>Case studies often include direct observations (participant and non-participant) and interviews.</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267348"/>
          </a:xfrm>
        </p:spPr>
        <p:txBody>
          <a:bodyPr/>
          <a:lstStyle/>
          <a:p>
            <a:pPr>
              <a:lnSpc>
                <a:spcPct val="150000"/>
              </a:lnSpc>
            </a:pPr>
            <a:r>
              <a:rPr lang="en-US" dirty="0" smtClean="0"/>
              <a:t>Case studies strive to portray ‘what it is like’ to be in a particular situation, to catch the close up reality and ‘thick description’ (</a:t>
            </a:r>
            <a:r>
              <a:rPr lang="en-US" dirty="0" err="1" smtClean="0"/>
              <a:t>Geertz</a:t>
            </a:r>
            <a:r>
              <a:rPr lang="en-US" dirty="0" smtClean="0"/>
              <a:t> 1973b) of participants’ lived experiences of, thoughts about and feelings for a situation. </a:t>
            </a:r>
          </a:p>
          <a:p>
            <a:pPr>
              <a:lnSpc>
                <a:spcPct val="150000"/>
              </a:lnSpc>
            </a:pPr>
            <a:r>
              <a:rPr lang="en-US" dirty="0" smtClean="0"/>
              <a:t>They involve looking at a case or phenomenon in its real-life context, usually employing many types of data. They are descriptive and detailed, with a narrow focus, combining subjective and objective data. It is important in case studies for events and situations to be allowed to speak for themselves, rather than to be largely interpreted, evaluated or judged by the researcher. In this respect the case study is akin to the television documentary.</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195910"/>
          </a:xfrm>
        </p:spPr>
        <p:txBody>
          <a:bodyPr/>
          <a:lstStyle/>
          <a:p>
            <a:r>
              <a:rPr lang="en-US" dirty="0" smtClean="0"/>
              <a:t>This is not to say that case studies are unsystematic or merely illustrative; case study data are gathered systematically and rigorously. Indeed</a:t>
            </a:r>
          </a:p>
          <a:p>
            <a:r>
              <a:rPr lang="en-US" dirty="0" err="1" smtClean="0"/>
              <a:t>Nisbet</a:t>
            </a:r>
            <a:r>
              <a:rPr lang="en-US" dirty="0" smtClean="0"/>
              <a:t> and Watt (1984: 91) </a:t>
            </a:r>
            <a:r>
              <a:rPr lang="en-US" dirty="0" err="1" smtClean="0"/>
              <a:t>speciﬁcally</a:t>
            </a:r>
            <a:r>
              <a:rPr lang="en-US" dirty="0" smtClean="0"/>
              <a:t> counsel case study researchers to avoid:</a:t>
            </a:r>
          </a:p>
          <a:p>
            <a:r>
              <a:rPr lang="en-US" b="1" dirty="0" smtClean="0"/>
              <a:t>journalism: </a:t>
            </a:r>
            <a:r>
              <a:rPr lang="en-US" dirty="0" smtClean="0"/>
              <a:t>picking out more striking features of the case, thereby distorting the full account in order to emphasize these more sensational aspects</a:t>
            </a:r>
          </a:p>
          <a:p>
            <a:r>
              <a:rPr lang="en-US" b="1" dirty="0" smtClean="0"/>
              <a:t>selective reporting: </a:t>
            </a:r>
            <a:r>
              <a:rPr lang="en-US" dirty="0" smtClean="0"/>
              <a:t>selecting only that evidence which will support a particular conclusion, thereby misrepresenting the whole case</a:t>
            </a:r>
          </a:p>
          <a:p>
            <a:r>
              <a:rPr lang="en-US" b="1" dirty="0" smtClean="0"/>
              <a:t>an anecdotal style: </a:t>
            </a:r>
            <a:r>
              <a:rPr lang="en-US" dirty="0" smtClean="0"/>
              <a:t>degenerating into an endless series of low-level banal and tedious illustrations that take over from in-depth, rigorous analysis. </a:t>
            </a:r>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2976" y="1447800"/>
            <a:ext cx="7790712" cy="5053034"/>
          </a:xfrm>
        </p:spPr>
        <p:txBody>
          <a:bodyPr>
            <a:normAutofit/>
          </a:bodyPr>
          <a:lstStyle/>
          <a:p>
            <a:r>
              <a:rPr lang="en-US" dirty="0" smtClean="0"/>
              <a:t>one is reminded of Stake’s (1978) wry comment that ‘our scrapbooks are</a:t>
            </a:r>
          </a:p>
          <a:p>
            <a:r>
              <a:rPr lang="en-US" b="1" dirty="0" smtClean="0"/>
              <a:t>full of enlargements of enlargements</a:t>
            </a:r>
            <a:r>
              <a:rPr lang="en-US" dirty="0" smtClean="0"/>
              <a:t>’, alluding to the tendency of some case studies to overemphasize detail to the detriment of seeing the whole picture</a:t>
            </a:r>
          </a:p>
          <a:p>
            <a:r>
              <a:rPr lang="en-US" b="1" dirty="0" smtClean="0"/>
              <a:t>pomposity: </a:t>
            </a:r>
            <a:r>
              <a:rPr lang="en-US" dirty="0" smtClean="0"/>
              <a:t>striving to derive or generate profound theories from low-level data, or by wrapping up accounts in high-sounding verbiage</a:t>
            </a:r>
          </a:p>
          <a:p>
            <a:r>
              <a:rPr lang="en-US" b="1" dirty="0" smtClean="0"/>
              <a:t>blandness:</a:t>
            </a:r>
            <a:r>
              <a:rPr lang="en-US" dirty="0" smtClean="0"/>
              <a:t> unquestioningly accepting only the respondents’ views, or including only those aspects of the case study on which people agree rather than areas on which they might disagree. </a:t>
            </a:r>
          </a:p>
          <a:p>
            <a:pPr>
              <a:buNone/>
            </a:pPr>
            <a:r>
              <a:rPr lang="en-US" dirty="0" smtClean="0"/>
              <a:t>Case studies can make theoretical statements, but, like other forms of research and human sciences, these must be supported by the evidence presented.</a:t>
            </a:r>
          </a:p>
          <a:p>
            <a:r>
              <a:rPr lang="en-US" dirty="0" smtClean="0"/>
              <a:t>This requires the nature of generalization in case study to be </a:t>
            </a:r>
            <a:r>
              <a:rPr lang="en-US" dirty="0" err="1" smtClean="0"/>
              <a:t>clariﬁed</a:t>
            </a:r>
            <a:r>
              <a:rPr lang="en-US" dirty="0" smtClean="0"/>
              <a:t>. Generalization can take various forms, for example:</a:t>
            </a:r>
          </a:p>
          <a:p>
            <a:endParaRPr lang="en-US" dirty="0"/>
          </a:p>
        </p:txBody>
      </p:sp>
      <p:sp>
        <p:nvSpPr>
          <p:cNvPr id="4" name="Slide Number Placeholder 3"/>
          <p:cNvSpPr>
            <a:spLocks noGrp="1"/>
          </p:cNvSpPr>
          <p:nvPr>
            <p:ph type="sldNum" sz="quarter" idx="12"/>
          </p:nvPr>
        </p:nvSpPr>
        <p:spPr/>
        <p:txBody>
          <a:bodyPr/>
          <a:lstStyle/>
          <a:p>
            <a:fld id="{B4283BC1-5FEB-4468-B804-11C953E8F64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389</TotalTime>
  <Words>4128</Words>
  <Application>Microsoft Office PowerPoint</Application>
  <PresentationFormat>On-screen Show (4:3)</PresentationFormat>
  <Paragraphs>204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Solstice</vt:lpstr>
      <vt:lpstr>Case study research </vt:lpstr>
      <vt:lpstr>What is a case study? </vt:lpstr>
      <vt:lpstr>Slide 3</vt:lpstr>
      <vt:lpstr>Key features of a case study</vt:lpstr>
      <vt:lpstr>Slide 5</vt:lpstr>
      <vt:lpstr> What is a case study?</vt:lpstr>
      <vt:lpstr>Slide 7</vt:lpstr>
      <vt:lpstr>Slide 8</vt:lpstr>
      <vt:lpstr>Slide 9</vt:lpstr>
      <vt:lpstr>Slide 10</vt:lpstr>
      <vt:lpstr>Types of case studies</vt:lpstr>
      <vt:lpstr>Slide 12</vt:lpstr>
      <vt:lpstr>Slide 13</vt:lpstr>
      <vt:lpstr>Strength and weaknesses of case studies</vt:lpstr>
      <vt:lpstr>Slide 15</vt:lpstr>
      <vt:lpstr>Elements of case study</vt:lpstr>
      <vt:lpstr>Types of case study</vt:lpstr>
      <vt:lpstr>Slide 18</vt:lpstr>
      <vt:lpstr>Reliability and validity in case study</vt:lpstr>
      <vt:lpstr>What exactly is a case? How are cases identiﬁed and selected? </vt:lpstr>
      <vt:lpstr>Slide 21</vt:lpstr>
      <vt:lpstr>Slide 22</vt:lpstr>
      <vt:lpstr>Examples of kinds of case study </vt:lpstr>
      <vt:lpstr>Slide 24</vt:lpstr>
      <vt:lpstr>Cont…Examples of kinds of case study </vt:lpstr>
      <vt:lpstr>Slide 26</vt:lpstr>
      <vt:lpstr>  A typology of observation studies  </vt:lpstr>
      <vt:lpstr>The case study and problems of selection</vt:lpstr>
      <vt:lpstr>Planning a case study </vt:lpstr>
      <vt:lpstr>Slide 30</vt:lpstr>
      <vt:lpstr>Continua of data collection, types and analysis in case study research </vt:lpstr>
      <vt:lpstr>Slide 32</vt:lpstr>
      <vt:lpstr>Writing up a case study</vt:lpstr>
      <vt:lpstr>Slide 34</vt:lpstr>
      <vt:lpstr>Slide 35</vt:lpstr>
      <vt:lpstr>Slide 36</vt:lpstr>
      <vt:lpstr>Conclusion </vt:lpstr>
      <vt:lpstr>Further reading </vt:lpstr>
      <vt:lpstr>Slide 39</vt:lpstr>
    </vt:vector>
  </TitlesOfParts>
  <Company>iiui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Research </dc:title>
  <dc:creator>iiui</dc:creator>
  <cp:lastModifiedBy>NTS</cp:lastModifiedBy>
  <cp:revision>36</cp:revision>
  <dcterms:created xsi:type="dcterms:W3CDTF">2013-12-08T13:21:39Z</dcterms:created>
  <dcterms:modified xsi:type="dcterms:W3CDTF">2013-12-22T16:12:51Z</dcterms:modified>
</cp:coreProperties>
</file>