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308" r:id="rId4"/>
    <p:sldId id="258" r:id="rId5"/>
    <p:sldId id="259" r:id="rId6"/>
    <p:sldId id="309" r:id="rId7"/>
    <p:sldId id="261" r:id="rId8"/>
    <p:sldId id="262" r:id="rId9"/>
    <p:sldId id="310" r:id="rId10"/>
    <p:sldId id="263" r:id="rId11"/>
    <p:sldId id="264" r:id="rId12"/>
    <p:sldId id="265" r:id="rId13"/>
    <p:sldId id="266" r:id="rId14"/>
    <p:sldId id="267" r:id="rId15"/>
    <p:sldId id="268" r:id="rId16"/>
    <p:sldId id="269" r:id="rId17"/>
    <p:sldId id="270" r:id="rId18"/>
    <p:sldId id="272" r:id="rId19"/>
    <p:sldId id="273" r:id="rId20"/>
    <p:sldId id="274" r:id="rId21"/>
    <p:sldId id="276" r:id="rId22"/>
    <p:sldId id="277" r:id="rId23"/>
    <p:sldId id="278" r:id="rId24"/>
    <p:sldId id="279" r:id="rId25"/>
    <p:sldId id="280" r:id="rId26"/>
    <p:sldId id="281" r:id="rId27"/>
    <p:sldId id="282" r:id="rId28"/>
    <p:sldId id="311"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8" r:id="rId44"/>
    <p:sldId id="299" r:id="rId45"/>
    <p:sldId id="300" r:id="rId46"/>
    <p:sldId id="301" r:id="rId47"/>
    <p:sldId id="302" r:id="rId48"/>
    <p:sldId id="303" r:id="rId49"/>
    <p:sldId id="304" r:id="rId50"/>
    <p:sldId id="305" r:id="rId51"/>
    <p:sldId id="306" r:id="rId52"/>
    <p:sldId id="307" r:id="rId53"/>
    <p:sldId id="312"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155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13A7FBA-3654-42E4-9DED-EDF66E478AE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E643B6-06F3-469E-9E38-A40727E04A16}" type="datetimeFigureOut">
              <a:rPr lang="en-US" smtClean="0"/>
              <a:pPr/>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585EA-2778-459D-BDA3-D24F14ADA28A}" type="slidenum">
              <a:rPr lang="en-US" smtClean="0"/>
              <a:pPr/>
              <a:t>‹#›</a:t>
            </a:fld>
            <a:endParaRPr lang="en-US"/>
          </a:p>
        </p:txBody>
      </p:sp>
    </p:spTree>
    <p:extLst>
      <p:ext uri="{BB962C8B-B14F-4D97-AF65-F5344CB8AC3E}">
        <p14:creationId xmlns:p14="http://schemas.microsoft.com/office/powerpoint/2010/main" xmlns="" val="2753429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E643B6-06F3-469E-9E38-A40727E04A16}" type="datetimeFigureOut">
              <a:rPr lang="en-US" smtClean="0"/>
              <a:pPr/>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585EA-2778-459D-BDA3-D24F14ADA28A}" type="slidenum">
              <a:rPr lang="en-US" smtClean="0"/>
              <a:pPr/>
              <a:t>‹#›</a:t>
            </a:fld>
            <a:endParaRPr lang="en-US"/>
          </a:p>
        </p:txBody>
      </p:sp>
    </p:spTree>
    <p:extLst>
      <p:ext uri="{BB962C8B-B14F-4D97-AF65-F5344CB8AC3E}">
        <p14:creationId xmlns:p14="http://schemas.microsoft.com/office/powerpoint/2010/main" xmlns="" val="1729914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E643B6-06F3-469E-9E38-A40727E04A16}" type="datetimeFigureOut">
              <a:rPr lang="en-US" smtClean="0"/>
              <a:pPr/>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585EA-2778-459D-BDA3-D24F14ADA28A}" type="slidenum">
              <a:rPr lang="en-US" smtClean="0"/>
              <a:pPr/>
              <a:t>‹#›</a:t>
            </a:fld>
            <a:endParaRPr lang="en-US"/>
          </a:p>
        </p:txBody>
      </p:sp>
    </p:spTree>
    <p:extLst>
      <p:ext uri="{BB962C8B-B14F-4D97-AF65-F5344CB8AC3E}">
        <p14:creationId xmlns:p14="http://schemas.microsoft.com/office/powerpoint/2010/main" xmlns="" val="336355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1" i="0" baseline="0"/>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sz="1800" baseline="0"/>
            </a:lvl1pPr>
            <a:lvl2pPr>
              <a:defRPr sz="1800" baseline="0"/>
            </a:lvl2pPr>
            <a:lvl3pPr>
              <a:defRPr sz="1800" baseline="0"/>
            </a:lvl3pPr>
            <a:lvl4pPr>
              <a:defRPr sz="1800" baseline="0"/>
            </a:lvl4pPr>
            <a:lvl5pPr>
              <a:defRPr sz="1800" baseline="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3A7FBA-3654-42E4-9DED-EDF66E478AE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13A7FBA-3654-42E4-9DED-EDF66E478AE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3A7FBA-3654-42E4-9DED-EDF66E478A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0C514AB-304C-45F9-B3F9-C5866CE10740}" type="datetimeFigureOut">
              <a:rPr lang="en-US" smtClean="0"/>
              <a:pPr/>
              <a:t>12/21/2013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3A7FBA-3654-42E4-9DED-EDF66E478AE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0C514AB-304C-45F9-B3F9-C5866CE10740}" type="datetimeFigureOut">
              <a:rPr lang="en-US" smtClean="0"/>
              <a:pPr/>
              <a:t>12/21/2013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3A7FBA-3654-42E4-9DED-EDF66E478AE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685" r:id="rId12"/>
    <p:sldLayoutId id="2147483698" r:id="rId13"/>
    <p:sldLayoutId id="2147483699" r:id="rId14"/>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Accounts and </a:t>
            </a:r>
            <a:r>
              <a:rPr lang="en-US" sz="3200" dirty="0" err="1" smtClean="0"/>
              <a:t>Ethenogenic</a:t>
            </a:r>
            <a:r>
              <a:rPr lang="en-US" sz="3200" dirty="0" smtClean="0"/>
              <a:t> Approach</a:t>
            </a:r>
            <a:r>
              <a:rPr lang="en-US" dirty="0"/>
              <a:t/>
            </a:r>
            <a:br>
              <a:rPr lang="en-US" dirty="0"/>
            </a:br>
            <a:endParaRPr lang="en-US" dirty="0"/>
          </a:p>
        </p:txBody>
      </p:sp>
      <p:sp>
        <p:nvSpPr>
          <p:cNvPr id="3" name="Subtitle 2"/>
          <p:cNvSpPr>
            <a:spLocks noGrp="1"/>
          </p:cNvSpPr>
          <p:nvPr>
            <p:ph idx="1"/>
          </p:nvPr>
        </p:nvSpPr>
        <p:spPr/>
        <p:txBody>
          <a:bodyPr>
            <a:normAutofit/>
          </a:bodyPr>
          <a:lstStyle/>
          <a:p>
            <a:pPr algn="l"/>
            <a:r>
              <a:rPr lang="en-US" sz="1800" dirty="0" err="1" smtClean="0">
                <a:latin typeface="Arial" pitchFamily="34" charset="0"/>
                <a:cs typeface="Arial" pitchFamily="34" charset="0"/>
              </a:rPr>
              <a:t>Dr</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Ayaz</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Afsar</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xmlns="" val="684097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Cont…Characteristics of accounts and episodes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Providing that accounts are authentic, it is argued, there is no reason why they should not be used as </a:t>
            </a:r>
            <a:r>
              <a:rPr lang="en-US" dirty="0" err="1" smtClean="0"/>
              <a:t>scientiﬁc</a:t>
            </a:r>
            <a:r>
              <a:rPr lang="en-US" dirty="0" smtClean="0"/>
              <a:t> tools in explaining people’s actions.</a:t>
            </a:r>
          </a:p>
          <a:p>
            <a:r>
              <a:rPr lang="en-US" dirty="0" smtClean="0"/>
              <a:t>The account-gathering method proposed by Brown and </a:t>
            </a:r>
            <a:r>
              <a:rPr lang="en-US" dirty="0" err="1" smtClean="0"/>
              <a:t>Sime</a:t>
            </a:r>
            <a:r>
              <a:rPr lang="en-US" dirty="0" smtClean="0"/>
              <a:t> (1977) is summarized in the following slide:</a:t>
            </a:r>
          </a:p>
          <a:p>
            <a:endParaRPr lang="en-US" b="1"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620000" cy="838200"/>
          </a:xfrm>
        </p:spPr>
        <p:txBody>
          <a:bodyPr anchor="t">
            <a:normAutofit fontScale="90000"/>
          </a:bodyPr>
          <a:lstStyle/>
          <a:p>
            <a:pPr algn="l"/>
            <a:r>
              <a:rPr lang="en-US" sz="3100" dirty="0" smtClean="0"/>
              <a:t>Characteristics of accounts and episodes</a:t>
            </a:r>
            <a:br>
              <a:rPr lang="en-US" sz="3100" dirty="0" smtClean="0"/>
            </a:br>
            <a:r>
              <a:rPr lang="en-US" sz="3100" dirty="0" smtClean="0"/>
              <a:t>Account gathering</a:t>
            </a:r>
            <a:r>
              <a:rPr lang="en-US" dirty="0" smtClean="0"/>
              <a:t/>
            </a:r>
            <a:br>
              <a:rPr lang="en-US" dirty="0" smtClean="0"/>
            </a:b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1219199" y="1143000"/>
            <a:ext cx="7512363" cy="51054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Cont…Characteristics of accounts and episodes</a:t>
            </a:r>
            <a:endParaRPr lang="en-US" dirty="0"/>
          </a:p>
        </p:txBody>
      </p:sp>
      <p:sp>
        <p:nvSpPr>
          <p:cNvPr id="3" name="Content Placeholder 2"/>
          <p:cNvSpPr>
            <a:spLocks noGrp="1"/>
          </p:cNvSpPr>
          <p:nvPr>
            <p:ph idx="1"/>
          </p:nvPr>
        </p:nvSpPr>
        <p:spPr>
          <a:xfrm>
            <a:off x="1066800" y="1447800"/>
            <a:ext cx="7620000" cy="5257800"/>
          </a:xfrm>
        </p:spPr>
        <p:txBody>
          <a:bodyPr>
            <a:normAutofit/>
          </a:bodyPr>
          <a:lstStyle/>
          <a:p>
            <a:pPr>
              <a:lnSpc>
                <a:spcPct val="150000"/>
              </a:lnSpc>
            </a:pPr>
            <a:r>
              <a:rPr lang="en-US" dirty="0" smtClean="0"/>
              <a:t>It involves attention to informants, the account-gathering situation, the transformation of accounts and researchers’ accounts, and sets out control procedures for each of these elements.</a:t>
            </a:r>
          </a:p>
          <a:p>
            <a:pPr>
              <a:lnSpc>
                <a:spcPct val="150000"/>
              </a:lnSpc>
            </a:pPr>
            <a:r>
              <a:rPr lang="en-US" dirty="0" smtClean="0"/>
              <a:t>Problems of eliciting, </a:t>
            </a:r>
            <a:r>
              <a:rPr lang="en-US" dirty="0" err="1" smtClean="0"/>
              <a:t>analysing</a:t>
            </a:r>
            <a:r>
              <a:rPr lang="en-US" dirty="0" smtClean="0"/>
              <a:t> and authenticating accounts are further illustrated in the following outlines of two educational studies. The </a:t>
            </a:r>
            <a:r>
              <a:rPr lang="en-US" dirty="0" err="1" smtClean="0"/>
              <a:t>ﬁrst</a:t>
            </a:r>
            <a:r>
              <a:rPr lang="en-US" dirty="0" smtClean="0"/>
              <a:t> is concerned with valuing among older boys and girls; the second is to do with the activities of pupils and teachers in using computers in primary classrooms.</a:t>
            </a:r>
          </a:p>
          <a:p>
            <a:pPr>
              <a:lnSpc>
                <a:spcPct val="150000"/>
              </a:lnSpc>
            </a:pPr>
            <a:r>
              <a:rPr lang="en-US" dirty="0" err="1" smtClean="0"/>
              <a:t>Kitwood</a:t>
            </a:r>
            <a:r>
              <a:rPr lang="en-US" dirty="0" smtClean="0"/>
              <a:t> (1977) developed an experience-sampling method, that is, a qualitative technique for gathering and </a:t>
            </a:r>
            <a:r>
              <a:rPr lang="en-US" dirty="0" err="1" smtClean="0"/>
              <a:t>analysing</a:t>
            </a:r>
            <a:r>
              <a:rPr lang="en-US" dirty="0" smtClean="0"/>
              <a:t> accounts based upon tape-recorded interviews that were themselves prompted by the </a:t>
            </a:r>
            <a:r>
              <a:rPr lang="en-US" dirty="0" err="1" smtClean="0"/>
              <a:t>ﬁfteen</a:t>
            </a:r>
            <a:r>
              <a:rPr lang="en-US" dirty="0" smtClean="0"/>
              <a:t> situations listed in the next slide.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06362"/>
          </a:xfrm>
        </p:spPr>
        <p:txBody>
          <a:bodyPr>
            <a:normAutofit fontScale="90000"/>
          </a:bodyPr>
          <a:lstStyle/>
          <a:p>
            <a:r>
              <a:rPr lang="en-US" dirty="0" smtClean="0"/>
              <a:t/>
            </a:r>
            <a:br>
              <a:rPr lang="en-US" dirty="0" smtClean="0"/>
            </a:br>
            <a:r>
              <a:rPr lang="en-US" b="0" dirty="0" smtClean="0"/>
              <a:t/>
            </a:r>
            <a:br>
              <a:rPr lang="en-US" b="0" dirty="0" smtClean="0"/>
            </a:br>
            <a:endParaRPr lang="en-US" b="0" dirty="0"/>
          </a:p>
        </p:txBody>
      </p:sp>
      <p:pic>
        <p:nvPicPr>
          <p:cNvPr id="4098" name="Picture 2"/>
          <p:cNvPicPr>
            <a:picLocks noGrp="1" noChangeAspect="1" noChangeArrowheads="1"/>
          </p:cNvPicPr>
          <p:nvPr>
            <p:ph idx="1"/>
          </p:nvPr>
        </p:nvPicPr>
        <p:blipFill>
          <a:blip r:embed="rId2"/>
          <a:srcRect/>
          <a:stretch>
            <a:fillRect/>
          </a:stretch>
        </p:blipFill>
        <p:spPr bwMode="auto">
          <a:xfrm>
            <a:off x="990599" y="304800"/>
            <a:ext cx="7620001" cy="632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Cont…Characteristics of accounts and episodes</a:t>
            </a:r>
            <a:endParaRPr lang="en-US" dirty="0"/>
          </a:p>
        </p:txBody>
      </p:sp>
      <p:sp>
        <p:nvSpPr>
          <p:cNvPr id="3" name="Content Placeholder 2"/>
          <p:cNvSpPr>
            <a:spLocks noGrp="1"/>
          </p:cNvSpPr>
          <p:nvPr>
            <p:ph idx="1"/>
          </p:nvPr>
        </p:nvSpPr>
        <p:spPr>
          <a:xfrm>
            <a:off x="990600" y="1295400"/>
            <a:ext cx="7696200" cy="5410200"/>
          </a:xfrm>
        </p:spPr>
        <p:txBody>
          <a:bodyPr>
            <a:normAutofit/>
          </a:bodyPr>
          <a:lstStyle/>
          <a:p>
            <a:pPr>
              <a:lnSpc>
                <a:spcPct val="150000"/>
              </a:lnSpc>
            </a:pPr>
            <a:r>
              <a:rPr lang="en-US" dirty="0" smtClean="0"/>
              <a:t>Because the experience-sampling method avoids interrogation, the material which emerges is less organized than that obtained from a tightly structured interview. Successful handling of individual accounts therefore requires the researcher to know the interview content extremely well and to work toward the gradual emergence of tentative interpretive schemata which he then </a:t>
            </a:r>
            <a:r>
              <a:rPr lang="en-US" dirty="0" err="1" smtClean="0"/>
              <a:t>modiﬁes</a:t>
            </a:r>
            <a:r>
              <a:rPr lang="en-US" dirty="0" smtClean="0"/>
              <a:t>, </a:t>
            </a:r>
            <a:r>
              <a:rPr lang="en-US" dirty="0" err="1" smtClean="0"/>
              <a:t>conﬁrms</a:t>
            </a:r>
            <a:r>
              <a:rPr lang="en-US" dirty="0" smtClean="0"/>
              <a:t> or </a:t>
            </a:r>
            <a:r>
              <a:rPr lang="en-US" dirty="0" err="1" smtClean="0"/>
              <a:t>falsiﬁes</a:t>
            </a:r>
            <a:r>
              <a:rPr lang="en-US" dirty="0" smtClean="0"/>
              <a:t> as the research continues. </a:t>
            </a:r>
            <a:r>
              <a:rPr lang="en-US" dirty="0" err="1" smtClean="0"/>
              <a:t>Kitwood</a:t>
            </a:r>
            <a:r>
              <a:rPr lang="en-US" dirty="0" smtClean="0"/>
              <a:t> </a:t>
            </a:r>
            <a:r>
              <a:rPr lang="en-US" dirty="0" err="1" smtClean="0"/>
              <a:t>identiﬁes</a:t>
            </a:r>
            <a:r>
              <a:rPr lang="en-US" dirty="0" smtClean="0"/>
              <a:t> eight methods for dealing with the tape-recorded accounts. The </a:t>
            </a:r>
            <a:r>
              <a:rPr lang="en-US" dirty="0" err="1" smtClean="0"/>
              <a:t>ﬁrst</a:t>
            </a:r>
            <a:r>
              <a:rPr lang="en-US" dirty="0" smtClean="0"/>
              <a:t> four methods are fairly close to the approach adopted in handling questionnaires, and the rest are more in tune with the </a:t>
            </a:r>
            <a:r>
              <a:rPr lang="en-US" dirty="0" err="1" smtClean="0"/>
              <a:t>ethogenic</a:t>
            </a:r>
            <a:r>
              <a:rPr lang="en-US" dirty="0" smtClean="0"/>
              <a:t> principles that I discussed earlier: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715962"/>
          </a:xfrm>
        </p:spPr>
        <p:txBody>
          <a:bodyPr>
            <a:normAutofit/>
          </a:bodyPr>
          <a:lstStyle/>
          <a:p>
            <a:r>
              <a:rPr lang="en-US" dirty="0" smtClean="0"/>
              <a:t>Characteristics of accounts and episodes</a:t>
            </a:r>
            <a:endParaRPr lang="en-US" dirty="0"/>
          </a:p>
        </p:txBody>
      </p:sp>
      <p:sp>
        <p:nvSpPr>
          <p:cNvPr id="3" name="Content Placeholder 2"/>
          <p:cNvSpPr>
            <a:spLocks noGrp="1"/>
          </p:cNvSpPr>
          <p:nvPr>
            <p:ph idx="1"/>
          </p:nvPr>
        </p:nvSpPr>
        <p:spPr>
          <a:xfrm>
            <a:off x="1066800" y="1295400"/>
            <a:ext cx="7924800" cy="5334000"/>
          </a:xfrm>
        </p:spPr>
        <p:txBody>
          <a:bodyPr>
            <a:normAutofit/>
          </a:bodyPr>
          <a:lstStyle/>
          <a:p>
            <a:pPr>
              <a:lnSpc>
                <a:spcPct val="150000"/>
              </a:lnSpc>
              <a:buNone/>
            </a:pPr>
            <a:r>
              <a:rPr lang="en-US" b="1" dirty="0" smtClean="0"/>
              <a:t>1. The total pattern of choice</a:t>
            </a:r>
            <a:r>
              <a:rPr lang="en-US" dirty="0" smtClean="0"/>
              <a:t>: the frequency of choice of various items permits some surface generalizations about the participants, taken as a group. The most revealing analyses may be those of the least and most popular items.</a:t>
            </a:r>
          </a:p>
          <a:p>
            <a:pPr>
              <a:lnSpc>
                <a:spcPct val="150000"/>
              </a:lnSpc>
              <a:buNone/>
            </a:pPr>
            <a:r>
              <a:rPr lang="en-US" b="1" dirty="0" smtClean="0"/>
              <a:t>2. Similarities and differences</a:t>
            </a:r>
            <a:r>
              <a:rPr lang="en-US" dirty="0" smtClean="0"/>
              <a:t>: using the same technique as in the </a:t>
            </a:r>
            <a:r>
              <a:rPr lang="en-US" dirty="0" err="1" smtClean="0"/>
              <a:t>ﬁrst</a:t>
            </a:r>
            <a:r>
              <a:rPr lang="en-US" dirty="0" smtClean="0"/>
              <a:t> method, it is possible to investigate similarities and differences within the total sample of accounts according to some characteristic(s) of the participants such as age, sex, level of educational attainment, etc.</a:t>
            </a:r>
          </a:p>
          <a:p>
            <a:pPr>
              <a:lnSpc>
                <a:spcPct val="150000"/>
              </a:lnSpc>
              <a:buNone/>
            </a:pPr>
            <a:r>
              <a:rPr lang="en-US" b="1" dirty="0" smtClean="0"/>
              <a:t>3. Grouping items together: </a:t>
            </a:r>
            <a:r>
              <a:rPr lang="en-US" dirty="0" smtClean="0"/>
              <a:t>it may be convenient for some purposes to fuse together categories that cover similar subject matter. </a:t>
            </a:r>
          </a:p>
          <a:p>
            <a:pPr>
              <a:lnSpc>
                <a:spcPct val="150000"/>
              </a:lnSpc>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944562"/>
          </a:xfrm>
        </p:spPr>
        <p:txBody>
          <a:bodyPr>
            <a:normAutofit/>
          </a:bodyPr>
          <a:lstStyle/>
          <a:p>
            <a:r>
              <a:rPr lang="en-US" dirty="0" smtClean="0"/>
              <a:t>Characteristics of accounts and episodes</a:t>
            </a:r>
            <a:endParaRPr lang="en-US" dirty="0"/>
          </a:p>
        </p:txBody>
      </p:sp>
      <p:sp>
        <p:nvSpPr>
          <p:cNvPr id="3" name="Content Placeholder 2"/>
          <p:cNvSpPr>
            <a:spLocks noGrp="1"/>
          </p:cNvSpPr>
          <p:nvPr>
            <p:ph idx="1"/>
          </p:nvPr>
        </p:nvSpPr>
        <p:spPr>
          <a:xfrm>
            <a:off x="1066800" y="1600200"/>
            <a:ext cx="7848600" cy="5029200"/>
          </a:xfrm>
        </p:spPr>
        <p:txBody>
          <a:bodyPr>
            <a:normAutofit fontScale="92500" lnSpcReduction="10000"/>
          </a:bodyPr>
          <a:lstStyle/>
          <a:p>
            <a:pPr>
              <a:lnSpc>
                <a:spcPct val="150000"/>
              </a:lnSpc>
              <a:buNone/>
            </a:pPr>
            <a:r>
              <a:rPr lang="en-US" b="1" dirty="0" smtClean="0"/>
              <a:t>4. Categorization of content</a:t>
            </a:r>
            <a:r>
              <a:rPr lang="en-US" dirty="0" smtClean="0"/>
              <a:t>: the content of a particular item is inspected for the total sample and an attempt is then made to develop some categories into which all the material will </a:t>
            </a:r>
            <a:r>
              <a:rPr lang="en-US" dirty="0" err="1" smtClean="0"/>
              <a:t>ﬁt</a:t>
            </a:r>
            <a:r>
              <a:rPr lang="en-US" dirty="0" smtClean="0"/>
              <a:t>. The analysis is most effective when two or more researchers work in collaboration, each initially proposing a category system independently and then exchanging views to negotiate a </a:t>
            </a:r>
            <a:r>
              <a:rPr lang="en-US" dirty="0" err="1" smtClean="0"/>
              <a:t>ﬁnal</a:t>
            </a:r>
            <a:r>
              <a:rPr lang="en-US" dirty="0" smtClean="0"/>
              <a:t> category system.</a:t>
            </a:r>
          </a:p>
          <a:p>
            <a:pPr>
              <a:lnSpc>
                <a:spcPct val="150000"/>
              </a:lnSpc>
              <a:buNone/>
            </a:pPr>
            <a:r>
              <a:rPr lang="en-US" b="1" dirty="0" smtClean="0"/>
              <a:t>5. Tracing a theme: </a:t>
            </a:r>
            <a:r>
              <a:rPr lang="en-US" dirty="0" smtClean="0"/>
              <a:t>this type of analysis transcends the rather </a:t>
            </a:r>
            <a:r>
              <a:rPr lang="en-US" dirty="0" err="1" smtClean="0"/>
              <a:t>artiﬁcial</a:t>
            </a:r>
            <a:r>
              <a:rPr lang="en-US" dirty="0" smtClean="0"/>
              <a:t> boundaries which the items themselves imply. It aims to collect as much data as possible relevant to a particular topic regardless of where it occurs in the interview material. The method is exacting because it requires very detailed knowledge of content and may entail going through taped interviews several times. Data so collected may be further </a:t>
            </a:r>
            <a:r>
              <a:rPr lang="en-US" dirty="0" err="1" smtClean="0"/>
              <a:t>analysed</a:t>
            </a:r>
            <a:r>
              <a:rPr lang="en-US" dirty="0" smtClean="0"/>
              <a:t> along the lines suggested in the fourth method above.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944562"/>
          </a:xfrm>
        </p:spPr>
        <p:txBody>
          <a:bodyPr>
            <a:normAutofit/>
          </a:bodyPr>
          <a:lstStyle/>
          <a:p>
            <a:pPr algn="l"/>
            <a:r>
              <a:rPr lang="en-US" dirty="0" smtClean="0"/>
              <a:t>Characteristics of accounts and episodes</a:t>
            </a:r>
            <a:endParaRPr lang="en-US" dirty="0"/>
          </a:p>
        </p:txBody>
      </p:sp>
      <p:sp>
        <p:nvSpPr>
          <p:cNvPr id="3" name="Content Placeholder 2"/>
          <p:cNvSpPr>
            <a:spLocks noGrp="1"/>
          </p:cNvSpPr>
          <p:nvPr>
            <p:ph idx="1"/>
          </p:nvPr>
        </p:nvSpPr>
        <p:spPr>
          <a:xfrm>
            <a:off x="1066800" y="1600200"/>
            <a:ext cx="7924800" cy="5257800"/>
          </a:xfrm>
        </p:spPr>
        <p:txBody>
          <a:bodyPr>
            <a:normAutofit lnSpcReduction="10000"/>
          </a:bodyPr>
          <a:lstStyle/>
          <a:p>
            <a:pPr>
              <a:lnSpc>
                <a:spcPct val="150000"/>
              </a:lnSpc>
              <a:buNone/>
            </a:pPr>
            <a:r>
              <a:rPr lang="en-US" b="1" dirty="0" smtClean="0"/>
              <a:t>6. The study of omissions</a:t>
            </a:r>
            <a:r>
              <a:rPr lang="en-US" dirty="0" smtClean="0"/>
              <a:t>: the researcher may well have expectations about the kind of issues likely to occur in the interviews. When some of these are absent, that fact may be highly </a:t>
            </a:r>
            <a:r>
              <a:rPr lang="en-US" dirty="0" err="1" smtClean="0"/>
              <a:t>signiﬁcant</a:t>
            </a:r>
            <a:r>
              <a:rPr lang="en-US" dirty="0" smtClean="0"/>
              <a:t>. The absence of an anticipated topic should be explored to discover the correct explanation of its omission.</a:t>
            </a:r>
          </a:p>
          <a:p>
            <a:pPr>
              <a:lnSpc>
                <a:spcPct val="150000"/>
              </a:lnSpc>
              <a:buNone/>
            </a:pPr>
            <a:r>
              <a:rPr lang="en-US" b="1" dirty="0" smtClean="0"/>
              <a:t>7. Reconstruction of a social life-world</a:t>
            </a:r>
            <a:r>
              <a:rPr lang="en-US" dirty="0" smtClean="0"/>
              <a:t>: this method can be applied to the accounts of a number of people who have part of their lives in common, for example, a group of friends who go around together. The aim is to attempt some kind of reconstruction of the world which the participants share in </a:t>
            </a:r>
            <a:r>
              <a:rPr lang="en-US" dirty="0" err="1" smtClean="0"/>
              <a:t>analysing</a:t>
            </a:r>
            <a:r>
              <a:rPr lang="en-US" dirty="0" smtClean="0"/>
              <a:t> the fragmentary material obtained in an interview. The researcher seeks to understand the dominant modes of orienting to reality, the conceptions of purpose and the limits to what is perceived.</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Autofit/>
          </a:bodyPr>
          <a:lstStyle/>
          <a:p>
            <a:r>
              <a:rPr lang="en-US" dirty="0" smtClean="0">
                <a:effectLst/>
              </a:rPr>
              <a:t>Cont…Characteristics of accounts and episodes</a:t>
            </a:r>
            <a:endParaRPr lang="en-US" dirty="0">
              <a:effectLst/>
            </a:endParaRPr>
          </a:p>
        </p:txBody>
      </p:sp>
      <p:sp>
        <p:nvSpPr>
          <p:cNvPr id="3" name="Content Placeholder 2"/>
          <p:cNvSpPr>
            <a:spLocks noGrp="1"/>
          </p:cNvSpPr>
          <p:nvPr>
            <p:ph idx="1"/>
          </p:nvPr>
        </p:nvSpPr>
        <p:spPr>
          <a:xfrm>
            <a:off x="1066800" y="1219200"/>
            <a:ext cx="7772400" cy="5410200"/>
          </a:xfrm>
        </p:spPr>
        <p:txBody>
          <a:bodyPr>
            <a:normAutofit/>
          </a:bodyPr>
          <a:lstStyle/>
          <a:p>
            <a:pPr>
              <a:lnSpc>
                <a:spcPct val="150000"/>
              </a:lnSpc>
              <a:buNone/>
            </a:pPr>
            <a:r>
              <a:rPr lang="en-US" b="1" dirty="0" smtClean="0"/>
              <a:t>8. Generating and testing hypotheses: </a:t>
            </a:r>
            <a:r>
              <a:rPr lang="en-US" dirty="0" smtClean="0"/>
              <a:t>new hypotheses may occur to the researcher during the analysis of the tape-recordings. It is possible to do more than simply advance these as a result of tentative impressions; one can loosely apply the </a:t>
            </a:r>
            <a:r>
              <a:rPr lang="en-US" dirty="0" err="1" smtClean="0"/>
              <a:t>hypothetico</a:t>
            </a:r>
            <a:r>
              <a:rPr lang="en-US" dirty="0" smtClean="0"/>
              <a:t>-deductive method to the data. This involves putting the hypothesis forward as clearly as possible, working out what the </a:t>
            </a:r>
            <a:r>
              <a:rPr lang="en-US" dirty="0" err="1" smtClean="0"/>
              <a:t>veriﬁable</a:t>
            </a:r>
            <a:r>
              <a:rPr lang="en-US" dirty="0" smtClean="0"/>
              <a:t> inferences from it would logically be, and testing these against the account data.</a:t>
            </a:r>
          </a:p>
          <a:p>
            <a:pPr>
              <a:lnSpc>
                <a:spcPct val="150000"/>
              </a:lnSpc>
            </a:pPr>
            <a:r>
              <a:rPr lang="en-US" dirty="0" smtClean="0"/>
              <a:t> Where these data are too fragmentary, the researcher may then consider what kind of evidence and method of obtaining it would be necessary for more thorough hypothesis testing. Subsequent sets of interviews forming part of the same piece of research might then be used to obtain relevant data.</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r>
              <a:rPr lang="en-US" dirty="0" smtClean="0"/>
              <a:t>Cont…Characteristics of accounts and episodes</a:t>
            </a:r>
            <a:endParaRPr lang="en-US" dirty="0"/>
          </a:p>
        </p:txBody>
      </p:sp>
      <p:sp>
        <p:nvSpPr>
          <p:cNvPr id="3" name="Content Placeholder 2"/>
          <p:cNvSpPr>
            <a:spLocks noGrp="1"/>
          </p:cNvSpPr>
          <p:nvPr>
            <p:ph idx="1"/>
          </p:nvPr>
        </p:nvSpPr>
        <p:spPr>
          <a:xfrm>
            <a:off x="1066800" y="1219200"/>
            <a:ext cx="7848600" cy="5486400"/>
          </a:xfrm>
        </p:spPr>
        <p:txBody>
          <a:bodyPr>
            <a:normAutofit lnSpcReduction="10000"/>
          </a:bodyPr>
          <a:lstStyle/>
          <a:p>
            <a:pPr>
              <a:lnSpc>
                <a:spcPct val="150000"/>
              </a:lnSpc>
            </a:pPr>
            <a:r>
              <a:rPr lang="en-US" dirty="0" smtClean="0"/>
              <a:t> In the light of the weaknesses in account gathering and analysis </a:t>
            </a:r>
            <a:r>
              <a:rPr lang="en-US" dirty="0" err="1" smtClean="0"/>
              <a:t>Kitwood’s</a:t>
            </a:r>
            <a:r>
              <a:rPr lang="en-US" dirty="0" smtClean="0"/>
              <a:t> (1977) suggestions of safeguards are worth mentioning. </a:t>
            </a:r>
            <a:r>
              <a:rPr lang="en-US" b="1" dirty="0" smtClean="0"/>
              <a:t>First, </a:t>
            </a:r>
            <a:r>
              <a:rPr lang="en-US" dirty="0" smtClean="0"/>
              <a:t>he calls for cross-checking between researchers as a precaution against consistent but unrecognized bias in the interviews themselves. </a:t>
            </a:r>
            <a:r>
              <a:rPr lang="en-US" b="1" dirty="0" smtClean="0"/>
              <a:t>Second</a:t>
            </a:r>
            <a:r>
              <a:rPr lang="en-US" dirty="0" smtClean="0"/>
              <a:t>, he recommends member tests, that is, taking hypotheses and unresolved problems back to the participants themselves or to people in similar situations to them for their comments.</a:t>
            </a:r>
          </a:p>
          <a:p>
            <a:pPr>
              <a:lnSpc>
                <a:spcPct val="150000"/>
              </a:lnSpc>
            </a:pPr>
            <a:r>
              <a:rPr lang="en-US" dirty="0" smtClean="0"/>
              <a:t> Only in this way can researchers be sure that they understand the participants’ own grounds for action. Since there is always the possibility that an obliging participant will readily </a:t>
            </a:r>
            <a:r>
              <a:rPr lang="en-US" dirty="0" err="1" smtClean="0"/>
              <a:t>conﬁrm</a:t>
            </a:r>
            <a:r>
              <a:rPr lang="en-US" dirty="0" smtClean="0"/>
              <a:t> the researcher’s own speculations, every effort should be made to convey to the participant that one wants to know the truth as he or she sees it, and that one is as glad to be proved wrong as right.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1066800" y="1600200"/>
            <a:ext cx="7620000" cy="4876800"/>
          </a:xfrm>
        </p:spPr>
        <p:txBody>
          <a:bodyPr>
            <a:normAutofit/>
          </a:bodyPr>
          <a:lstStyle/>
          <a:p>
            <a:pPr>
              <a:lnSpc>
                <a:spcPct val="150000"/>
              </a:lnSpc>
            </a:pPr>
            <a:r>
              <a:rPr lang="en-US" dirty="0" smtClean="0"/>
              <a:t>The rationale of much of this lecture  is located in the interpretive, ethnographic paradigm which strives to view situations through the eyes of participants, to catch their intentionality and their interpretations of frequently complex situations, their meaning systems and the dynamics of the interaction as it unfolds. This is akin to the notion of ‘thick description’ from </a:t>
            </a:r>
            <a:r>
              <a:rPr lang="en-US" dirty="0" err="1" smtClean="0"/>
              <a:t>Geertz</a:t>
            </a:r>
            <a:r>
              <a:rPr lang="en-US" dirty="0" smtClean="0"/>
              <a:t> (1973b). </a:t>
            </a:r>
          </a:p>
          <a:p>
            <a:pPr>
              <a:lnSpc>
                <a:spcPct val="150000"/>
              </a:lnSpc>
            </a:pPr>
            <a:r>
              <a:rPr lang="en-US" dirty="0" smtClean="0"/>
              <a:t>The </a:t>
            </a:r>
            <a:r>
              <a:rPr lang="en-US" dirty="0" err="1" smtClean="0"/>
              <a:t>ﬁeld</a:t>
            </a:r>
            <a:r>
              <a:rPr lang="en-US" dirty="0" smtClean="0"/>
              <a:t> of language and language use is vast, and to do justice to  all of it here is the ‘optimism of ignorance’ (Edwards 1976). Rather, I will  attempt to indicate some important ways in which researchers can use accounts in collecting data for their research.</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792162"/>
          </a:xfrm>
        </p:spPr>
        <p:txBody>
          <a:bodyPr>
            <a:normAutofit/>
          </a:bodyPr>
          <a:lstStyle/>
          <a:p>
            <a:pPr algn="l"/>
            <a:r>
              <a:rPr lang="en-US" dirty="0" smtClean="0"/>
              <a:t>Characteristics of accounts and episodes</a:t>
            </a:r>
            <a:endParaRPr lang="en-US" dirty="0"/>
          </a:p>
        </p:txBody>
      </p:sp>
      <p:sp>
        <p:nvSpPr>
          <p:cNvPr id="3" name="Content Placeholder 2"/>
          <p:cNvSpPr>
            <a:spLocks noGrp="1"/>
          </p:cNvSpPr>
          <p:nvPr>
            <p:ph idx="1"/>
          </p:nvPr>
        </p:nvSpPr>
        <p:spPr>
          <a:xfrm>
            <a:off x="1066800" y="1143000"/>
            <a:ext cx="7924800" cy="5562600"/>
          </a:xfrm>
        </p:spPr>
        <p:txBody>
          <a:bodyPr>
            <a:normAutofit fontScale="92500" lnSpcReduction="10000"/>
          </a:bodyPr>
          <a:lstStyle/>
          <a:p>
            <a:pPr>
              <a:lnSpc>
                <a:spcPct val="150000"/>
              </a:lnSpc>
            </a:pPr>
            <a:r>
              <a:rPr lang="en-US" dirty="0" smtClean="0"/>
              <a:t>A study by </a:t>
            </a:r>
            <a:r>
              <a:rPr lang="en-US" dirty="0" err="1" smtClean="0"/>
              <a:t>Blease</a:t>
            </a:r>
            <a:r>
              <a:rPr lang="en-US" dirty="0" smtClean="0"/>
              <a:t> and Cohen (1990) used cross-checking as a way of validating the classroom observation records of co-researchers, and member tests to authenticate both quantitative and qualitative data derived from teacher and pupil informants. </a:t>
            </a:r>
          </a:p>
          <a:p>
            <a:pPr>
              <a:lnSpc>
                <a:spcPct val="150000"/>
              </a:lnSpc>
            </a:pPr>
            <a:r>
              <a:rPr lang="en-US" dirty="0" smtClean="0"/>
              <a:t>Thus, in the case of cross-checking, the classroom observation schedules of research assistants and researchers were compared and discussed, to arrive at </a:t>
            </a:r>
            <a:r>
              <a:rPr lang="en-US" dirty="0" err="1" smtClean="0"/>
              <a:t>deﬁnitive</a:t>
            </a:r>
            <a:r>
              <a:rPr lang="en-US" dirty="0" smtClean="0"/>
              <a:t> accounts of the range and duration of </a:t>
            </a:r>
            <a:r>
              <a:rPr lang="en-US" dirty="0" err="1" smtClean="0"/>
              <a:t>speciﬁc</a:t>
            </a:r>
            <a:r>
              <a:rPr lang="en-US" dirty="0" smtClean="0"/>
              <a:t> computer activities occurring within observation sessions. Member tests arose when interpretations of interview data were taken back to participating teachers for their comments. </a:t>
            </a:r>
          </a:p>
          <a:p>
            <a:pPr>
              <a:lnSpc>
                <a:spcPct val="150000"/>
              </a:lnSpc>
            </a:pPr>
            <a:r>
              <a:rPr lang="en-US" dirty="0" smtClean="0"/>
              <a:t>Similarly, pupils’ scores on certain self-concept scales were discussed individually with respondents in order to ascertain why children awarded themselves high or low marks in respect of a range of skills in using computer programs.</a:t>
            </a:r>
          </a:p>
          <a:p>
            <a:pPr>
              <a:lnSpc>
                <a:spcPct val="150000"/>
              </a:lnSpc>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914400"/>
          </a:xfrm>
        </p:spPr>
        <p:txBody>
          <a:bodyPr>
            <a:noAutofit/>
          </a:bodyPr>
          <a:lstStyle/>
          <a:p>
            <a:pPr algn="l"/>
            <a:r>
              <a:rPr lang="en-US" dirty="0" smtClean="0"/>
              <a:t>Network analyses of qualitative data</a:t>
            </a:r>
            <a:br>
              <a:rPr lang="en-US" dirty="0" smtClean="0"/>
            </a:br>
            <a:endParaRPr lang="en-US" dirty="0"/>
          </a:p>
        </p:txBody>
      </p:sp>
      <p:sp>
        <p:nvSpPr>
          <p:cNvPr id="3" name="Content Placeholder 2"/>
          <p:cNvSpPr>
            <a:spLocks noGrp="1"/>
          </p:cNvSpPr>
          <p:nvPr>
            <p:ph idx="1"/>
          </p:nvPr>
        </p:nvSpPr>
        <p:spPr>
          <a:xfrm>
            <a:off x="1066800" y="1371600"/>
            <a:ext cx="7924800" cy="5181600"/>
          </a:xfrm>
        </p:spPr>
        <p:txBody>
          <a:bodyPr>
            <a:normAutofit/>
          </a:bodyPr>
          <a:lstStyle/>
          <a:p>
            <a:pPr>
              <a:lnSpc>
                <a:spcPct val="150000"/>
              </a:lnSpc>
            </a:pPr>
            <a:r>
              <a:rPr lang="en-US" dirty="0" smtClean="0"/>
              <a:t>Another technique that has been successfully employed in the analysis of qualitative data is described by its originators as ‘systematic network analysis’ (Bliss et al. 1983). Drawing upon developments in </a:t>
            </a:r>
            <a:r>
              <a:rPr lang="en-US" dirty="0" err="1" smtClean="0"/>
              <a:t>artiﬁcial</a:t>
            </a:r>
            <a:r>
              <a:rPr lang="en-US" dirty="0" smtClean="0"/>
              <a:t> intelligence, Bliss and her colleagues employed the concept of ‘relational network’ to represent the content and structuring of a person’s knowledge of a particular domain.</a:t>
            </a:r>
          </a:p>
          <a:p>
            <a:pPr>
              <a:lnSpc>
                <a:spcPct val="150000"/>
              </a:lnSpc>
            </a:pPr>
            <a:r>
              <a:rPr lang="en-US" dirty="0" smtClean="0"/>
              <a:t>Essentially, network analysis involves the development of an elaborate system of categories by way of classifying qualitative data and preserving the essential complexity and subtlety of the materials under investigation.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Cont…Network analyses of qualitative data</a:t>
            </a:r>
            <a:br>
              <a:rPr lang="en-US" dirty="0" smtClean="0"/>
            </a:br>
            <a:endParaRPr lang="en-US" dirty="0"/>
          </a:p>
        </p:txBody>
      </p:sp>
      <p:sp>
        <p:nvSpPr>
          <p:cNvPr id="3" name="Content Placeholder 2"/>
          <p:cNvSpPr>
            <a:spLocks noGrp="1"/>
          </p:cNvSpPr>
          <p:nvPr>
            <p:ph idx="1"/>
          </p:nvPr>
        </p:nvSpPr>
        <p:spPr>
          <a:xfrm>
            <a:off x="1066800" y="1295400"/>
            <a:ext cx="7620000" cy="5257800"/>
          </a:xfrm>
        </p:spPr>
        <p:txBody>
          <a:bodyPr/>
          <a:lstStyle/>
          <a:p>
            <a:pPr>
              <a:lnSpc>
                <a:spcPct val="150000"/>
              </a:lnSpc>
            </a:pPr>
            <a:r>
              <a:rPr lang="en-US" dirty="0" smtClean="0"/>
              <a:t>A notational technique is employed to generate network-like structures that show the interdependencies of the categories as they are developed. Network mapping is akin to cognitive mapping.</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rmAutofit fontScale="90000"/>
          </a:bodyPr>
          <a:lstStyle/>
          <a:p>
            <a:pPr algn="l"/>
            <a:r>
              <a:rPr lang="en-US" dirty="0" smtClean="0"/>
              <a:t>What makes a good network?</a:t>
            </a:r>
            <a:br>
              <a:rPr lang="en-US" dirty="0" smtClean="0"/>
            </a:br>
            <a:endParaRPr lang="en-US" dirty="0"/>
          </a:p>
        </p:txBody>
      </p:sp>
      <p:sp>
        <p:nvSpPr>
          <p:cNvPr id="3" name="Content Placeholder 2"/>
          <p:cNvSpPr>
            <a:spLocks noGrp="1"/>
          </p:cNvSpPr>
          <p:nvPr>
            <p:ph idx="1"/>
          </p:nvPr>
        </p:nvSpPr>
        <p:spPr>
          <a:xfrm>
            <a:off x="1066800" y="1066800"/>
            <a:ext cx="7924800" cy="5410200"/>
          </a:xfrm>
        </p:spPr>
        <p:txBody>
          <a:bodyPr>
            <a:normAutofit/>
          </a:bodyPr>
          <a:lstStyle/>
          <a:p>
            <a:pPr>
              <a:lnSpc>
                <a:spcPct val="150000"/>
              </a:lnSpc>
            </a:pPr>
            <a:r>
              <a:rPr lang="en-US" dirty="0" smtClean="0"/>
              <a:t>Bliss et al. (1983) point out that there cannot be one overall account of criteria for judging the merits of a particular network. They do, however, attempt to identify a number of factors that ought to feature in any discussion of the standards by which a network might fairly be judged as adequate.</a:t>
            </a:r>
          </a:p>
          <a:p>
            <a:pPr>
              <a:lnSpc>
                <a:spcPct val="150000"/>
              </a:lnSpc>
            </a:pPr>
            <a:r>
              <a:rPr lang="en-US" b="1" dirty="0" smtClean="0"/>
              <a:t>   First</a:t>
            </a:r>
            <a:r>
              <a:rPr lang="en-US" dirty="0" smtClean="0"/>
              <a:t>, any system of description needs to be valid and reliable: valid in the sense that it is appropriate in kind and, within that kind, </a:t>
            </a:r>
            <a:r>
              <a:rPr lang="en-US" dirty="0" err="1" smtClean="0"/>
              <a:t>sufﬁciently</a:t>
            </a:r>
            <a:r>
              <a:rPr lang="en-US" dirty="0" smtClean="0"/>
              <a:t> complete and faithful, reliable in the sense that there exists an acceptable level of agreement between people as to how to use the network system to describe data.</a:t>
            </a:r>
          </a:p>
          <a:p>
            <a:pPr>
              <a:lnSpc>
                <a:spcPct val="150000"/>
              </a:lnSpc>
            </a:pPr>
            <a:r>
              <a:rPr lang="en-US" b="1" dirty="0" smtClean="0"/>
              <a:t>Second</a:t>
            </a:r>
            <a:r>
              <a:rPr lang="en-US" dirty="0" smtClean="0"/>
              <a:t>, there are properties that a network description should possess such as clarity, completeness and self-consistency. </a:t>
            </a:r>
          </a:p>
          <a:p>
            <a:pPr>
              <a:lnSpc>
                <a:spcPct val="150000"/>
              </a:lnSpc>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rmAutofit fontScale="90000"/>
          </a:bodyPr>
          <a:lstStyle/>
          <a:p>
            <a:r>
              <a:rPr lang="en-US" dirty="0" smtClean="0"/>
              <a:t>Cont…What makes a good network?</a:t>
            </a:r>
            <a:br>
              <a:rPr lang="en-US" dirty="0" smtClean="0"/>
            </a:br>
            <a:endParaRPr lang="en-US" dirty="0"/>
          </a:p>
        </p:txBody>
      </p:sp>
      <p:sp>
        <p:nvSpPr>
          <p:cNvPr id="3" name="Content Placeholder 2"/>
          <p:cNvSpPr>
            <a:spLocks noGrp="1"/>
          </p:cNvSpPr>
          <p:nvPr>
            <p:ph idx="1"/>
          </p:nvPr>
        </p:nvSpPr>
        <p:spPr>
          <a:xfrm>
            <a:off x="1066800" y="990600"/>
            <a:ext cx="7848600" cy="5562600"/>
          </a:xfrm>
        </p:spPr>
        <p:txBody>
          <a:bodyPr>
            <a:normAutofit/>
          </a:bodyPr>
          <a:lstStyle/>
          <a:p>
            <a:pPr>
              <a:lnSpc>
                <a:spcPct val="150000"/>
              </a:lnSpc>
            </a:pPr>
            <a:r>
              <a:rPr lang="en-US" dirty="0" smtClean="0"/>
              <a:t>These relate to a further criterion of ‘network utility’, the </a:t>
            </a:r>
            <a:r>
              <a:rPr lang="en-US" dirty="0" err="1" smtClean="0"/>
              <a:t>sufﬁciency</a:t>
            </a:r>
            <a:r>
              <a:rPr lang="en-US" dirty="0" smtClean="0"/>
              <a:t> of detail contained in a particular network. A third property that a network should possess is termed ‘</a:t>
            </a:r>
            <a:r>
              <a:rPr lang="en-US" dirty="0" err="1" smtClean="0"/>
              <a:t>learnability</a:t>
            </a:r>
            <a:r>
              <a:rPr lang="en-US" dirty="0" smtClean="0"/>
              <a:t>’. Communicating the terms of the analysis to others, say the authors, is of central importance. It follows therefore that much hinges on whether networks are relatively easy or hard to teach to others. </a:t>
            </a:r>
          </a:p>
          <a:p>
            <a:pPr>
              <a:lnSpc>
                <a:spcPct val="150000"/>
              </a:lnSpc>
            </a:pPr>
            <a:r>
              <a:rPr lang="en-US" dirty="0" smtClean="0"/>
              <a:t>A fourth aspect of network acceptability has to do with its ‘testability’. Bliss et al. (1983) identify two forms of testability, the </a:t>
            </a:r>
            <a:r>
              <a:rPr lang="en-US" b="1" dirty="0" err="1" smtClean="0"/>
              <a:t>ﬁrst</a:t>
            </a:r>
            <a:r>
              <a:rPr lang="en-US" b="1" dirty="0" smtClean="0"/>
              <a:t> </a:t>
            </a:r>
            <a:r>
              <a:rPr lang="en-US" dirty="0" smtClean="0"/>
              <a:t>having to do with testing a network as a ‘theory’ against data, the </a:t>
            </a:r>
            <a:r>
              <a:rPr lang="en-US" b="1" dirty="0" smtClean="0"/>
              <a:t>second </a:t>
            </a:r>
            <a:r>
              <a:rPr lang="en-US" dirty="0" smtClean="0"/>
              <a:t>with testing data against a ‘theory’ or expectation via a network.</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792162"/>
          </a:xfrm>
        </p:spPr>
        <p:txBody>
          <a:bodyPr>
            <a:normAutofit fontScale="90000"/>
          </a:bodyPr>
          <a:lstStyle/>
          <a:p>
            <a:pPr algn="l">
              <a:lnSpc>
                <a:spcPct val="150000"/>
              </a:lnSpc>
            </a:pPr>
            <a:r>
              <a:rPr lang="en-US" dirty="0" smtClean="0"/>
              <a:t>Cont…What makes a good network?</a:t>
            </a:r>
            <a:br>
              <a:rPr lang="en-US" dirty="0" smtClean="0"/>
            </a:br>
            <a:endParaRPr lang="en-US" dirty="0"/>
          </a:p>
        </p:txBody>
      </p:sp>
      <p:sp>
        <p:nvSpPr>
          <p:cNvPr id="3" name="Content Placeholder 2"/>
          <p:cNvSpPr>
            <a:spLocks noGrp="1"/>
          </p:cNvSpPr>
          <p:nvPr>
            <p:ph idx="1"/>
          </p:nvPr>
        </p:nvSpPr>
        <p:spPr>
          <a:xfrm>
            <a:off x="1066800" y="1066800"/>
            <a:ext cx="7848600" cy="5486400"/>
          </a:xfrm>
        </p:spPr>
        <p:txBody>
          <a:bodyPr>
            <a:normAutofit/>
          </a:bodyPr>
          <a:lstStyle/>
          <a:p>
            <a:pPr>
              <a:lnSpc>
                <a:spcPct val="150000"/>
              </a:lnSpc>
            </a:pPr>
            <a:r>
              <a:rPr lang="en-US" b="1" dirty="0" smtClean="0"/>
              <a:t>Finally</a:t>
            </a:r>
            <a:r>
              <a:rPr lang="en-US" dirty="0" smtClean="0"/>
              <a:t>, the terms ‘expressiveness’ and ‘persuasiveness’ refer to qualities of language used in developing the network structure. And here, the authors proffer the following advice: ‘Helpful as the choice of an expressive coding mood or neat use of indentation or brackets may be, the code actually says no more than the network distinguishes’.</a:t>
            </a:r>
          </a:p>
          <a:p>
            <a:pPr>
              <a:lnSpc>
                <a:spcPct val="150000"/>
              </a:lnSpc>
            </a:pPr>
            <a:r>
              <a:rPr lang="en-US" dirty="0" smtClean="0"/>
              <a:t>To </a:t>
            </a:r>
            <a:r>
              <a:rPr lang="en-US" b="1" dirty="0" smtClean="0"/>
              <a:t>conclude, </a:t>
            </a:r>
            <a:r>
              <a:rPr lang="en-US" dirty="0" smtClean="0"/>
              <a:t>network analysis would seem to have a useful role to play in educational research by providing a technique for dealing with the bulk and the complexity of the accounts that are typically generated in qualitative studies.</a:t>
            </a:r>
          </a:p>
          <a:p>
            <a:pPr>
              <a:lnSpc>
                <a:spcPct val="150000"/>
              </a:lnSpc>
            </a:pP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rmAutofit fontScale="90000"/>
          </a:bodyPr>
          <a:lstStyle/>
          <a:p>
            <a:pPr algn="l"/>
            <a:r>
              <a:rPr lang="en-US" dirty="0" smtClean="0"/>
              <a:t>Discourse analysis</a:t>
            </a:r>
            <a:br>
              <a:rPr lang="en-US" dirty="0" smtClean="0"/>
            </a:br>
            <a:endParaRPr lang="en-US" dirty="0"/>
          </a:p>
        </p:txBody>
      </p:sp>
      <p:sp>
        <p:nvSpPr>
          <p:cNvPr id="3" name="Content Placeholder 2"/>
          <p:cNvSpPr>
            <a:spLocks noGrp="1"/>
          </p:cNvSpPr>
          <p:nvPr>
            <p:ph idx="1"/>
          </p:nvPr>
        </p:nvSpPr>
        <p:spPr>
          <a:xfrm>
            <a:off x="1066800" y="990600"/>
            <a:ext cx="7620000" cy="5562600"/>
          </a:xfrm>
        </p:spPr>
        <p:txBody>
          <a:bodyPr>
            <a:normAutofit/>
          </a:bodyPr>
          <a:lstStyle/>
          <a:p>
            <a:pPr>
              <a:lnSpc>
                <a:spcPct val="150000"/>
              </a:lnSpc>
            </a:pPr>
            <a:r>
              <a:rPr lang="en-US" dirty="0" smtClean="0"/>
              <a:t>Discourse researchers explore the organization of ordinary talk and everyday explanations and the social actions performed in them.</a:t>
            </a:r>
          </a:p>
          <a:p>
            <a:pPr>
              <a:lnSpc>
                <a:spcPct val="150000"/>
              </a:lnSpc>
            </a:pPr>
            <a:r>
              <a:rPr lang="en-US" dirty="0" smtClean="0"/>
              <a:t>Collecting, transcribing and </a:t>
            </a:r>
            <a:r>
              <a:rPr lang="en-US" dirty="0" err="1" smtClean="0"/>
              <a:t>analysing</a:t>
            </a:r>
            <a:r>
              <a:rPr lang="en-US" dirty="0" smtClean="0"/>
              <a:t> discourse data constitutes a kind of psychological ‘natural history’ of the phenomena in which discourse analysts are interested.</a:t>
            </a:r>
          </a:p>
          <a:p>
            <a:pPr>
              <a:lnSpc>
                <a:spcPct val="150000"/>
              </a:lnSpc>
            </a:pPr>
            <a:r>
              <a:rPr lang="en-US" dirty="0" smtClean="0"/>
              <a:t>Discourses can be regarded as sets of linguistic material that are coherent in organization and content and enable people to construct meaning in social contexts. The emphasis on the construction of meaning indicates the action perspective of discourse analysis</a:t>
            </a:r>
          </a:p>
          <a:p>
            <a:pPr>
              <a:lnSpc>
                <a:spcPct val="150000"/>
              </a:lnSpc>
            </a:pPr>
            <a:r>
              <a:rPr lang="en-US" dirty="0" smtClean="0"/>
              <a:t>Further, the focus on discourse and speech acts links this style of research to </a:t>
            </a:r>
            <a:r>
              <a:rPr lang="en-US" dirty="0" err="1" smtClean="0"/>
              <a:t>Habermas’s</a:t>
            </a:r>
            <a:r>
              <a:rPr lang="en-US" dirty="0" smtClean="0"/>
              <a:t> critical theory. </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914400"/>
          </a:xfrm>
        </p:spPr>
        <p:txBody>
          <a:bodyPr>
            <a:normAutofit fontScale="90000"/>
          </a:bodyPr>
          <a:lstStyle/>
          <a:p>
            <a:pPr algn="l"/>
            <a:r>
              <a:rPr lang="en-US" dirty="0" smtClean="0"/>
              <a:t/>
            </a:r>
            <a:br>
              <a:rPr lang="en-US" dirty="0" smtClean="0"/>
            </a:br>
            <a:r>
              <a:rPr lang="en-US" sz="3100" dirty="0" smtClean="0"/>
              <a:t>Discourse analysis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1143000" y="914400"/>
            <a:ext cx="7848600" cy="5715000"/>
          </a:xfrm>
        </p:spPr>
        <p:txBody>
          <a:bodyPr>
            <a:normAutofit/>
          </a:bodyPr>
          <a:lstStyle/>
          <a:p>
            <a:pPr>
              <a:lnSpc>
                <a:spcPct val="150000"/>
              </a:lnSpc>
            </a:pPr>
            <a:r>
              <a:rPr lang="en-US" dirty="0" err="1" smtClean="0"/>
              <a:t>Habermas</a:t>
            </a:r>
            <a:r>
              <a:rPr lang="en-US" dirty="0" smtClean="0"/>
              <a:t> argues that utterances are never simply sentences that are disembodied from context, but, rather, their meaning derives from the </a:t>
            </a:r>
            <a:r>
              <a:rPr lang="en-US" dirty="0" err="1" smtClean="0"/>
              <a:t>intersubjective</a:t>
            </a:r>
            <a:r>
              <a:rPr lang="en-US" dirty="0" smtClean="0"/>
              <a:t> contexts in which they are set. A speech situation has a double structure, the propositional content (the </a:t>
            </a:r>
            <a:r>
              <a:rPr lang="en-US" dirty="0" err="1" smtClean="0"/>
              <a:t>locutionary</a:t>
            </a:r>
            <a:r>
              <a:rPr lang="en-US" dirty="0" smtClean="0"/>
              <a:t> aspect – what is being said) and the </a:t>
            </a:r>
            <a:r>
              <a:rPr lang="en-US" dirty="0" err="1" smtClean="0"/>
              <a:t>performatory</a:t>
            </a:r>
            <a:r>
              <a:rPr lang="en-US" dirty="0" smtClean="0"/>
              <a:t> content (the illocutionary and </a:t>
            </a:r>
            <a:r>
              <a:rPr lang="en-US" dirty="0" err="1" smtClean="0"/>
              <a:t>perlocutionary</a:t>
            </a:r>
            <a:r>
              <a:rPr lang="en-US" dirty="0" smtClean="0"/>
              <a:t> aspect – what is being done or achieved through the utterance). </a:t>
            </a:r>
          </a:p>
          <a:p>
            <a:pPr>
              <a:lnSpc>
                <a:spcPct val="150000"/>
              </a:lnSpc>
            </a:pPr>
            <a:r>
              <a:rPr lang="en-US" dirty="0" smtClean="0"/>
              <a:t>For </a:t>
            </a:r>
            <a:r>
              <a:rPr lang="en-US" dirty="0" err="1" smtClean="0"/>
              <a:t>Habermas</a:t>
            </a:r>
            <a:r>
              <a:rPr lang="en-US" dirty="0" smtClean="0"/>
              <a:t> each utterance has to abide by the criteria of legitimacy, truth, rightness, sincerity and comprehensibility. His concept of the ‘ideal speech situation’ argues that speech – and, for our purposes here – discourse, should seek to be empowering and not subject to repression or ideological distortion.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dirty="0" smtClean="0"/>
              <a:t>His ideal speech situation is governed by several principles, not the least of which are mutual understanding between participants, freedom to enter a discourse, an equal opportunity to use speech acts, discussion to be free from domination, the movement towards consensus resulting from the discussion alone and the force of the argument alone (rather than the position power of speakers).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715962"/>
          </a:xfrm>
        </p:spPr>
        <p:txBody>
          <a:bodyPr>
            <a:noAutofit/>
          </a:bodyPr>
          <a:lstStyle/>
          <a:p>
            <a:pPr algn="l"/>
            <a:r>
              <a:rPr lang="en-US" dirty="0" smtClean="0"/>
              <a:t/>
            </a:r>
            <a:br>
              <a:rPr lang="en-US" dirty="0" smtClean="0"/>
            </a:br>
            <a:r>
              <a:rPr lang="en-US" dirty="0" smtClean="0"/>
              <a:t>Cont…Discourse analysis</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1066800" y="990600"/>
            <a:ext cx="7620000" cy="5562600"/>
          </a:xfrm>
        </p:spPr>
        <p:txBody>
          <a:bodyPr>
            <a:normAutofit/>
          </a:bodyPr>
          <a:lstStyle/>
          <a:p>
            <a:pPr>
              <a:lnSpc>
                <a:spcPct val="150000"/>
              </a:lnSpc>
            </a:pPr>
            <a:r>
              <a:rPr lang="en-US" dirty="0" smtClean="0"/>
              <a:t>For </a:t>
            </a:r>
            <a:r>
              <a:rPr lang="en-US" dirty="0" err="1" smtClean="0"/>
              <a:t>Habermas</a:t>
            </a:r>
            <a:r>
              <a:rPr lang="en-US" dirty="0" smtClean="0"/>
              <a:t>, then, discourse analysis would seek to uncover, through ideology critique, the repressive forces which ‘systematically distort’ communication.</a:t>
            </a:r>
          </a:p>
          <a:p>
            <a:pPr>
              <a:lnSpc>
                <a:spcPct val="150000"/>
              </a:lnSpc>
            </a:pPr>
            <a:r>
              <a:rPr lang="en-US" dirty="0" smtClean="0"/>
              <a:t>Various developments in discourse analysis have made important contributions to our understanding of children’s thinking, challenging views of ‘the child as a lone organism, constructing a succession of general models of the world as each new stage is mastered’.</a:t>
            </a:r>
          </a:p>
          <a:p>
            <a:pPr>
              <a:lnSpc>
                <a:spcPct val="150000"/>
              </a:lnSpc>
            </a:pPr>
            <a:r>
              <a:rPr lang="en-US" dirty="0" smtClean="0"/>
              <a:t>Rather than treating children’s language as representative of an inner cognitive world to be explored experimentally by controlling for a host of intruding variables, discourse analysts treat that language as action, as ‘situated discursive practice’.</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43000" y="1447800"/>
            <a:ext cx="7790688" cy="4953000"/>
          </a:xfrm>
        </p:spPr>
        <p:txBody>
          <a:bodyPr/>
          <a:lstStyle/>
          <a:p>
            <a:pPr>
              <a:lnSpc>
                <a:spcPct val="150000"/>
              </a:lnSpc>
            </a:pPr>
            <a:r>
              <a:rPr lang="en-US" dirty="0" smtClean="0"/>
              <a:t>This lecture  proceeds in several stages: </a:t>
            </a:r>
          </a:p>
          <a:p>
            <a:pPr>
              <a:lnSpc>
                <a:spcPct val="150000"/>
              </a:lnSpc>
            </a:pPr>
            <a:r>
              <a:rPr lang="en-US" b="1" dirty="0" err="1" smtClean="0"/>
              <a:t>ﬁrst</a:t>
            </a:r>
            <a:r>
              <a:rPr lang="en-US" dirty="0" smtClean="0"/>
              <a:t>, I  will  set out the characteristics of the </a:t>
            </a:r>
            <a:r>
              <a:rPr lang="en-US" dirty="0" err="1" smtClean="0"/>
              <a:t>ethogenic</a:t>
            </a:r>
            <a:r>
              <a:rPr lang="en-US" dirty="0" smtClean="0"/>
              <a:t> approach; </a:t>
            </a:r>
            <a:r>
              <a:rPr lang="en-US" b="1" dirty="0" smtClean="0"/>
              <a:t>second, </a:t>
            </a:r>
            <a:r>
              <a:rPr lang="en-US" dirty="0" smtClean="0"/>
              <a:t>I will  set out procedures in eliciting, </a:t>
            </a:r>
            <a:r>
              <a:rPr lang="en-US" dirty="0" err="1" smtClean="0"/>
              <a:t>analysing</a:t>
            </a:r>
            <a:r>
              <a:rPr lang="en-US" dirty="0" smtClean="0"/>
              <a:t> and authenticating accounts; </a:t>
            </a:r>
          </a:p>
          <a:p>
            <a:pPr>
              <a:lnSpc>
                <a:spcPct val="150000"/>
              </a:lnSpc>
            </a:pPr>
            <a:r>
              <a:rPr lang="en-US" b="1" dirty="0" smtClean="0"/>
              <a:t>third, </a:t>
            </a:r>
            <a:r>
              <a:rPr lang="en-US" dirty="0" smtClean="0"/>
              <a:t>I will provide an introduction to handling qualitative accounts and their related </a:t>
            </a:r>
            <a:r>
              <a:rPr lang="en-US" dirty="0" err="1" smtClean="0"/>
              <a:t>ﬁelds</a:t>
            </a:r>
            <a:r>
              <a:rPr lang="en-US" dirty="0" smtClean="0"/>
              <a:t> of network analysis and discourse analysis; </a:t>
            </a:r>
          </a:p>
          <a:p>
            <a:pPr>
              <a:lnSpc>
                <a:spcPct val="150000"/>
              </a:lnSpc>
            </a:pPr>
            <a:r>
              <a:rPr lang="en-US" b="1" dirty="0" smtClean="0"/>
              <a:t>fourth</a:t>
            </a:r>
            <a:r>
              <a:rPr lang="en-US" dirty="0" smtClean="0"/>
              <a:t>, I will provide an introduction to handling quantitative and qualitative accounts; </a:t>
            </a:r>
          </a:p>
          <a:p>
            <a:pPr>
              <a:lnSpc>
                <a:spcPct val="150000"/>
              </a:lnSpc>
            </a:pPr>
            <a:r>
              <a:rPr lang="en-US" b="1" dirty="0" err="1" smtClean="0"/>
              <a:t>ﬁnally</a:t>
            </a:r>
            <a:r>
              <a:rPr lang="en-US" b="1" dirty="0" smtClean="0"/>
              <a:t>, </a:t>
            </a:r>
            <a:r>
              <a:rPr lang="en-US" dirty="0" smtClean="0"/>
              <a:t>I will review the strengths and weaknesses of </a:t>
            </a:r>
            <a:r>
              <a:rPr lang="en-US" dirty="0" err="1" smtClean="0"/>
              <a:t>ethogenic</a:t>
            </a:r>
            <a:r>
              <a:rPr lang="en-US" dirty="0" smtClean="0"/>
              <a:t> approaches.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Cont…Discourse analysis</a:t>
            </a:r>
            <a:br>
              <a:rPr lang="en-US" dirty="0" smtClean="0"/>
            </a:br>
            <a:endParaRPr lang="en-US" dirty="0"/>
          </a:p>
        </p:txBody>
      </p:sp>
      <p:sp>
        <p:nvSpPr>
          <p:cNvPr id="3" name="Content Placeholder 2"/>
          <p:cNvSpPr>
            <a:spLocks noGrp="1"/>
          </p:cNvSpPr>
          <p:nvPr>
            <p:ph idx="1"/>
          </p:nvPr>
        </p:nvSpPr>
        <p:spPr>
          <a:xfrm>
            <a:off x="1066800" y="1600200"/>
            <a:ext cx="7620000" cy="5105400"/>
          </a:xfrm>
        </p:spPr>
        <p:txBody>
          <a:bodyPr>
            <a:normAutofit/>
          </a:bodyPr>
          <a:lstStyle/>
          <a:p>
            <a:pPr>
              <a:lnSpc>
                <a:spcPct val="150000"/>
              </a:lnSpc>
            </a:pPr>
            <a:r>
              <a:rPr lang="en-US" dirty="0" smtClean="0"/>
              <a:t>By way of example, Edwards (1993) explores discourse data emanating from a visit to a greenhouse by 5-year-old pupils and their teacher, to see plants being propagated and grown. His analysis shows how children take understandings of adults’ meanings from the words they hear and the situations in which those words are used. And in turn, adults take from pupils’ talk, not only what they might mean but also what they could and should mean. What Edwards describes as ‘the discursive appropriation of ideas’ (Edwards 1991) is illustrated in  the next slide.</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fontScale="90000"/>
          </a:bodyPr>
          <a:lstStyle/>
          <a:p>
            <a:pPr algn="l"/>
            <a:r>
              <a:rPr lang="en-US" dirty="0" smtClean="0"/>
              <a:t/>
            </a:r>
            <a:br>
              <a:rPr lang="en-US" dirty="0" smtClean="0"/>
            </a:br>
            <a:r>
              <a:rPr lang="en-US" sz="3100" b="0" dirty="0" smtClean="0"/>
              <a:t>Concepts in children’s talk</a:t>
            </a:r>
            <a:r>
              <a:rPr lang="en-US" dirty="0" smtClean="0">
                <a:solidFill>
                  <a:srgbClr val="FF0000"/>
                </a:solidFill>
              </a:rPr>
              <a:t/>
            </a:r>
            <a:br>
              <a:rPr lang="en-US" dirty="0" smtClean="0">
                <a:solidFill>
                  <a:srgbClr val="FF0000"/>
                </a:solidFill>
              </a:rPr>
            </a:br>
            <a:endParaRPr lang="en-US" dirty="0">
              <a:solidFill>
                <a:srgbClr val="FF0000"/>
              </a:solidFill>
            </a:endParaRPr>
          </a:p>
        </p:txBody>
      </p:sp>
      <p:pic>
        <p:nvPicPr>
          <p:cNvPr id="5122" name="Picture 2"/>
          <p:cNvPicPr>
            <a:picLocks noGrp="1" noChangeAspect="1" noChangeArrowheads="1"/>
          </p:cNvPicPr>
          <p:nvPr>
            <p:ph idx="1"/>
          </p:nvPr>
        </p:nvPicPr>
        <p:blipFill>
          <a:blip r:embed="rId2"/>
          <a:srcRect/>
          <a:stretch>
            <a:fillRect/>
          </a:stretch>
        </p:blipFill>
        <p:spPr bwMode="auto">
          <a:xfrm>
            <a:off x="1143000" y="1667669"/>
            <a:ext cx="7772400" cy="49617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Cont…Discourse analysis</a:t>
            </a:r>
            <a:br>
              <a:rPr lang="en-US" dirty="0" smtClean="0"/>
            </a:br>
            <a:endParaRPr lang="en-US" dirty="0"/>
          </a:p>
        </p:txBody>
      </p:sp>
      <p:sp>
        <p:nvSpPr>
          <p:cNvPr id="3" name="Content Placeholder 2"/>
          <p:cNvSpPr>
            <a:spLocks noGrp="1"/>
          </p:cNvSpPr>
          <p:nvPr>
            <p:ph idx="1"/>
          </p:nvPr>
        </p:nvSpPr>
        <p:spPr>
          <a:xfrm>
            <a:off x="1066800" y="1600200"/>
            <a:ext cx="7848600" cy="4953000"/>
          </a:xfrm>
        </p:spPr>
        <p:txBody>
          <a:bodyPr>
            <a:normAutofit/>
          </a:bodyPr>
          <a:lstStyle/>
          <a:p>
            <a:pPr>
              <a:lnSpc>
                <a:spcPct val="150000"/>
              </a:lnSpc>
            </a:pPr>
            <a:r>
              <a:rPr lang="en-US" dirty="0" smtClean="0"/>
              <a:t> Discourse analysis requires a careful reading and interpretation of textual material, with interpretation being supported by the linguistic evidence. The inferential and interactional aspects of discourse and discourse analysis suggest the need for the researcher to be highly sensitive to the nuances of language (Coyle 1995: 247).</a:t>
            </a:r>
          </a:p>
          <a:p>
            <a:pPr>
              <a:lnSpc>
                <a:spcPct val="150000"/>
              </a:lnSpc>
            </a:pPr>
            <a:r>
              <a:rPr lang="en-US" dirty="0" smtClean="0"/>
              <a:t>In discourse analysis, as in qualitative data analysis generally, the researcher can use coding at an early stage of analysis, assigning codes to the textual material being studied.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Cont…Discourse analysis</a:t>
            </a:r>
            <a:br>
              <a:rPr lang="en-US" dirty="0" smtClean="0"/>
            </a:br>
            <a:endParaRPr lang="en-US" dirty="0"/>
          </a:p>
        </p:txBody>
      </p:sp>
      <p:sp>
        <p:nvSpPr>
          <p:cNvPr id="3" name="Content Placeholder 2"/>
          <p:cNvSpPr>
            <a:spLocks noGrp="1"/>
          </p:cNvSpPr>
          <p:nvPr>
            <p:ph idx="1"/>
          </p:nvPr>
        </p:nvSpPr>
        <p:spPr>
          <a:xfrm>
            <a:off x="1066800" y="1600200"/>
            <a:ext cx="7620000" cy="4953000"/>
          </a:xfrm>
        </p:spPr>
        <p:txBody>
          <a:bodyPr>
            <a:normAutofit/>
          </a:bodyPr>
          <a:lstStyle/>
          <a:p>
            <a:pPr>
              <a:lnSpc>
                <a:spcPct val="150000"/>
              </a:lnSpc>
            </a:pPr>
            <a:r>
              <a:rPr lang="en-US" dirty="0" smtClean="0"/>
              <a:t>This enables the researcher to discover patterns and broad areas in the discourse. With this achieved the researcher can then re-examine the text to discover intentions, functions and consequences of the discourse (examining the speech act functions of the discourse, e.g. to impart information, to persuade, to accuse, to censure, to encourage etc.). By seeking alternative explanations and the degree of variability in the discourse, it is possible to rule out rival interpretations and arrive at a fair reading of what was actually taking place in the discourse in its social context.</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258762"/>
          </a:xfrm>
        </p:spPr>
        <p:txBody>
          <a:bodyPr>
            <a:normAutofit fontScale="90000"/>
          </a:bodyPr>
          <a:lstStyle/>
          <a:p>
            <a:pPr algn="l"/>
            <a:r>
              <a:rPr lang="en-US" dirty="0" smtClean="0"/>
              <a:t/>
            </a:r>
            <a:br>
              <a:rPr lang="en-US" dirty="0" smtClean="0"/>
            </a:br>
            <a:endParaRPr lang="en-US" dirty="0"/>
          </a:p>
        </p:txBody>
      </p:sp>
      <p:sp>
        <p:nvSpPr>
          <p:cNvPr id="3" name="Content Placeholder 2"/>
          <p:cNvSpPr>
            <a:spLocks noGrp="1"/>
          </p:cNvSpPr>
          <p:nvPr>
            <p:ph idx="1"/>
          </p:nvPr>
        </p:nvSpPr>
        <p:spPr>
          <a:xfrm>
            <a:off x="990600" y="457200"/>
            <a:ext cx="7924800" cy="6248400"/>
          </a:xfrm>
        </p:spPr>
        <p:txBody>
          <a:bodyPr>
            <a:noAutofit/>
          </a:bodyPr>
          <a:lstStyle/>
          <a:p>
            <a:pPr>
              <a:lnSpc>
                <a:spcPct val="150000"/>
              </a:lnSpc>
            </a:pPr>
            <a:r>
              <a:rPr lang="en-US" dirty="0" smtClean="0"/>
              <a:t>The application of discourse analysis to our understanding of classroom learning processes is well </a:t>
            </a:r>
            <a:r>
              <a:rPr lang="en-US" dirty="0" err="1" smtClean="0"/>
              <a:t>exempliﬁed</a:t>
            </a:r>
            <a:r>
              <a:rPr lang="en-US" dirty="0" smtClean="0"/>
              <a:t> in a study by Edwards and Mercer (1987). Rather than taking the classroom talk as evidence of children’s thought processes, the researchers explore it as contextualized dialogue with the teacher. The discourse itself is the educational reality and the issue becomes that of examining how teacher and children construct a shared account, a common interpretative framework for curriculum knowledge and for what happens in the classroom</a:t>
            </a:r>
          </a:p>
          <a:p>
            <a:pPr>
              <a:lnSpc>
                <a:spcPct val="150000"/>
              </a:lnSpc>
            </a:pPr>
            <a:r>
              <a:rPr lang="en-US" dirty="0" smtClean="0"/>
              <a:t>Overriding asymmetries between teachers and pupils, Edwards (1991) concludes, both cognitive (in terms of knowledge) and interactive (in terms of power), impose different discursive patterns and functions. Indeed Edwards (1980) suggests that teachers control classroom talk very effectively, reproducing asymmetries of power in the classroom by telling the students when to talk, what to talk about, and how well they have talked.</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a:bodyPr>
          <a:lstStyle/>
          <a:p>
            <a:pPr algn="l"/>
            <a:r>
              <a:rPr lang="en-US" dirty="0" smtClean="0"/>
              <a:t>Cont…Discourse analysis</a:t>
            </a:r>
            <a:br>
              <a:rPr lang="en-US" dirty="0" smtClean="0"/>
            </a:br>
            <a:endParaRPr lang="en-US" dirty="0"/>
          </a:p>
        </p:txBody>
      </p:sp>
      <p:sp>
        <p:nvSpPr>
          <p:cNvPr id="3" name="Content Placeholder 2"/>
          <p:cNvSpPr>
            <a:spLocks noGrp="1"/>
          </p:cNvSpPr>
          <p:nvPr>
            <p:ph idx="1"/>
          </p:nvPr>
        </p:nvSpPr>
        <p:spPr>
          <a:xfrm>
            <a:off x="1066800" y="1143000"/>
            <a:ext cx="7924800" cy="5562600"/>
          </a:xfrm>
        </p:spPr>
        <p:txBody>
          <a:bodyPr>
            <a:normAutofit fontScale="92500" lnSpcReduction="10000"/>
          </a:bodyPr>
          <a:lstStyle/>
          <a:p>
            <a:pPr>
              <a:lnSpc>
                <a:spcPct val="150000"/>
              </a:lnSpc>
            </a:pPr>
            <a:r>
              <a:rPr lang="en-US" dirty="0" smtClean="0"/>
              <a:t>Discourse analysis has been criticized for its lack of </a:t>
            </a:r>
            <a:r>
              <a:rPr lang="en-US" dirty="0" err="1" smtClean="0"/>
              <a:t>systematicity</a:t>
            </a:r>
            <a:r>
              <a:rPr lang="en-US" dirty="0" smtClean="0"/>
              <a:t> (Coyle 1995: 256), for its emphasis on the linguistic construction of a social reality, and the impact of the analysis in shifting attention away from what is being </a:t>
            </a:r>
            <a:r>
              <a:rPr lang="en-US" dirty="0" err="1" smtClean="0"/>
              <a:t>analysed</a:t>
            </a:r>
            <a:r>
              <a:rPr lang="en-US" dirty="0" smtClean="0"/>
              <a:t> and towards the analysis itself, i.e. the risk of losing the independence of phenomena.</a:t>
            </a:r>
          </a:p>
          <a:p>
            <a:pPr>
              <a:lnSpc>
                <a:spcPct val="150000"/>
              </a:lnSpc>
            </a:pPr>
            <a:r>
              <a:rPr lang="en-US" dirty="0" smtClean="0"/>
              <a:t> Discourse analysis risks reifying discourse. One must not lose sight of the fact that the discourse analysis itself is a text, a discourse that in turn can be </a:t>
            </a:r>
            <a:r>
              <a:rPr lang="en-US" dirty="0" err="1" smtClean="0"/>
              <a:t>analysed</a:t>
            </a:r>
            <a:r>
              <a:rPr lang="en-US" dirty="0" smtClean="0"/>
              <a:t> for its meaning and inferences, rendering the need for </a:t>
            </a:r>
            <a:r>
              <a:rPr lang="en-US" dirty="0" err="1" smtClean="0"/>
              <a:t>reﬂexivity</a:t>
            </a:r>
            <a:r>
              <a:rPr lang="en-US" dirty="0" smtClean="0"/>
              <a:t> to be high (</a:t>
            </a:r>
            <a:r>
              <a:rPr lang="en-US" dirty="0" err="1" smtClean="0"/>
              <a:t>Ashmore</a:t>
            </a:r>
            <a:r>
              <a:rPr lang="en-US" dirty="0" smtClean="0"/>
              <a:t> 1989).</a:t>
            </a:r>
          </a:p>
          <a:p>
            <a:pPr>
              <a:lnSpc>
                <a:spcPct val="150000"/>
              </a:lnSpc>
            </a:pPr>
            <a:r>
              <a:rPr lang="en-US" dirty="0" smtClean="0"/>
              <a:t>Edwards and Westgate (1987) show what substantial strides have been made in recent years in the development of approaches to the investigation of classroom dialogue. Some methods encourage participants to talk; others wait for talk to emerge and sophisticated audio/video techniques record the result by whatever method it is achieved. </a:t>
            </a:r>
          </a:p>
          <a:p>
            <a:pPr>
              <a:lnSpc>
                <a:spcPct val="150000"/>
              </a:lnSpc>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792162"/>
          </a:xfrm>
        </p:spPr>
        <p:txBody>
          <a:bodyPr/>
          <a:lstStyle/>
          <a:p>
            <a:endParaRPr lang="en-US" dirty="0"/>
          </a:p>
        </p:txBody>
      </p:sp>
      <p:sp>
        <p:nvSpPr>
          <p:cNvPr id="3" name="Content Placeholder 2"/>
          <p:cNvSpPr>
            <a:spLocks noGrp="1"/>
          </p:cNvSpPr>
          <p:nvPr>
            <p:ph idx="1"/>
          </p:nvPr>
        </p:nvSpPr>
        <p:spPr>
          <a:xfrm>
            <a:off x="1143000" y="1447800"/>
            <a:ext cx="7790688" cy="5105400"/>
          </a:xfrm>
        </p:spPr>
        <p:txBody>
          <a:bodyPr>
            <a:normAutofit/>
          </a:bodyPr>
          <a:lstStyle/>
          <a:p>
            <a:pPr>
              <a:lnSpc>
                <a:spcPct val="150000"/>
              </a:lnSpc>
            </a:pPr>
            <a:r>
              <a:rPr lang="en-US" dirty="0" smtClean="0"/>
              <a:t>Thus captured, dialogue is reviewed, discussed and </a:t>
            </a:r>
            <a:r>
              <a:rPr lang="en-US" dirty="0" err="1" smtClean="0"/>
              <a:t>reﬂected</a:t>
            </a:r>
            <a:r>
              <a:rPr lang="en-US" dirty="0" smtClean="0"/>
              <a:t> upon; moreover, that reviewing, discussing and </a:t>
            </a:r>
            <a:r>
              <a:rPr lang="en-US" dirty="0" err="1" smtClean="0"/>
              <a:t>reﬂecting</a:t>
            </a:r>
            <a:r>
              <a:rPr lang="en-US" dirty="0" smtClean="0"/>
              <a:t> is usually undertaken by researchers. It is they, generally, who read ‘between the lines’ and ‘within the gaps’ of classroom talk by way of interpreting the intentionality of the participating discussants (O’Neill and McMahon 1990).</a:t>
            </a:r>
          </a:p>
          <a:p>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868362"/>
          </a:xfrm>
        </p:spPr>
        <p:txBody>
          <a:bodyPr>
            <a:noAutofit/>
          </a:bodyPr>
          <a:lstStyle/>
          <a:p>
            <a:pPr algn="l"/>
            <a:r>
              <a:rPr lang="en-US" dirty="0" err="1" smtClean="0"/>
              <a:t>Analysing</a:t>
            </a:r>
            <a:r>
              <a:rPr lang="en-US" dirty="0" smtClean="0"/>
              <a:t> social episodes</a:t>
            </a:r>
            <a:br>
              <a:rPr lang="en-US" dirty="0" smtClean="0"/>
            </a:br>
            <a:endParaRPr lang="en-US" dirty="0"/>
          </a:p>
        </p:txBody>
      </p:sp>
      <p:sp>
        <p:nvSpPr>
          <p:cNvPr id="3" name="Content Placeholder 2"/>
          <p:cNvSpPr>
            <a:spLocks noGrp="1"/>
          </p:cNvSpPr>
          <p:nvPr>
            <p:ph idx="1"/>
          </p:nvPr>
        </p:nvSpPr>
        <p:spPr>
          <a:xfrm>
            <a:off x="1066800" y="1600200"/>
            <a:ext cx="7620000" cy="5029200"/>
          </a:xfrm>
        </p:spPr>
        <p:txBody>
          <a:bodyPr>
            <a:normAutofit/>
          </a:bodyPr>
          <a:lstStyle/>
          <a:p>
            <a:pPr>
              <a:lnSpc>
                <a:spcPct val="150000"/>
              </a:lnSpc>
            </a:pPr>
            <a:r>
              <a:rPr lang="en-US" dirty="0" smtClean="0"/>
              <a:t>A major problem in the investigation of that natural unit of social </a:t>
            </a:r>
            <a:r>
              <a:rPr lang="en-US" dirty="0" err="1" smtClean="0"/>
              <a:t>behaviour</a:t>
            </a:r>
            <a:r>
              <a:rPr lang="en-US" dirty="0" smtClean="0"/>
              <a:t>, the ‘social episode’, has been the ambiguity that surrounds the concept itself and the lack of an acceptable taxonomy by which to classify an interaction sequence on the basis of empirically </a:t>
            </a:r>
            <a:r>
              <a:rPr lang="en-US" dirty="0" err="1" smtClean="0"/>
              <a:t>quantiﬁable</a:t>
            </a:r>
            <a:r>
              <a:rPr lang="en-US" dirty="0" smtClean="0"/>
              <a:t> characteristics. Several quantitative studies have been undertaken in this </a:t>
            </a:r>
            <a:r>
              <a:rPr lang="en-US" dirty="0" err="1" smtClean="0"/>
              <a:t>ﬁeld</a:t>
            </a:r>
            <a:r>
              <a:rPr lang="en-US" dirty="0" smtClean="0"/>
              <a:t>.</a:t>
            </a:r>
          </a:p>
          <a:p>
            <a:pPr>
              <a:lnSpc>
                <a:spcPct val="150000"/>
              </a:lnSpc>
            </a:pPr>
            <a:r>
              <a:rPr lang="en-US" dirty="0" smtClean="0"/>
              <a:t> For example, </a:t>
            </a:r>
            <a:r>
              <a:rPr lang="en-US" dirty="0" err="1" smtClean="0"/>
              <a:t>McQuitty</a:t>
            </a:r>
            <a:r>
              <a:rPr lang="en-US" dirty="0" smtClean="0"/>
              <a:t> (1957), Magnusson (1971) and </a:t>
            </a:r>
            <a:r>
              <a:rPr lang="en-US" dirty="0" err="1" smtClean="0"/>
              <a:t>Ekehammer</a:t>
            </a:r>
            <a:r>
              <a:rPr lang="en-US" dirty="0" smtClean="0"/>
              <a:t> and Magnusson (1973) use factor analysis and linkage analysis respectively, while </a:t>
            </a:r>
            <a:r>
              <a:rPr lang="en-US" dirty="0" err="1" smtClean="0"/>
              <a:t>Peevers</a:t>
            </a:r>
            <a:r>
              <a:rPr lang="en-US" dirty="0" smtClean="0"/>
              <a:t> and Secord (1973), Secord and </a:t>
            </a:r>
            <a:r>
              <a:rPr lang="en-US" dirty="0" err="1" smtClean="0"/>
              <a:t>Peevers</a:t>
            </a:r>
            <a:r>
              <a:rPr lang="en-US" dirty="0" smtClean="0"/>
              <a:t> (1974) and </a:t>
            </a:r>
            <a:r>
              <a:rPr lang="en-US" dirty="0" err="1" smtClean="0"/>
              <a:t>Forgas</a:t>
            </a:r>
            <a:r>
              <a:rPr lang="en-US" dirty="0" smtClean="0"/>
              <a:t> (1976; 1978) use multidimensional scaling and cluster analysis.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20762"/>
          </a:xfrm>
        </p:spPr>
        <p:txBody>
          <a:bodyPr>
            <a:noAutofit/>
          </a:bodyPr>
          <a:lstStyle/>
          <a:p>
            <a:pPr algn="l"/>
            <a:r>
              <a:rPr lang="en-US" dirty="0" smtClean="0"/>
              <a:t>Account gathering in educational research: an example</a:t>
            </a:r>
            <a:br>
              <a:rPr lang="en-US" dirty="0" smtClean="0"/>
            </a:br>
            <a:endParaRPr lang="en-US" dirty="0"/>
          </a:p>
        </p:txBody>
      </p:sp>
      <p:sp>
        <p:nvSpPr>
          <p:cNvPr id="3" name="Content Placeholder 2"/>
          <p:cNvSpPr>
            <a:spLocks noGrp="1"/>
          </p:cNvSpPr>
          <p:nvPr>
            <p:ph idx="1"/>
          </p:nvPr>
        </p:nvSpPr>
        <p:spPr>
          <a:xfrm>
            <a:off x="1066800" y="1600200"/>
            <a:ext cx="7620000" cy="5029200"/>
          </a:xfrm>
        </p:spPr>
        <p:txBody>
          <a:bodyPr>
            <a:normAutofit fontScale="92500" lnSpcReduction="10000"/>
          </a:bodyPr>
          <a:lstStyle/>
          <a:p>
            <a:pPr>
              <a:lnSpc>
                <a:spcPct val="150000"/>
              </a:lnSpc>
            </a:pPr>
            <a:r>
              <a:rPr lang="en-US" dirty="0" smtClean="0"/>
              <a:t>The ‘free commentary’ method that Secord and </a:t>
            </a:r>
            <a:r>
              <a:rPr lang="en-US" dirty="0" err="1" smtClean="0"/>
              <a:t>Peevers</a:t>
            </a:r>
            <a:r>
              <a:rPr lang="en-US" dirty="0" smtClean="0"/>
              <a:t> (1974) recommend as a way of probing for explanations of people’s </a:t>
            </a:r>
            <a:r>
              <a:rPr lang="en-US" dirty="0" err="1" smtClean="0"/>
              <a:t>behaviour</a:t>
            </a:r>
            <a:r>
              <a:rPr lang="en-US" dirty="0" smtClean="0"/>
              <a:t> lies at the very heart of the ethnographer’s skills. In the example of ethnographic research that follows, one can detect the attempt of the researcher to get below the surface data and to search for the deeper, hidden patterns that are only revealed when attention is directed to the ways that group members interpret the </a:t>
            </a:r>
            <a:r>
              <a:rPr lang="en-US" dirty="0" err="1" smtClean="0"/>
              <a:t>ﬂow</a:t>
            </a:r>
            <a:r>
              <a:rPr lang="en-US" dirty="0" smtClean="0"/>
              <a:t> of events in their lives.</a:t>
            </a:r>
          </a:p>
          <a:p>
            <a:pPr>
              <a:lnSpc>
                <a:spcPct val="150000"/>
              </a:lnSpc>
            </a:pPr>
            <a:r>
              <a:rPr lang="en-US" dirty="0" smtClean="0"/>
              <a:t>Heath: ‘Questioning at home and at school’ Heath’s (1982) study of misunderstandings existing between black children and their white teachers in classrooms in the south of the United States brought to light teachers’ assumptions that pupils would respond to language routines and the uses of language in building knowledge and skills just as other children (including their own) did. </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620000" cy="1219200"/>
          </a:xfrm>
        </p:spPr>
        <p:txBody>
          <a:bodyPr>
            <a:noAutofit/>
          </a:bodyPr>
          <a:lstStyle/>
          <a:p>
            <a:pPr algn="l"/>
            <a:r>
              <a:rPr lang="en-US" dirty="0" smtClean="0"/>
              <a:t>Cont…Account gathering in educational</a:t>
            </a:r>
            <a:br>
              <a:rPr lang="en-US" dirty="0" smtClean="0"/>
            </a:br>
            <a:r>
              <a:rPr lang="en-US" dirty="0" smtClean="0"/>
              <a:t>research: an example</a:t>
            </a:r>
            <a:br>
              <a:rPr lang="en-US" dirty="0" smtClean="0"/>
            </a:br>
            <a:endParaRPr lang="en-US" dirty="0"/>
          </a:p>
        </p:txBody>
      </p:sp>
      <p:sp>
        <p:nvSpPr>
          <p:cNvPr id="3" name="Content Placeholder 2"/>
          <p:cNvSpPr>
            <a:spLocks noGrp="1"/>
          </p:cNvSpPr>
          <p:nvPr>
            <p:ph idx="1"/>
          </p:nvPr>
        </p:nvSpPr>
        <p:spPr>
          <a:xfrm>
            <a:off x="1066800" y="1295400"/>
            <a:ext cx="7620000" cy="4830763"/>
          </a:xfrm>
        </p:spPr>
        <p:txBody>
          <a:bodyPr>
            <a:normAutofit/>
          </a:bodyPr>
          <a:lstStyle/>
          <a:p>
            <a:pPr>
              <a:lnSpc>
                <a:spcPct val="150000"/>
              </a:lnSpc>
            </a:pPr>
            <a:r>
              <a:rPr lang="en-US" dirty="0" err="1" smtClean="0"/>
              <a:t>Speciﬁcally</a:t>
            </a:r>
            <a:r>
              <a:rPr lang="en-US" dirty="0" smtClean="0"/>
              <a:t>, Heath (1982) sought to understand why these particular children did not respond just as others did. Her research involved eliciting explanations from both the children’s parents and teachers. ‘We don’t talk to our children like you folks do’, the parents observed when questioned about their children’s </a:t>
            </a:r>
            <a:r>
              <a:rPr lang="en-US" dirty="0" err="1" smtClean="0"/>
              <a:t>behaviour</a:t>
            </a:r>
            <a:r>
              <a:rPr lang="en-US" dirty="0" smtClean="0"/>
              <a:t>. Those children, it seemed to Heath, were not regarded as information givers or as appropriate conversational partners for adults.</a:t>
            </a:r>
          </a:p>
          <a:p>
            <a:pPr>
              <a:lnSpc>
                <a:spcPct val="150000"/>
              </a:lnSpc>
            </a:pPr>
            <a:r>
              <a:rPr lang="en-US" dirty="0" smtClean="0"/>
              <a:t>That is not to say that the children were excluded from language participation. They did, in fact, participate in a language that Heath describes as rich in styles, speakers and topics.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Cont…Introduction</a:t>
            </a:r>
            <a:br>
              <a:rPr lang="en-US" dirty="0" smtClean="0"/>
            </a:br>
            <a:endParaRPr lang="en-US" dirty="0"/>
          </a:p>
        </p:txBody>
      </p:sp>
      <p:sp>
        <p:nvSpPr>
          <p:cNvPr id="3" name="Content Placeholder 2"/>
          <p:cNvSpPr>
            <a:spLocks noGrp="1"/>
          </p:cNvSpPr>
          <p:nvPr>
            <p:ph idx="1"/>
          </p:nvPr>
        </p:nvSpPr>
        <p:spPr>
          <a:xfrm>
            <a:off x="1143000" y="1447800"/>
            <a:ext cx="7790688" cy="5105400"/>
          </a:xfrm>
        </p:spPr>
        <p:txBody>
          <a:bodyPr>
            <a:normAutofit/>
          </a:bodyPr>
          <a:lstStyle/>
          <a:p>
            <a:pPr>
              <a:lnSpc>
                <a:spcPct val="150000"/>
              </a:lnSpc>
            </a:pPr>
            <a:r>
              <a:rPr lang="en-US" dirty="0" smtClean="0"/>
              <a:t>Although each of us sees the world from our own point of view, we have a way of speaking about our experiences which we share with those around us. Explaining our </a:t>
            </a:r>
            <a:r>
              <a:rPr lang="en-US" dirty="0" err="1" smtClean="0"/>
              <a:t>behaviour</a:t>
            </a:r>
            <a:r>
              <a:rPr lang="en-US" dirty="0" smtClean="0"/>
              <a:t> towards one another can be thought of as accounting for our actions in order to make them intelligible and </a:t>
            </a:r>
            <a:r>
              <a:rPr lang="en-US" dirty="0" err="1" smtClean="0"/>
              <a:t>justiﬁable</a:t>
            </a:r>
            <a:r>
              <a:rPr lang="en-US" dirty="0" smtClean="0"/>
              <a:t> to our fellowmen. </a:t>
            </a:r>
          </a:p>
          <a:p>
            <a:pPr>
              <a:lnSpc>
                <a:spcPct val="150000"/>
              </a:lnSpc>
            </a:pPr>
            <a:r>
              <a:rPr lang="en-US" dirty="0" smtClean="0"/>
              <a:t>Thus, saying ‘I’m terribly sorry, I didn’t mean to bump into you’, is a simple case of the explication of social meaning, for by locating the bump outside any planned sequence and neutralizing it by making it intelligible in such a way that it is not warrantable, it ceases to be offensive in that situation (</a:t>
            </a:r>
            <a:r>
              <a:rPr lang="en-US" dirty="0" err="1" smtClean="0"/>
              <a:t>Harr</a:t>
            </a:r>
            <a:r>
              <a:rPr lang="en-US" dirty="0" smtClean="0"/>
              <a:t>´ 1978).</a:t>
            </a:r>
          </a:p>
          <a:p>
            <a:pPr>
              <a:lnSpc>
                <a:spcPct val="150000"/>
              </a:lnSpc>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772400" cy="1143000"/>
          </a:xfrm>
        </p:spPr>
        <p:txBody>
          <a:bodyPr>
            <a:normAutofit fontScale="90000"/>
          </a:bodyPr>
          <a:lstStyle/>
          <a:p>
            <a:pPr algn="l"/>
            <a:r>
              <a:rPr lang="en-US" dirty="0" smtClean="0"/>
              <a:t>Account gathering in educational research: an example </a:t>
            </a:r>
            <a:br>
              <a:rPr lang="en-US" dirty="0" smtClean="0"/>
            </a:br>
            <a:endParaRPr lang="en-US" b="0" dirty="0"/>
          </a:p>
        </p:txBody>
      </p:sp>
      <p:sp>
        <p:nvSpPr>
          <p:cNvPr id="3" name="Content Placeholder 2"/>
          <p:cNvSpPr>
            <a:spLocks noGrp="1"/>
          </p:cNvSpPr>
          <p:nvPr>
            <p:ph idx="1"/>
          </p:nvPr>
        </p:nvSpPr>
        <p:spPr>
          <a:xfrm>
            <a:off x="1066800" y="1600200"/>
            <a:ext cx="7924800" cy="5029200"/>
          </a:xfrm>
        </p:spPr>
        <p:txBody>
          <a:bodyPr>
            <a:normAutofit/>
          </a:bodyPr>
          <a:lstStyle/>
          <a:p>
            <a:pPr>
              <a:lnSpc>
                <a:spcPct val="150000"/>
              </a:lnSpc>
            </a:pPr>
            <a:r>
              <a:rPr lang="en-US" dirty="0" smtClean="0"/>
              <a:t>Rather, it seemed to the researcher that the teachers’ characteristic mode of questioning was ‘to pull attributes of things out of context, particularly out of the context of books and name them – queens, elves, police, red apples’ (Heath 1982). </a:t>
            </a:r>
          </a:p>
          <a:p>
            <a:pPr>
              <a:lnSpc>
                <a:spcPct val="150000"/>
              </a:lnSpc>
            </a:pPr>
            <a:r>
              <a:rPr lang="en-US" dirty="0" smtClean="0"/>
              <a:t>The parents did not ask these kinds of questions of their children, and the children themselves had their own ways of </a:t>
            </a:r>
            <a:r>
              <a:rPr lang="en-US" dirty="0" err="1" smtClean="0"/>
              <a:t>deﬂecting</a:t>
            </a:r>
            <a:r>
              <a:rPr lang="en-US" dirty="0" smtClean="0"/>
              <a:t> such questions, as the example in the next slide well illustrates.</a:t>
            </a:r>
          </a:p>
          <a:p>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48600" cy="1143000"/>
          </a:xfrm>
        </p:spPr>
        <p:txBody>
          <a:bodyPr>
            <a:normAutofit/>
          </a:bodyPr>
          <a:lstStyle/>
          <a:p>
            <a:pPr algn="l"/>
            <a:r>
              <a:rPr lang="en-US" b="0" dirty="0" err="1" smtClean="0"/>
              <a:t>Ain’t</a:t>
            </a:r>
            <a:r>
              <a:rPr lang="en-US" b="0" dirty="0" smtClean="0"/>
              <a:t> nobody can talk about things being about </a:t>
            </a:r>
            <a:r>
              <a:rPr lang="en-US" b="0" dirty="0" err="1" smtClean="0"/>
              <a:t>theirselves</a:t>
            </a:r>
            <a:r>
              <a:rPr lang="en-US" b="0" dirty="0" smtClean="0"/>
              <a:t>’</a:t>
            </a: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1219200" y="1676400"/>
            <a:ext cx="7696200"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Account gathering in educational research: an example</a:t>
            </a:r>
            <a:endParaRPr lang="en-US" dirty="0"/>
          </a:p>
        </p:txBody>
      </p:sp>
      <p:sp>
        <p:nvSpPr>
          <p:cNvPr id="3" name="Content Placeholder 2"/>
          <p:cNvSpPr>
            <a:spLocks noGrp="1"/>
          </p:cNvSpPr>
          <p:nvPr>
            <p:ph idx="1"/>
          </p:nvPr>
        </p:nvSpPr>
        <p:spPr>
          <a:xfrm>
            <a:off x="1143000" y="1600200"/>
            <a:ext cx="7848600" cy="5029200"/>
          </a:xfrm>
        </p:spPr>
        <p:txBody>
          <a:bodyPr>
            <a:normAutofit/>
          </a:bodyPr>
          <a:lstStyle/>
          <a:p>
            <a:pPr>
              <a:lnSpc>
                <a:spcPct val="150000"/>
              </a:lnSpc>
            </a:pPr>
            <a:r>
              <a:rPr lang="en-US" dirty="0" smtClean="0"/>
              <a:t> Heath (1982) elicited both parents’ and teachers’ accounts of the children’s </a:t>
            </a:r>
            <a:r>
              <a:rPr lang="en-US" dirty="0" err="1" smtClean="0"/>
              <a:t>behaviour</a:t>
            </a:r>
            <a:r>
              <a:rPr lang="en-US" dirty="0" smtClean="0"/>
              <a:t> and their apparent communication ‘problems’ (see the next slide). Her account of accounts arose out of periods of participation and observation in classrooms and in some of the teachers’ homes.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normAutofit fontScale="90000"/>
          </a:bodyPr>
          <a:lstStyle/>
          <a:p>
            <a:pPr algn="l"/>
            <a:r>
              <a:rPr lang="en-US" b="0" dirty="0" smtClean="0"/>
              <a:t/>
            </a:r>
            <a:br>
              <a:rPr lang="en-US" b="0" dirty="0" smtClean="0"/>
            </a:br>
            <a:r>
              <a:rPr lang="en-US" b="0" dirty="0" smtClean="0"/>
              <a:t/>
            </a:r>
            <a:br>
              <a:rPr lang="en-US" b="0" dirty="0" smtClean="0"/>
            </a:br>
            <a:r>
              <a:rPr lang="en-US" sz="3100" b="0" dirty="0" smtClean="0"/>
              <a:t>Parents and teachers: divergent viewpoints on children’s communicative competence</a:t>
            </a:r>
            <a:br>
              <a:rPr lang="en-US" sz="3100" b="0" dirty="0" smtClean="0"/>
            </a:br>
            <a:endParaRPr lang="en-US" b="0" dirty="0"/>
          </a:p>
        </p:txBody>
      </p:sp>
      <p:pic>
        <p:nvPicPr>
          <p:cNvPr id="7170" name="Picture 2"/>
          <p:cNvPicPr>
            <a:picLocks noGrp="1" noChangeAspect="1" noChangeArrowheads="1"/>
          </p:cNvPicPr>
          <p:nvPr>
            <p:ph idx="1"/>
          </p:nvPr>
        </p:nvPicPr>
        <p:blipFill>
          <a:blip r:embed="rId2"/>
          <a:stretch>
            <a:fillRect/>
          </a:stretch>
        </p:blipFill>
        <p:spPr bwMode="auto">
          <a:xfrm>
            <a:off x="1066800" y="1752600"/>
            <a:ext cx="77724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944562"/>
          </a:xfrm>
        </p:spPr>
        <p:txBody>
          <a:bodyPr/>
          <a:lstStyle/>
          <a:p>
            <a:endParaRPr lang="en-US" dirty="0"/>
          </a:p>
        </p:txBody>
      </p:sp>
      <p:sp>
        <p:nvSpPr>
          <p:cNvPr id="3" name="Content Placeholder 2"/>
          <p:cNvSpPr>
            <a:spLocks noGrp="1"/>
          </p:cNvSpPr>
          <p:nvPr>
            <p:ph idx="1"/>
          </p:nvPr>
        </p:nvSpPr>
        <p:spPr>
          <a:xfrm>
            <a:off x="1066800" y="1600200"/>
            <a:ext cx="7848600" cy="4953000"/>
          </a:xfrm>
        </p:spPr>
        <p:txBody>
          <a:bodyPr>
            <a:normAutofit/>
          </a:bodyPr>
          <a:lstStyle/>
          <a:p>
            <a:pPr>
              <a:lnSpc>
                <a:spcPct val="150000"/>
              </a:lnSpc>
            </a:pPr>
            <a:r>
              <a:rPr lang="en-US" dirty="0" smtClean="0"/>
              <a:t>In particular, she focused upon the ways in which ‘the children learned to use language to satisfy their needs, ask questions, transmit information, and convince those around them that they were competent communicators’ (Heath 1982). This involved her in a much wider and more intensive study of the total fabric of life in </a:t>
            </a:r>
            <a:r>
              <a:rPr lang="en-US" dirty="0" err="1" smtClean="0"/>
              <a:t>Trackton</a:t>
            </a:r>
            <a:r>
              <a:rPr lang="en-US" dirty="0" smtClean="0"/>
              <a:t>, the southern community in which the research was located. She comments that she was able to collect data from a wide range of contexts and situations, tracking children longitudinally and in several contexts, taking care to record language used and the social contexts of the language, and the communicative competence of participants.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096962"/>
          </a:xfrm>
        </p:spPr>
        <p:txBody>
          <a:bodyPr>
            <a:normAutofit fontScale="90000"/>
          </a:bodyPr>
          <a:lstStyle/>
          <a:p>
            <a:pPr algn="l"/>
            <a:r>
              <a:rPr lang="en-US" dirty="0" smtClean="0"/>
              <a:t>Problems in gathering and </a:t>
            </a:r>
            <a:r>
              <a:rPr lang="en-US" dirty="0" err="1" smtClean="0"/>
              <a:t>analysing</a:t>
            </a:r>
            <a:r>
              <a:rPr lang="en-US" dirty="0" smtClean="0"/>
              <a:t/>
            </a:r>
            <a:br>
              <a:rPr lang="en-US" dirty="0" smtClean="0"/>
            </a:br>
            <a:r>
              <a:rPr lang="en-US" dirty="0" smtClean="0"/>
              <a:t>accounts</a:t>
            </a:r>
            <a:br>
              <a:rPr lang="en-US" dirty="0" smtClean="0"/>
            </a:br>
            <a:endParaRPr lang="en-US" dirty="0"/>
          </a:p>
        </p:txBody>
      </p:sp>
      <p:sp>
        <p:nvSpPr>
          <p:cNvPr id="3" name="Content Placeholder 2"/>
          <p:cNvSpPr>
            <a:spLocks noGrp="1"/>
          </p:cNvSpPr>
          <p:nvPr>
            <p:ph idx="1"/>
          </p:nvPr>
        </p:nvSpPr>
        <p:spPr>
          <a:xfrm>
            <a:off x="1066800" y="1371600"/>
            <a:ext cx="7620000" cy="5181600"/>
          </a:xfrm>
        </p:spPr>
        <p:txBody>
          <a:bodyPr>
            <a:normAutofit lnSpcReduction="10000"/>
          </a:bodyPr>
          <a:lstStyle/>
          <a:p>
            <a:pPr>
              <a:lnSpc>
                <a:spcPct val="150000"/>
              </a:lnSpc>
            </a:pPr>
            <a:r>
              <a:rPr lang="en-US" dirty="0" smtClean="0"/>
              <a:t>The importance of the meaning of events and actions to those who are involved in them is now generally recognized in social research. The implications of the </a:t>
            </a:r>
            <a:r>
              <a:rPr lang="en-US" dirty="0" err="1" smtClean="0"/>
              <a:t>ethogenic</a:t>
            </a:r>
            <a:r>
              <a:rPr lang="en-US" dirty="0" smtClean="0"/>
              <a:t> stance in terms of actual research techniques, however, remain problematic. </a:t>
            </a:r>
            <a:r>
              <a:rPr lang="en-US" dirty="0" err="1" smtClean="0"/>
              <a:t>Menzel</a:t>
            </a:r>
            <a:r>
              <a:rPr lang="en-US" dirty="0" smtClean="0"/>
              <a:t> (1978) discusses a number of ambiguities and shortcomings in the </a:t>
            </a:r>
            <a:r>
              <a:rPr lang="en-US" dirty="0" err="1" smtClean="0"/>
              <a:t>ethogenic</a:t>
            </a:r>
            <a:r>
              <a:rPr lang="en-US" dirty="0" smtClean="0"/>
              <a:t> approach, arising out of the multiplicity of meanings that may be held for the same </a:t>
            </a:r>
            <a:r>
              <a:rPr lang="en-US" dirty="0" err="1" smtClean="0"/>
              <a:t>behaviour</a:t>
            </a:r>
            <a:r>
              <a:rPr lang="en-US" dirty="0" smtClean="0"/>
              <a:t>.</a:t>
            </a:r>
          </a:p>
          <a:p>
            <a:pPr>
              <a:lnSpc>
                <a:spcPct val="150000"/>
              </a:lnSpc>
            </a:pPr>
            <a:r>
              <a:rPr lang="en-US" dirty="0" smtClean="0"/>
              <a:t>Most </a:t>
            </a:r>
            <a:r>
              <a:rPr lang="en-US" dirty="0" err="1" smtClean="0"/>
              <a:t>behaviour</a:t>
            </a:r>
            <a:r>
              <a:rPr lang="en-US" dirty="0" smtClean="0"/>
              <a:t>, </a:t>
            </a:r>
            <a:r>
              <a:rPr lang="en-US" dirty="0" err="1" smtClean="0"/>
              <a:t>Menzel</a:t>
            </a:r>
            <a:r>
              <a:rPr lang="en-US" dirty="0" smtClean="0"/>
              <a:t> (1978) observes, can be assigned meanings and more than one of these may very well be valid simultaneously. It is fallacious therefore, he argues, to insist upon determining ‘the’ meaning of an act. Nor can it be said that the task of interpreting an act is done when one has </a:t>
            </a:r>
            <a:r>
              <a:rPr lang="en-US" dirty="0" err="1" smtClean="0"/>
              <a:t>identiﬁed</a:t>
            </a:r>
            <a:r>
              <a:rPr lang="en-US" dirty="0" smtClean="0"/>
              <a:t> one meaning of it, or the one meaning that the researcher is pleased to designate as the true one.</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normAutofit fontScale="90000"/>
          </a:bodyPr>
          <a:lstStyle/>
          <a:p>
            <a:pPr algn="l"/>
            <a:r>
              <a:rPr lang="en-US" dirty="0" smtClean="0"/>
              <a:t>Cont…Problems in gathering and </a:t>
            </a:r>
            <a:r>
              <a:rPr lang="en-US" dirty="0" err="1" smtClean="0"/>
              <a:t>analysing</a:t>
            </a:r>
            <a:r>
              <a:rPr lang="en-US" dirty="0" smtClean="0"/>
              <a:t/>
            </a:r>
            <a:br>
              <a:rPr lang="en-US" dirty="0" smtClean="0"/>
            </a:br>
            <a:r>
              <a:rPr lang="en-US" dirty="0" smtClean="0"/>
              <a:t>accounts</a:t>
            </a:r>
            <a:endParaRPr lang="en-US" dirty="0"/>
          </a:p>
        </p:txBody>
      </p:sp>
      <p:sp>
        <p:nvSpPr>
          <p:cNvPr id="3" name="Content Placeholder 2"/>
          <p:cNvSpPr>
            <a:spLocks noGrp="1"/>
          </p:cNvSpPr>
          <p:nvPr>
            <p:ph idx="1"/>
          </p:nvPr>
        </p:nvSpPr>
        <p:spPr>
          <a:xfrm>
            <a:off x="1066800" y="1600200"/>
            <a:ext cx="7620000" cy="4876800"/>
          </a:xfrm>
        </p:spPr>
        <p:txBody>
          <a:bodyPr>
            <a:normAutofit/>
          </a:bodyPr>
          <a:lstStyle/>
          <a:p>
            <a:pPr>
              <a:lnSpc>
                <a:spcPct val="150000"/>
              </a:lnSpc>
            </a:pPr>
            <a:r>
              <a:rPr lang="en-US" dirty="0" smtClean="0"/>
              <a:t>A second problem that </a:t>
            </a:r>
            <a:r>
              <a:rPr lang="en-US" dirty="0" err="1" smtClean="0"/>
              <a:t>Menzel</a:t>
            </a:r>
            <a:r>
              <a:rPr lang="en-US" dirty="0" smtClean="0"/>
              <a:t> (1978) raises is to do with actors’ meanings as sources of bias. How central a place, he asks, ought to be given to actors’ meanings in formulating explanations of events? Should the researcher exclusively and invariably be guided by these considerations? To do so would be to ignore a whole range of potential explanations which few researchers would wish to see excluded from consideration.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Cont…Problems in gathering and </a:t>
            </a:r>
            <a:r>
              <a:rPr lang="en-US" dirty="0" err="1" smtClean="0"/>
              <a:t>analysing</a:t>
            </a:r>
            <a:r>
              <a:rPr lang="en-US" dirty="0" smtClean="0"/>
              <a:t/>
            </a:r>
            <a:br>
              <a:rPr lang="en-US" dirty="0" smtClean="0"/>
            </a:br>
            <a:r>
              <a:rPr lang="en-US" dirty="0" smtClean="0"/>
              <a:t>accounts</a:t>
            </a:r>
            <a:endParaRPr lang="en-US" dirty="0"/>
          </a:p>
        </p:txBody>
      </p:sp>
      <p:sp>
        <p:nvSpPr>
          <p:cNvPr id="3" name="Content Placeholder 2"/>
          <p:cNvSpPr>
            <a:spLocks noGrp="1"/>
          </p:cNvSpPr>
          <p:nvPr>
            <p:ph idx="1"/>
          </p:nvPr>
        </p:nvSpPr>
        <p:spPr>
          <a:xfrm>
            <a:off x="1066800" y="1600200"/>
            <a:ext cx="7620000" cy="4953000"/>
          </a:xfrm>
        </p:spPr>
        <p:txBody>
          <a:bodyPr>
            <a:normAutofit/>
          </a:bodyPr>
          <a:lstStyle/>
          <a:p>
            <a:r>
              <a:rPr lang="en-US" dirty="0" smtClean="0"/>
              <a:t>These are far-reaching, </a:t>
            </a:r>
            <a:r>
              <a:rPr lang="en-US" dirty="0" err="1" smtClean="0"/>
              <a:t>difﬁcult</a:t>
            </a:r>
            <a:r>
              <a:rPr lang="en-US" dirty="0" smtClean="0"/>
              <a:t> issues though by no means intractable. What solutions does </a:t>
            </a:r>
            <a:r>
              <a:rPr lang="en-US" dirty="0" err="1" smtClean="0"/>
              <a:t>Menzel</a:t>
            </a:r>
            <a:r>
              <a:rPr lang="en-US" dirty="0" smtClean="0"/>
              <a:t> (1978) propose? </a:t>
            </a:r>
          </a:p>
          <a:p>
            <a:r>
              <a:rPr lang="en-US" b="1" dirty="0" smtClean="0"/>
              <a:t>First,</a:t>
            </a:r>
            <a:r>
              <a:rPr lang="en-US" dirty="0" smtClean="0"/>
              <a:t> we must specify ‘to whom’ when asking what acts and situations mean.</a:t>
            </a:r>
          </a:p>
          <a:p>
            <a:r>
              <a:rPr lang="en-US" b="1" dirty="0" smtClean="0"/>
              <a:t>Second</a:t>
            </a:r>
            <a:r>
              <a:rPr lang="en-US" dirty="0" smtClean="0"/>
              <a:t>, researchers must make choices and take responsibility in the assignment of meanings to acts; moreover, problem formulations must respect the meaning of the act to us, the researchers. </a:t>
            </a:r>
          </a:p>
          <a:p>
            <a:r>
              <a:rPr lang="en-US" b="1" dirty="0" smtClean="0"/>
              <a:t>Third,</a:t>
            </a:r>
            <a:r>
              <a:rPr lang="en-US" dirty="0" smtClean="0"/>
              <a:t> explanations should respect the meanings of acts to the actors themselves but need not invariably be </a:t>
            </a:r>
            <a:r>
              <a:rPr lang="en-US" dirty="0" err="1" smtClean="0"/>
              <a:t>centred</a:t>
            </a:r>
            <a:r>
              <a:rPr lang="en-US" dirty="0" smtClean="0"/>
              <a:t> around these meanings.</a:t>
            </a:r>
          </a:p>
          <a:p>
            <a:r>
              <a:rPr lang="en-US" dirty="0" err="1" smtClean="0"/>
              <a:t>Menzel’s</a:t>
            </a:r>
            <a:r>
              <a:rPr lang="en-US" dirty="0" smtClean="0"/>
              <a:t> (1978) plea is for the usefulness of an outside observer’s account of a social episode alongside the explanations that participants themselves may give of that event. A similar argument is implicit in McIntyre and Macleod’s (1978) </a:t>
            </a:r>
            <a:r>
              <a:rPr lang="en-US" dirty="0" err="1" smtClean="0"/>
              <a:t>justiﬁcation</a:t>
            </a:r>
            <a:r>
              <a:rPr lang="en-US" dirty="0" smtClean="0"/>
              <a:t> of objective, systematic observation in classroom settings. Their case is set out in the next slide.</a:t>
            </a:r>
          </a:p>
          <a:p>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fontScale="90000"/>
          </a:bodyPr>
          <a:lstStyle/>
          <a:p>
            <a:pPr algn="l"/>
            <a:r>
              <a:rPr lang="en-US" dirty="0" smtClean="0"/>
              <a:t/>
            </a:r>
            <a:br>
              <a:rPr lang="en-US" dirty="0" smtClean="0"/>
            </a:br>
            <a:r>
              <a:rPr lang="en-US" sz="3100" b="0" dirty="0" err="1" smtClean="0"/>
              <a:t>Justiﬁcation</a:t>
            </a:r>
            <a:r>
              <a:rPr lang="en-US" sz="3100" b="0" dirty="0" smtClean="0"/>
              <a:t> of objective systematic observation in classroom settings</a:t>
            </a:r>
            <a:r>
              <a:rPr lang="en-US" sz="3100" dirty="0" smtClean="0">
                <a:solidFill>
                  <a:srgbClr val="FF0000"/>
                </a:solidFill>
              </a:rPr>
              <a:t/>
            </a:r>
            <a:br>
              <a:rPr lang="en-US" sz="3100" dirty="0" smtClean="0">
                <a:solidFill>
                  <a:srgbClr val="FF0000"/>
                </a:solidFill>
              </a:rPr>
            </a:br>
            <a:endParaRPr lang="en-US" dirty="0">
              <a:solidFill>
                <a:srgbClr val="FF0000"/>
              </a:solidFill>
            </a:endParaRPr>
          </a:p>
        </p:txBody>
      </p:sp>
      <p:pic>
        <p:nvPicPr>
          <p:cNvPr id="8194" name="Picture 2"/>
          <p:cNvPicPr>
            <a:picLocks noGrp="1" noChangeAspect="1" noChangeArrowheads="1"/>
          </p:cNvPicPr>
          <p:nvPr>
            <p:ph idx="1"/>
          </p:nvPr>
        </p:nvPicPr>
        <p:blipFill>
          <a:blip r:embed="rId2"/>
          <a:srcRect/>
          <a:stretch>
            <a:fillRect/>
          </a:stretch>
        </p:blipFill>
        <p:spPr bwMode="auto">
          <a:xfrm>
            <a:off x="1066800" y="1524001"/>
            <a:ext cx="7958886" cy="4952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Strengths of the </a:t>
            </a:r>
            <a:r>
              <a:rPr lang="en-US" dirty="0" err="1" smtClean="0"/>
              <a:t>ethogenic</a:t>
            </a:r>
            <a:r>
              <a:rPr lang="en-US" dirty="0" smtClean="0"/>
              <a:t> approach</a:t>
            </a:r>
            <a:br>
              <a:rPr lang="en-US" dirty="0" smtClean="0"/>
            </a:br>
            <a:endParaRPr lang="en-US" dirty="0"/>
          </a:p>
        </p:txBody>
      </p:sp>
      <p:sp>
        <p:nvSpPr>
          <p:cNvPr id="3" name="Content Placeholder 2"/>
          <p:cNvSpPr>
            <a:spLocks noGrp="1"/>
          </p:cNvSpPr>
          <p:nvPr>
            <p:ph idx="1"/>
          </p:nvPr>
        </p:nvSpPr>
        <p:spPr>
          <a:xfrm>
            <a:off x="1066800" y="1295400"/>
            <a:ext cx="7620000" cy="5334000"/>
          </a:xfrm>
        </p:spPr>
        <p:txBody>
          <a:bodyPr>
            <a:normAutofit fontScale="92500" lnSpcReduction="10000"/>
          </a:bodyPr>
          <a:lstStyle/>
          <a:p>
            <a:pPr>
              <a:lnSpc>
                <a:spcPct val="150000"/>
              </a:lnSpc>
            </a:pPr>
            <a:r>
              <a:rPr lang="en-US" dirty="0" smtClean="0"/>
              <a:t>The advantages of the </a:t>
            </a:r>
            <a:r>
              <a:rPr lang="en-US" dirty="0" err="1" smtClean="0"/>
              <a:t>ethogenic</a:t>
            </a:r>
            <a:r>
              <a:rPr lang="en-US" dirty="0" smtClean="0"/>
              <a:t> approach to the educational researcher lie in the distinctive insights that are made available to her through the analysis of accounts of social episodes. The </a:t>
            </a:r>
            <a:r>
              <a:rPr lang="en-US" dirty="0" err="1" smtClean="0"/>
              <a:t>beneﬁts</a:t>
            </a:r>
            <a:r>
              <a:rPr lang="en-US" dirty="0" smtClean="0"/>
              <a:t> to be derived from the exploration of accounts are best seen by contrasting the </a:t>
            </a:r>
            <a:r>
              <a:rPr lang="en-US" dirty="0" err="1" smtClean="0"/>
              <a:t>ethogenic</a:t>
            </a:r>
            <a:r>
              <a:rPr lang="en-US" dirty="0" smtClean="0"/>
              <a:t> approach with a more traditional educational technique such as the survey.</a:t>
            </a:r>
          </a:p>
          <a:p>
            <a:pPr>
              <a:lnSpc>
                <a:spcPct val="150000"/>
              </a:lnSpc>
            </a:pPr>
            <a:r>
              <a:rPr lang="en-US" dirty="0" smtClean="0"/>
              <a:t>There is a good deal of truth in the assertion of the </a:t>
            </a:r>
            <a:r>
              <a:rPr lang="en-US" dirty="0" err="1" smtClean="0"/>
              <a:t>ethogenically</a:t>
            </a:r>
            <a:r>
              <a:rPr lang="en-US" dirty="0" smtClean="0"/>
              <a:t> oriented researcher that approaches that employ survey techniques such as the questionnaire take for granted the very things that should be treated as problematic in an educational study. Too often, the phenomena that ought to be the focus of attention are taken as given, that is, they are treated as the starting point of the research rather than becoming the centre of the researcher’s interest and effort to discover how the phenomena arose or came to be important in the </a:t>
            </a:r>
            <a:r>
              <a:rPr lang="en-US" dirty="0" err="1" smtClean="0"/>
              <a:t>ﬁrst</a:t>
            </a:r>
            <a:r>
              <a:rPr lang="en-US" dirty="0" smtClean="0"/>
              <a:t> place.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Cont…Introduction</a:t>
            </a:r>
            <a:endParaRPr lang="en-US" dirty="0"/>
          </a:p>
        </p:txBody>
      </p:sp>
      <p:sp>
        <p:nvSpPr>
          <p:cNvPr id="3" name="Content Placeholder 2"/>
          <p:cNvSpPr>
            <a:spLocks noGrp="1"/>
          </p:cNvSpPr>
          <p:nvPr>
            <p:ph idx="1"/>
          </p:nvPr>
        </p:nvSpPr>
        <p:spPr>
          <a:xfrm>
            <a:off x="1066800" y="1143000"/>
            <a:ext cx="7848600" cy="5486400"/>
          </a:xfrm>
        </p:spPr>
        <p:txBody>
          <a:bodyPr>
            <a:normAutofit/>
          </a:bodyPr>
          <a:lstStyle/>
          <a:p>
            <a:pPr>
              <a:lnSpc>
                <a:spcPct val="150000"/>
              </a:lnSpc>
            </a:pPr>
            <a:endParaRPr lang="en-US" dirty="0" smtClean="0"/>
          </a:p>
          <a:p>
            <a:pPr>
              <a:lnSpc>
                <a:spcPct val="150000"/>
              </a:lnSpc>
            </a:pPr>
            <a:r>
              <a:rPr lang="en-US" dirty="0" smtClean="0"/>
              <a:t>Accounting for actions in those larger slices of life called social episodes is the central concern of a participatory psychology which focuses upon actors’ intentions, their beliefs about what sorts of </a:t>
            </a:r>
            <a:r>
              <a:rPr lang="en-US" dirty="0" err="1" smtClean="0"/>
              <a:t>behaviour</a:t>
            </a:r>
            <a:r>
              <a:rPr lang="en-US" dirty="0" smtClean="0"/>
              <a:t> will enable them to reach their goals, and their awareness of the rules that govern those </a:t>
            </a:r>
            <a:r>
              <a:rPr lang="en-US" dirty="0" err="1" smtClean="0"/>
              <a:t>behaviours</a:t>
            </a:r>
            <a:r>
              <a:rPr lang="en-US" dirty="0" smtClean="0"/>
              <a:t>. </a:t>
            </a:r>
          </a:p>
          <a:p>
            <a:pPr>
              <a:lnSpc>
                <a:spcPct val="150000"/>
              </a:lnSpc>
            </a:pPr>
            <a:r>
              <a:rPr lang="en-US" dirty="0" smtClean="0"/>
              <a:t>Studies carried out within this framework have been termed ‘</a:t>
            </a:r>
            <a:r>
              <a:rPr lang="en-US" dirty="0" err="1" smtClean="0"/>
              <a:t>ethogenic</a:t>
            </a:r>
            <a:r>
              <a:rPr lang="en-US" dirty="0" smtClean="0"/>
              <a:t>’, an adjective which expresses a view of the human being as a person, that is, a plan-making, self-monitoring agent, aware of goals and deliberately considering the best ways to achieve them.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normAutofit/>
          </a:bodyPr>
          <a:lstStyle/>
          <a:p>
            <a:pPr algn="l"/>
            <a:r>
              <a:rPr lang="en-US" dirty="0" smtClean="0"/>
              <a:t>Cont…Strengths of the </a:t>
            </a:r>
            <a:r>
              <a:rPr lang="en-US" dirty="0" err="1" smtClean="0"/>
              <a:t>ethogenic</a:t>
            </a:r>
            <a:r>
              <a:rPr lang="en-US" dirty="0" smtClean="0"/>
              <a:t> approach</a:t>
            </a:r>
            <a:endParaRPr lang="en-US" dirty="0"/>
          </a:p>
        </p:txBody>
      </p:sp>
      <p:sp>
        <p:nvSpPr>
          <p:cNvPr id="3" name="Content Placeholder 2"/>
          <p:cNvSpPr>
            <a:spLocks noGrp="1"/>
          </p:cNvSpPr>
          <p:nvPr>
            <p:ph idx="1"/>
          </p:nvPr>
        </p:nvSpPr>
        <p:spPr>
          <a:xfrm>
            <a:off x="1066800" y="1600200"/>
            <a:ext cx="7620000" cy="5029200"/>
          </a:xfrm>
        </p:spPr>
        <p:txBody>
          <a:bodyPr>
            <a:normAutofit lnSpcReduction="10000"/>
          </a:bodyPr>
          <a:lstStyle/>
          <a:p>
            <a:pPr>
              <a:lnSpc>
                <a:spcPct val="150000"/>
              </a:lnSpc>
            </a:pPr>
            <a:r>
              <a:rPr lang="en-US" dirty="0" smtClean="0"/>
              <a:t>Numerous educational studies, for example, have </a:t>
            </a:r>
            <a:r>
              <a:rPr lang="en-US" dirty="0" err="1" smtClean="0"/>
              <a:t>identiﬁed</a:t>
            </a:r>
            <a:r>
              <a:rPr lang="en-US" dirty="0" smtClean="0"/>
              <a:t> the incidence and the duration of disciplinary infractions in school; only relatively recently, however, has the meaning of classroom disorder, as opposed to its frequency and type, been subjected to intensive investigation. Unlike the survey, which is a cross-sectional technique that takes its data at a single point in time, the </a:t>
            </a:r>
            <a:r>
              <a:rPr lang="en-US" dirty="0" err="1" smtClean="0"/>
              <a:t>ethogenic</a:t>
            </a:r>
            <a:r>
              <a:rPr lang="en-US" dirty="0" smtClean="0"/>
              <a:t> study employs an ongoing observational approach that focuses upon processes rather than products.</a:t>
            </a:r>
          </a:p>
          <a:p>
            <a:pPr>
              <a:lnSpc>
                <a:spcPct val="150000"/>
              </a:lnSpc>
            </a:pPr>
            <a:r>
              <a:rPr lang="en-US" dirty="0" smtClean="0"/>
              <a:t>Thus it is the process of becoming deviant in school which would capture the attention of the </a:t>
            </a:r>
            <a:r>
              <a:rPr lang="en-US" dirty="0" err="1" smtClean="0"/>
              <a:t>ethogenic</a:t>
            </a:r>
            <a:r>
              <a:rPr lang="en-US" dirty="0" smtClean="0"/>
              <a:t> researcher rather than the frequency and type of </a:t>
            </a:r>
            <a:r>
              <a:rPr lang="en-US" dirty="0" err="1" smtClean="0"/>
              <a:t>misbehaviour</a:t>
            </a:r>
            <a:r>
              <a:rPr lang="en-US" dirty="0" smtClean="0"/>
              <a:t> among k types of ability in children located in n kinds of school.</a:t>
            </a:r>
          </a:p>
          <a:p>
            <a:pPr>
              <a:lnSpc>
                <a:spcPct val="150000"/>
              </a:lnSpc>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A note on stories</a:t>
            </a:r>
            <a:br>
              <a:rPr lang="en-US" dirty="0" smtClean="0"/>
            </a:br>
            <a:endParaRPr lang="en-US" dirty="0"/>
          </a:p>
        </p:txBody>
      </p:sp>
      <p:sp>
        <p:nvSpPr>
          <p:cNvPr id="3" name="Content Placeholder 2"/>
          <p:cNvSpPr>
            <a:spLocks noGrp="1"/>
          </p:cNvSpPr>
          <p:nvPr>
            <p:ph idx="1"/>
          </p:nvPr>
        </p:nvSpPr>
        <p:spPr>
          <a:xfrm>
            <a:off x="1066800" y="1295400"/>
            <a:ext cx="7848600" cy="5334000"/>
          </a:xfrm>
        </p:spPr>
        <p:txBody>
          <a:bodyPr>
            <a:normAutofit/>
          </a:bodyPr>
          <a:lstStyle/>
          <a:p>
            <a:r>
              <a:rPr lang="en-US" dirty="0" smtClean="0"/>
              <a:t>A comparatively neglected area in educational research is the </a:t>
            </a:r>
            <a:r>
              <a:rPr lang="en-US" dirty="0" err="1" smtClean="0"/>
              <a:t>ﬁeld</a:t>
            </a:r>
            <a:r>
              <a:rPr lang="en-US" dirty="0" smtClean="0"/>
              <a:t> of stories and storytelling.</a:t>
            </a:r>
          </a:p>
          <a:p>
            <a:r>
              <a:rPr lang="en-US" dirty="0" smtClean="0"/>
              <a:t>Bauman (1986: 3) suggests that stories are oral literature whose meanings, forms and functions are </a:t>
            </a:r>
            <a:r>
              <a:rPr lang="en-US" dirty="0" err="1" smtClean="0"/>
              <a:t>situationally</a:t>
            </a:r>
            <a:r>
              <a:rPr lang="en-US" dirty="0" smtClean="0"/>
              <a:t> rooted in cultural contexts, scenes and events which give meaning to action.</a:t>
            </a:r>
          </a:p>
          <a:p>
            <a:r>
              <a:rPr lang="en-US" dirty="0" smtClean="0"/>
              <a:t>This recalls Bruner (1986) who, echoing the interpretive mode of educational research, regards much action as ‘storied text’, with actors making meaning of their situations through narrative.</a:t>
            </a:r>
          </a:p>
          <a:p>
            <a:r>
              <a:rPr lang="en-US" dirty="0" smtClean="0"/>
              <a:t>Stories have a legitimate place as an inquiry method in educational research (Parsons and Lyons 1979) and, indeed, Jones (1990), Crow (1992), Dunning (1993) and </a:t>
            </a:r>
            <a:r>
              <a:rPr lang="en-US" dirty="0" err="1" smtClean="0"/>
              <a:t>Thody</a:t>
            </a:r>
            <a:r>
              <a:rPr lang="en-US" dirty="0" smtClean="0"/>
              <a:t> (1997) place them on a par with interviews as sources of evidence for research. </a:t>
            </a:r>
            <a:r>
              <a:rPr lang="en-US" dirty="0" err="1" smtClean="0"/>
              <a:t>Thody</a:t>
            </a:r>
            <a:r>
              <a:rPr lang="en-US" dirty="0" smtClean="0"/>
              <a:t> (1997: 331) suggests that, as an extension to interviews, stories – like biographies – are rich in authentic, live data; they are, she avers, an ‘unparalleled method of reaching practitioners’ mindsets’. </a:t>
            </a:r>
            <a:r>
              <a:rPr lang="en-US" dirty="0" err="1" smtClean="0"/>
              <a:t>Thody</a:t>
            </a:r>
            <a:r>
              <a:rPr lang="en-US" dirty="0" smtClean="0"/>
              <a:t> (1997:333–4) provides a fascinating report on stories as data sources for educational management research as well as for gathering data from young children.</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dirty="0" smtClean="0"/>
              <a:t>Cont…A note on stories</a:t>
            </a:r>
            <a:br>
              <a:rPr lang="en-US" dirty="0" smtClean="0"/>
            </a:br>
            <a:endParaRPr lang="en-US" dirty="0"/>
          </a:p>
        </p:txBody>
      </p:sp>
      <p:sp>
        <p:nvSpPr>
          <p:cNvPr id="3" name="Content Placeholder 2"/>
          <p:cNvSpPr>
            <a:spLocks noGrp="1"/>
          </p:cNvSpPr>
          <p:nvPr>
            <p:ph idx="1"/>
          </p:nvPr>
        </p:nvSpPr>
        <p:spPr>
          <a:xfrm>
            <a:off x="1143000" y="1219200"/>
            <a:ext cx="7848600" cy="5257800"/>
          </a:xfrm>
        </p:spPr>
        <p:txBody>
          <a:bodyPr>
            <a:normAutofit/>
          </a:bodyPr>
          <a:lstStyle/>
          <a:p>
            <a:r>
              <a:rPr lang="en-US" dirty="0" err="1" smtClean="0"/>
              <a:t>Thody</a:t>
            </a:r>
            <a:r>
              <a:rPr lang="en-US" dirty="0" smtClean="0"/>
              <a:t> (1997: 331) indicates how stories can be </a:t>
            </a:r>
            <a:r>
              <a:rPr lang="en-US" dirty="0" err="1" smtClean="0"/>
              <a:t>analysed</a:t>
            </a:r>
            <a:r>
              <a:rPr lang="en-US" dirty="0" smtClean="0"/>
              <a:t>, using, for example, conventional techniques such as categorizing and coding of content; </a:t>
            </a:r>
            <a:r>
              <a:rPr lang="en-US" dirty="0" err="1" smtClean="0"/>
              <a:t>thematization</a:t>
            </a:r>
            <a:r>
              <a:rPr lang="en-US" dirty="0" smtClean="0"/>
              <a:t>; concept building. </a:t>
            </a:r>
          </a:p>
          <a:p>
            <a:r>
              <a:rPr lang="en-US" dirty="0" smtClean="0"/>
              <a:t>In this respect stories have their place alongside other sources of primary and secondary documentary evidence (e.g. case studies, biographies). </a:t>
            </a:r>
          </a:p>
          <a:p>
            <a:r>
              <a:rPr lang="en-US" dirty="0" smtClean="0"/>
              <a:t>They can be used in ex post facto research, historical research, as accounts or in action research; in short they are part of the everyday battery of research instruments that are available to the researcher.</a:t>
            </a:r>
          </a:p>
          <a:p>
            <a:r>
              <a:rPr lang="en-US" dirty="0" smtClean="0"/>
              <a:t>The rise in the use of oral history as a legitimate research technique in social research can be seen here to apply to educational research.</a:t>
            </a:r>
          </a:p>
          <a:p>
            <a:r>
              <a:rPr lang="en-US" dirty="0" smtClean="0"/>
              <a:t> Although they might be problematic in that </a:t>
            </a:r>
            <a:r>
              <a:rPr lang="en-US" dirty="0" err="1" smtClean="0"/>
              <a:t>veriﬁcation</a:t>
            </a:r>
            <a:r>
              <a:rPr lang="en-US" dirty="0" smtClean="0"/>
              <a:t> is </a:t>
            </a:r>
            <a:r>
              <a:rPr lang="en-US" dirty="0" err="1" smtClean="0"/>
              <a:t>difﬁcult</a:t>
            </a:r>
            <a:r>
              <a:rPr lang="en-US" dirty="0" smtClean="0"/>
              <a:t> (unless other people were present to verify events reported), stories, being rich in the subjective involvement of the storyteller, offer an opportunity for the researcher to gather authentic, rich and ‘respectable’ data (Bauman 1986).</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3581400"/>
            <a:ext cx="7403592" cy="1295400"/>
          </a:xfrm>
        </p:spPr>
        <p:txBody>
          <a:bodyPr/>
          <a:lstStyle/>
          <a:p>
            <a:pPr algn="ctr"/>
            <a:r>
              <a:rPr lang="en-US" dirty="0" smtClean="0"/>
              <a:t>The End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020762"/>
          </a:xfrm>
        </p:spPr>
        <p:txBody>
          <a:bodyPr/>
          <a:lstStyle/>
          <a:p>
            <a:endParaRPr lang="en-US" dirty="0"/>
          </a:p>
        </p:txBody>
      </p:sp>
      <p:sp>
        <p:nvSpPr>
          <p:cNvPr id="3" name="Content Placeholder 2"/>
          <p:cNvSpPr>
            <a:spLocks noGrp="1"/>
          </p:cNvSpPr>
          <p:nvPr>
            <p:ph idx="1"/>
          </p:nvPr>
        </p:nvSpPr>
        <p:spPr>
          <a:xfrm>
            <a:off x="1143000" y="1447800"/>
            <a:ext cx="7790688" cy="5105400"/>
          </a:xfrm>
        </p:spPr>
        <p:txBody>
          <a:bodyPr/>
          <a:lstStyle/>
          <a:p>
            <a:pPr>
              <a:lnSpc>
                <a:spcPct val="150000"/>
              </a:lnSpc>
            </a:pPr>
            <a:r>
              <a:rPr lang="en-US" dirty="0" err="1" smtClean="0"/>
              <a:t>Ethogenic</a:t>
            </a:r>
            <a:r>
              <a:rPr lang="en-US" dirty="0" smtClean="0"/>
              <a:t> studies represent another approach to the study of social </a:t>
            </a:r>
            <a:r>
              <a:rPr lang="en-US" dirty="0" err="1" smtClean="0"/>
              <a:t>behaviour</a:t>
            </a:r>
            <a:r>
              <a:rPr lang="en-US" dirty="0" smtClean="0"/>
              <a:t> and their methods stand in bold contrast to those commonly employed in much of the educational research. </a:t>
            </a:r>
          </a:p>
          <a:p>
            <a:pPr>
              <a:lnSpc>
                <a:spcPct val="150000"/>
              </a:lnSpc>
            </a:pPr>
            <a:r>
              <a:rPr lang="en-US" dirty="0" smtClean="0"/>
              <a:t>Before discussing the elicitation and analysis of accounts we need to outline the </a:t>
            </a:r>
            <a:r>
              <a:rPr lang="en-US" dirty="0" err="1" smtClean="0"/>
              <a:t>ethogenic</a:t>
            </a:r>
            <a:r>
              <a:rPr lang="en-US" dirty="0" smtClean="0"/>
              <a:t> approach in more detail.</a:t>
            </a:r>
          </a:p>
          <a:p>
            <a:pPr>
              <a:lnSpc>
                <a:spcPct val="150000"/>
              </a:lnSpc>
            </a:pPr>
            <a:r>
              <a:rPr lang="en-US" dirty="0" smtClean="0"/>
              <a:t>This I will do by reference to the work of one of its foremost exponents, Rom </a:t>
            </a:r>
            <a:r>
              <a:rPr lang="en-US" dirty="0" err="1" smtClean="0"/>
              <a:t>Harr</a:t>
            </a:r>
            <a:r>
              <a:rPr lang="en-US" dirty="0" smtClean="0"/>
              <a:t>´ (1978)  who </a:t>
            </a:r>
            <a:r>
              <a:rPr lang="en-US" dirty="0" err="1" smtClean="0"/>
              <a:t>identiﬁes</a:t>
            </a:r>
            <a:r>
              <a:rPr lang="en-US" dirty="0" smtClean="0"/>
              <a:t> </a:t>
            </a:r>
            <a:r>
              <a:rPr lang="en-US" dirty="0" err="1" smtClean="0"/>
              <a:t>ﬁve</a:t>
            </a:r>
            <a:r>
              <a:rPr lang="en-US" dirty="0" smtClean="0"/>
              <a:t> main principles in the </a:t>
            </a:r>
            <a:r>
              <a:rPr lang="en-US" dirty="0" err="1" smtClean="0"/>
              <a:t>ethogenic</a:t>
            </a:r>
            <a:r>
              <a:rPr lang="en-US" dirty="0" smtClean="0"/>
              <a:t> approach. They are set out in following slide: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rmAutofit fontScale="90000"/>
          </a:bodyPr>
          <a:lstStyle/>
          <a:p>
            <a:pPr algn="l"/>
            <a:r>
              <a:rPr lang="en-US" sz="3100" dirty="0" smtClean="0"/>
              <a:t>Principles in the </a:t>
            </a:r>
            <a:r>
              <a:rPr lang="en-US" sz="3100" dirty="0" err="1" smtClean="0"/>
              <a:t>ethogenic</a:t>
            </a:r>
            <a:r>
              <a:rPr lang="en-US" sz="3100" dirty="0" smtClean="0"/>
              <a:t> approach</a:t>
            </a:r>
            <a:r>
              <a:rPr lang="en-US" dirty="0" smtClean="0"/>
              <a:t/>
            </a:r>
            <a:br>
              <a:rPr lang="en-US" dirty="0" smtClean="0"/>
            </a:br>
            <a:endParaRPr lang="en-US" dirty="0"/>
          </a:p>
        </p:txBody>
      </p:sp>
      <p:pic>
        <p:nvPicPr>
          <p:cNvPr id="2050" name="Picture 2"/>
          <p:cNvPicPr>
            <a:picLocks noGrp="1" noChangeAspect="1" noChangeArrowheads="1"/>
          </p:cNvPicPr>
          <p:nvPr>
            <p:ph idx="1"/>
          </p:nvPr>
        </p:nvPicPr>
        <p:blipFill>
          <a:blip r:embed="rId2"/>
          <a:stretch>
            <a:fillRect/>
          </a:stretch>
        </p:blipFill>
        <p:spPr bwMode="auto">
          <a:xfrm>
            <a:off x="1295400" y="1143000"/>
            <a:ext cx="7467600" cy="548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accounts and episodes</a:t>
            </a:r>
            <a:br>
              <a:rPr lang="en-US" dirty="0" smtClean="0"/>
            </a:br>
            <a:endParaRPr lang="en-US" dirty="0"/>
          </a:p>
        </p:txBody>
      </p:sp>
      <p:sp>
        <p:nvSpPr>
          <p:cNvPr id="3" name="Content Placeholder 2"/>
          <p:cNvSpPr>
            <a:spLocks noGrp="1"/>
          </p:cNvSpPr>
          <p:nvPr>
            <p:ph idx="1"/>
          </p:nvPr>
        </p:nvSpPr>
        <p:spPr>
          <a:xfrm>
            <a:off x="1066800" y="1066800"/>
            <a:ext cx="7620000" cy="5562600"/>
          </a:xfrm>
        </p:spPr>
        <p:txBody>
          <a:bodyPr>
            <a:normAutofit/>
          </a:bodyPr>
          <a:lstStyle/>
          <a:p>
            <a:pPr>
              <a:lnSpc>
                <a:spcPct val="150000"/>
              </a:lnSpc>
            </a:pPr>
            <a:r>
              <a:rPr lang="en-US" dirty="0" smtClean="0"/>
              <a:t>The discussion of accounts and episodes that now follows develops some of the ideas contained in the principles of the </a:t>
            </a:r>
            <a:r>
              <a:rPr lang="en-US" dirty="0" err="1" smtClean="0"/>
              <a:t>ethogenic</a:t>
            </a:r>
            <a:r>
              <a:rPr lang="en-US" dirty="0" smtClean="0"/>
              <a:t> approach outlined above. We have already noted that accounts must be seen within the context of social episodes. The idea of an episode is a fairly general one. The concept itself may be </a:t>
            </a:r>
            <a:r>
              <a:rPr lang="en-US" dirty="0" err="1" smtClean="0"/>
              <a:t>deﬁned</a:t>
            </a:r>
            <a:r>
              <a:rPr lang="en-US" dirty="0" smtClean="0"/>
              <a:t> as any coherent fragment of social life. Being a natural division of life, an episode will often have a recognizable beginning and end, and the sequence of actions that constitute it will have some meaning for the participants.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lstStyle/>
          <a:p>
            <a:endParaRPr lang="en-US" dirty="0"/>
          </a:p>
        </p:txBody>
      </p:sp>
      <p:sp>
        <p:nvSpPr>
          <p:cNvPr id="3" name="Content Placeholder 2"/>
          <p:cNvSpPr>
            <a:spLocks noGrp="1"/>
          </p:cNvSpPr>
          <p:nvPr>
            <p:ph idx="1"/>
          </p:nvPr>
        </p:nvSpPr>
        <p:spPr>
          <a:xfrm>
            <a:off x="1143000" y="1447800"/>
            <a:ext cx="7790688" cy="5105400"/>
          </a:xfrm>
        </p:spPr>
        <p:txBody>
          <a:bodyPr>
            <a:normAutofit lnSpcReduction="10000"/>
          </a:bodyPr>
          <a:lstStyle/>
          <a:p>
            <a:pPr>
              <a:lnSpc>
                <a:spcPct val="150000"/>
              </a:lnSpc>
            </a:pPr>
            <a:r>
              <a:rPr lang="en-US" dirty="0" smtClean="0"/>
              <a:t>Episodes may thus vary in duration and </a:t>
            </a:r>
            <a:r>
              <a:rPr lang="en-US" dirty="0" err="1" smtClean="0"/>
              <a:t>reﬂect</a:t>
            </a:r>
            <a:r>
              <a:rPr lang="en-US" dirty="0" smtClean="0"/>
              <a:t> innumerable aspects of life. A student entering primary school aged 7 and leaving at 11 would be an extended episode. A two-minute television interview with a political celebrity would be another. The contents of an episode which interest the </a:t>
            </a:r>
            <a:r>
              <a:rPr lang="en-US" dirty="0" err="1" smtClean="0"/>
              <a:t>ethogenic</a:t>
            </a:r>
            <a:r>
              <a:rPr lang="en-US" dirty="0" smtClean="0"/>
              <a:t> researcher include not only the perceived </a:t>
            </a:r>
            <a:r>
              <a:rPr lang="en-US" dirty="0" err="1" smtClean="0"/>
              <a:t>behaviour</a:t>
            </a:r>
            <a:r>
              <a:rPr lang="en-US" dirty="0" smtClean="0"/>
              <a:t> such as gesture and speech, but also the thoughts, the feelings and the intentions of those taking part. And the ‘speech’ that accounts for those thoughts, feelings and intentions must be conceived of in the widest connotation of the word. Thus, accounts may be personal records of the events we experience in our day-to-day lives, our conversations with </a:t>
            </a:r>
            <a:r>
              <a:rPr lang="en-US" dirty="0" err="1" smtClean="0"/>
              <a:t>neighbours</a:t>
            </a:r>
            <a:r>
              <a:rPr lang="en-US" dirty="0" smtClean="0"/>
              <a:t>, our letters to friends, our entries in diaries. Accounts serve to explain our past, present and future oriented actions.</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612</TotalTime>
  <Words>5364</Words>
  <Application>Microsoft Office PowerPoint</Application>
  <PresentationFormat>On-screen Show (4:3)</PresentationFormat>
  <Paragraphs>149</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Solstice</vt:lpstr>
      <vt:lpstr>Accounts and Ethenogenic Approach </vt:lpstr>
      <vt:lpstr>Introduction </vt:lpstr>
      <vt:lpstr>Slide 3</vt:lpstr>
      <vt:lpstr>Cont…Introduction </vt:lpstr>
      <vt:lpstr>Cont…Introduction</vt:lpstr>
      <vt:lpstr>Slide 6</vt:lpstr>
      <vt:lpstr>Principles in the ethogenic approach </vt:lpstr>
      <vt:lpstr>Characteristics of accounts and episodes </vt:lpstr>
      <vt:lpstr>Slide 9</vt:lpstr>
      <vt:lpstr>Cont…Characteristics of accounts and episodes </vt:lpstr>
      <vt:lpstr>Characteristics of accounts and episodes Account gathering </vt:lpstr>
      <vt:lpstr>Cont…Characteristics of accounts and episodes</vt:lpstr>
      <vt:lpstr>  </vt:lpstr>
      <vt:lpstr>Cont…Characteristics of accounts and episodes</vt:lpstr>
      <vt:lpstr>Characteristics of accounts and episodes</vt:lpstr>
      <vt:lpstr>Characteristics of accounts and episodes</vt:lpstr>
      <vt:lpstr>Characteristics of accounts and episodes</vt:lpstr>
      <vt:lpstr>Cont…Characteristics of accounts and episodes</vt:lpstr>
      <vt:lpstr>Cont…Characteristics of accounts and episodes</vt:lpstr>
      <vt:lpstr>Characteristics of accounts and episodes</vt:lpstr>
      <vt:lpstr>Network analyses of qualitative data </vt:lpstr>
      <vt:lpstr>Cont…Network analyses of qualitative data </vt:lpstr>
      <vt:lpstr>What makes a good network? </vt:lpstr>
      <vt:lpstr>Cont…What makes a good network? </vt:lpstr>
      <vt:lpstr>Cont…What makes a good network? </vt:lpstr>
      <vt:lpstr>Discourse analysis </vt:lpstr>
      <vt:lpstr> Discourse analysis  </vt:lpstr>
      <vt:lpstr>Slide 28</vt:lpstr>
      <vt:lpstr> Cont…Discourse analysis  </vt:lpstr>
      <vt:lpstr>Cont…Discourse analysis </vt:lpstr>
      <vt:lpstr> Concepts in children’s talk </vt:lpstr>
      <vt:lpstr>Cont…Discourse analysis </vt:lpstr>
      <vt:lpstr>Cont…Discourse analysis </vt:lpstr>
      <vt:lpstr> </vt:lpstr>
      <vt:lpstr>Cont…Discourse analysis </vt:lpstr>
      <vt:lpstr>Slide 36</vt:lpstr>
      <vt:lpstr>Analysing social episodes </vt:lpstr>
      <vt:lpstr>Account gathering in educational research: an example </vt:lpstr>
      <vt:lpstr>Cont…Account gathering in educational research: an example </vt:lpstr>
      <vt:lpstr>Account gathering in educational research: an example  </vt:lpstr>
      <vt:lpstr>Ain’t nobody can talk about things being about theirselves’</vt:lpstr>
      <vt:lpstr>Account gathering in educational research: an example</vt:lpstr>
      <vt:lpstr>  Parents and teachers: divergent viewpoints on children’s communicative competence </vt:lpstr>
      <vt:lpstr>Slide 44</vt:lpstr>
      <vt:lpstr>Problems in gathering and analysing accounts </vt:lpstr>
      <vt:lpstr>Cont…Problems in gathering and analysing accounts</vt:lpstr>
      <vt:lpstr>Cont…Problems in gathering and analysing accounts</vt:lpstr>
      <vt:lpstr> Justiﬁcation of objective systematic observation in classroom settings </vt:lpstr>
      <vt:lpstr>Strengths of the ethogenic approach </vt:lpstr>
      <vt:lpstr>Cont…Strengths of the ethogenic approach</vt:lpstr>
      <vt:lpstr>A note on stories </vt:lpstr>
      <vt:lpstr>Cont…A note on stories </vt:lpstr>
      <vt:lpstr>Slide 53</vt:lpstr>
    </vt:vector>
  </TitlesOfParts>
  <Company>ESL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Interviews</dc:title>
  <dc:creator>aafsar</dc:creator>
  <cp:lastModifiedBy>NTS</cp:lastModifiedBy>
  <cp:revision>50</cp:revision>
  <dcterms:created xsi:type="dcterms:W3CDTF">2013-12-13T07:11:26Z</dcterms:created>
  <dcterms:modified xsi:type="dcterms:W3CDTF">2013-12-21T17:38:56Z</dcterms:modified>
</cp:coreProperties>
</file>