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handoutMasterIdLst>
    <p:handoutMasterId r:id="rId45"/>
  </p:handoutMasterIdLst>
  <p:sldIdLst>
    <p:sldId id="256" r:id="rId2"/>
    <p:sldId id="257" r:id="rId3"/>
    <p:sldId id="258" r:id="rId4"/>
    <p:sldId id="297" r:id="rId5"/>
    <p:sldId id="259" r:id="rId6"/>
    <p:sldId id="260" r:id="rId7"/>
    <p:sldId id="261" r:id="rId8"/>
    <p:sldId id="262" r:id="rId9"/>
    <p:sldId id="263" r:id="rId10"/>
    <p:sldId id="264" r:id="rId11"/>
    <p:sldId id="265" r:id="rId12"/>
    <p:sldId id="266" r:id="rId13"/>
    <p:sldId id="267" r:id="rId14"/>
    <p:sldId id="269" r:id="rId15"/>
    <p:sldId id="270" r:id="rId16"/>
    <p:sldId id="300" r:id="rId17"/>
    <p:sldId id="271" r:id="rId18"/>
    <p:sldId id="272" r:id="rId19"/>
    <p:sldId id="273" r:id="rId20"/>
    <p:sldId id="274" r:id="rId21"/>
    <p:sldId id="276" r:id="rId22"/>
    <p:sldId id="275" r:id="rId23"/>
    <p:sldId id="277" r:id="rId24"/>
    <p:sldId id="279" r:id="rId25"/>
    <p:sldId id="278" r:id="rId26"/>
    <p:sldId id="281" r:id="rId27"/>
    <p:sldId id="282" r:id="rId28"/>
    <p:sldId id="301" r:id="rId29"/>
    <p:sldId id="302" r:id="rId30"/>
    <p:sldId id="283" r:id="rId31"/>
    <p:sldId id="286" r:id="rId32"/>
    <p:sldId id="287" r:id="rId33"/>
    <p:sldId id="288" r:id="rId34"/>
    <p:sldId id="289" r:id="rId35"/>
    <p:sldId id="290" r:id="rId36"/>
    <p:sldId id="291" r:id="rId37"/>
    <p:sldId id="292" r:id="rId38"/>
    <p:sldId id="293" r:id="rId39"/>
    <p:sldId id="294" r:id="rId40"/>
    <p:sldId id="295" r:id="rId41"/>
    <p:sldId id="298" r:id="rId42"/>
    <p:sldId id="299" r:id="rId43"/>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BB152AB6-E2AB-4F4B-BD62-42653855CA55}" type="datetimeFigureOut">
              <a:rPr lang="en-US" smtClean="0"/>
              <a:pPr/>
              <a:t>12/15/2013</a:t>
            </a:fld>
            <a:endParaRPr lang="en-US"/>
          </a:p>
        </p:txBody>
      </p:sp>
      <p:sp>
        <p:nvSpPr>
          <p:cNvPr id="4" name="Footer Placeholder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5153C436-EE6B-419B-87CD-3C49E968E53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F88FFE4C-E6B7-4E9E-AAE8-BC439A5619DE}" type="datetimeFigureOut">
              <a:rPr lang="en-US" smtClean="0"/>
              <a:pPr/>
              <a:t>12/15/2013</a:t>
            </a:fld>
            <a:endParaRPr lang="en-US"/>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863AC6F2-E624-4BC4-ABF4-47A69DCC9F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3AC6F2-E624-4BC4-ABF4-47A69DCC9FD7}"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normAutofit/>
          </a:bodyPr>
          <a:lstStyle>
            <a:lvl1pPr algn="l">
              <a:defRPr sz="2800" b="1" i="0" baseline="0"/>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normAutofit/>
          </a:bodyPr>
          <a:lstStyle>
            <a:lvl1pPr marL="27432" indent="0" algn="l">
              <a:buNone/>
              <a:defRPr sz="1800" baseline="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7" name="Date Placeholder 6"/>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4DB0491-0668-4A6B-A2FC-B45A2E13CFF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DB0491-0668-4A6B-A2FC-B45A2E13CFF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4DB0491-0668-4A6B-A2FC-B45A2E13CFF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DB0491-0668-4A6B-A2FC-B45A2E13CF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769E178-6ECC-432A-80A0-7DC87743B259}" type="datetimeFigureOut">
              <a:rPr lang="en-US" smtClean="0"/>
              <a:pPr/>
              <a:t>12/15/2013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DB0491-0668-4A6B-A2FC-B45A2E13CFF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69E178-6ECC-432A-80A0-7DC87743B259}" type="datetimeFigureOut">
              <a:rPr lang="en-US" smtClean="0"/>
              <a:pPr/>
              <a:t>12/15/2013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DB0491-0668-4A6B-A2FC-B45A2E13CFF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30425"/>
            <a:ext cx="7458100" cy="1470025"/>
          </a:xfrm>
        </p:spPr>
        <p:txBody>
          <a:bodyPr>
            <a:normAutofit/>
          </a:bodyPr>
          <a:lstStyle/>
          <a:p>
            <a:pPr algn="l"/>
            <a:r>
              <a:rPr lang="en-US" sz="2800" b="1" dirty="0" smtClean="0"/>
              <a:t>Using Observation</a:t>
            </a:r>
            <a:endParaRPr lang="en-US" sz="2800" b="1" dirty="0"/>
          </a:p>
        </p:txBody>
      </p:sp>
      <p:sp>
        <p:nvSpPr>
          <p:cNvPr id="3" name="Subtitle 2"/>
          <p:cNvSpPr>
            <a:spLocks noGrp="1"/>
          </p:cNvSpPr>
          <p:nvPr>
            <p:ph type="subTitle" idx="1"/>
          </p:nvPr>
        </p:nvSpPr>
        <p:spPr>
          <a:xfrm>
            <a:off x="1071538" y="3857628"/>
            <a:ext cx="6700862" cy="1781172"/>
          </a:xfrm>
        </p:spPr>
        <p:txBody>
          <a:bodyPr>
            <a:normAutofit/>
          </a:bodyPr>
          <a:lstStyle/>
          <a:p>
            <a:pPr algn="l"/>
            <a:r>
              <a:rPr lang="en-US" sz="1800" dirty="0" smtClean="0"/>
              <a:t>Dr </a:t>
            </a:r>
            <a:r>
              <a:rPr lang="en-US" sz="1800" dirty="0" err="1" smtClean="0"/>
              <a:t>Ayaz</a:t>
            </a:r>
            <a:r>
              <a:rPr lang="en-US" sz="1800" dirty="0" smtClean="0"/>
              <a:t> </a:t>
            </a:r>
            <a:r>
              <a:rPr lang="en-US" sz="1800" dirty="0" err="1" smtClean="0"/>
              <a:t>Afsar</a:t>
            </a:r>
            <a:endParaRPr lang="en-US" sz="1800" dirty="0"/>
          </a:p>
        </p:txBody>
      </p:sp>
    </p:spTree>
    <p:extLst>
      <p:ext uri="{BB962C8B-B14F-4D97-AF65-F5344CB8AC3E}">
        <p14:creationId xmlns="" xmlns:p14="http://schemas.microsoft.com/office/powerpoint/2010/main" val="2791964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Three dimensions of observation</a:t>
            </a:r>
            <a:endParaRPr lang="en-US" sz="2800" dirty="0"/>
          </a:p>
        </p:txBody>
      </p:sp>
      <p:sp>
        <p:nvSpPr>
          <p:cNvPr id="3" name="Content Placeholder 2"/>
          <p:cNvSpPr>
            <a:spLocks noGrp="1"/>
          </p:cNvSpPr>
          <p:nvPr>
            <p:ph idx="1"/>
          </p:nvPr>
        </p:nvSpPr>
        <p:spPr>
          <a:xfrm>
            <a:off x="1000100" y="1447800"/>
            <a:ext cx="7933588" cy="5053034"/>
          </a:xfrm>
        </p:spPr>
        <p:txBody>
          <a:bodyPr>
            <a:normAutofit/>
          </a:bodyPr>
          <a:lstStyle/>
          <a:p>
            <a:pPr>
              <a:lnSpc>
                <a:spcPct val="150000"/>
              </a:lnSpc>
            </a:pPr>
            <a:r>
              <a:rPr lang="en-GB" sz="1800" dirty="0" smtClean="0"/>
              <a:t>whether the observation is direct or indirect: the former requiring the presence of the observer, the latter requiring recording devices (e.g. video cameras)</a:t>
            </a:r>
          </a:p>
          <a:p>
            <a:pPr>
              <a:lnSpc>
                <a:spcPct val="150000"/>
              </a:lnSpc>
            </a:pPr>
            <a:r>
              <a:rPr lang="en-GB" sz="1800" dirty="0" smtClean="0"/>
              <a:t>whether the presence of the observer is known or unknown (overt or covert research),</a:t>
            </a:r>
          </a:p>
          <a:p>
            <a:pPr>
              <a:lnSpc>
                <a:spcPct val="150000"/>
              </a:lnSpc>
            </a:pPr>
            <a:r>
              <a:rPr lang="en-GB" sz="1800" dirty="0" smtClean="0"/>
              <a:t>whether the researcher is concealed (e.g. through a one-way mirror or hidden camera) or partially concealed, i.e. the researcher is seen but not known to be a researcher (e.g. the researcher takes up a visible role in the school) the role taken by the observer (participant to non-participant observation).</a:t>
            </a:r>
          </a:p>
          <a:p>
            <a:pPr>
              <a:lnSpc>
                <a:spcPct val="150000"/>
              </a:lnSpc>
            </a:pPr>
            <a:endParaRPr lang="en-US" sz="1800" dirty="0"/>
          </a:p>
        </p:txBody>
      </p:sp>
    </p:spTree>
    <p:extLst>
      <p:ext uri="{BB962C8B-B14F-4D97-AF65-F5344CB8AC3E}">
        <p14:creationId xmlns="" xmlns:p14="http://schemas.microsoft.com/office/powerpoint/2010/main" val="292174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Structured observation</a:t>
            </a:r>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endParaRPr lang="en-GB" dirty="0" smtClean="0"/>
          </a:p>
          <a:p>
            <a:pPr>
              <a:lnSpc>
                <a:spcPct val="150000"/>
              </a:lnSpc>
            </a:pPr>
            <a:r>
              <a:rPr lang="en-GB" sz="1800" dirty="0" smtClean="0"/>
              <a:t>A structured observation is very systematic and enables the researcher to generate numerical data from the observations. Numerical data, in turn, facilitate the making of comparisons between settings and situations, and frequencies, patterns and trends to be noted or calculated. The observer adopts a passive, non-intrusive role, merely noting down the incidence of the factors being studied. Observations are entered on an observational schedule. </a:t>
            </a:r>
          </a:p>
          <a:p>
            <a:pPr>
              <a:lnSpc>
                <a:spcPct val="150000"/>
              </a:lnSpc>
            </a:pPr>
            <a:endParaRPr lang="en-US" sz="2100" dirty="0"/>
          </a:p>
        </p:txBody>
      </p:sp>
    </p:spTree>
    <p:extLst>
      <p:ext uri="{BB962C8B-B14F-4D97-AF65-F5344CB8AC3E}">
        <p14:creationId xmlns="" xmlns:p14="http://schemas.microsoft.com/office/powerpoint/2010/main" val="1907584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28662" y="1500174"/>
            <a:ext cx="7834337" cy="5143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94186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lstStyle/>
          <a:p>
            <a:pPr>
              <a:lnSpc>
                <a:spcPct val="150000"/>
              </a:lnSpc>
            </a:pPr>
            <a:r>
              <a:rPr lang="en-GB" dirty="0" smtClean="0"/>
              <a:t> </a:t>
            </a:r>
            <a:r>
              <a:rPr lang="en-GB" sz="1800" dirty="0" smtClean="0"/>
              <a:t>This is an example of a schedule used to monitor student and teacher conversations over a ten-minute period. The upper seven categories indicate who is speaking to whom, while the lower four categories indicate the nature of the talk. </a:t>
            </a:r>
          </a:p>
          <a:p>
            <a:pPr>
              <a:lnSpc>
                <a:spcPct val="150000"/>
              </a:lnSpc>
            </a:pPr>
            <a:endParaRPr lang="en-US" sz="1800" dirty="0"/>
          </a:p>
        </p:txBody>
      </p:sp>
    </p:spTree>
    <p:extLst>
      <p:ext uri="{BB962C8B-B14F-4D97-AF65-F5344CB8AC3E}">
        <p14:creationId xmlns="" xmlns:p14="http://schemas.microsoft.com/office/powerpoint/2010/main" val="586878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p:txBody>
          <a:bodyPr/>
          <a:lstStyle/>
          <a:p>
            <a:endParaRPr lang="en-US" dirty="0"/>
          </a:p>
        </p:txBody>
      </p:sp>
      <p:pic>
        <p:nvPicPr>
          <p:cNvPr id="614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00100" y="1500174"/>
            <a:ext cx="8001056" cy="53578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1480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endParaRPr lang="en-US" sz="2800" dirty="0"/>
          </a:p>
        </p:txBody>
      </p:sp>
      <p:sp>
        <p:nvSpPr>
          <p:cNvPr id="3" name="Content Placeholder 2"/>
          <p:cNvSpPr>
            <a:spLocks noGrp="1"/>
          </p:cNvSpPr>
          <p:nvPr>
            <p:ph idx="1"/>
          </p:nvPr>
        </p:nvSpPr>
        <p:spPr>
          <a:xfrm>
            <a:off x="1142976" y="1447800"/>
            <a:ext cx="7790712" cy="5195910"/>
          </a:xfrm>
        </p:spPr>
        <p:txBody>
          <a:bodyPr>
            <a:normAutofit/>
          </a:bodyPr>
          <a:lstStyle/>
          <a:p>
            <a:pPr>
              <a:lnSpc>
                <a:spcPct val="150000"/>
              </a:lnSpc>
            </a:pPr>
            <a:r>
              <a:rPr lang="en-GB" sz="1800" dirty="0" smtClean="0"/>
              <a:t>Each column represents a thirty-second time interval, i.e. the movement from left to right represents the chronology of the sequence, and the researcher has to enter data in the appropriate cell of the matrix every thirty seconds (see below: instantaneous sampling).</a:t>
            </a:r>
            <a:endParaRPr lang="en-GB" sz="1800" dirty="0"/>
          </a:p>
        </p:txBody>
      </p:sp>
    </p:spTree>
    <p:extLst>
      <p:ext uri="{BB962C8B-B14F-4D97-AF65-F5344CB8AC3E}">
        <p14:creationId xmlns="" xmlns:p14="http://schemas.microsoft.com/office/powerpoint/2010/main" val="1563664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4800600"/>
          </a:xfrm>
        </p:spPr>
        <p:txBody>
          <a:bodyPr>
            <a:normAutofit/>
          </a:bodyPr>
          <a:lstStyle/>
          <a:p>
            <a:r>
              <a:rPr lang="en-US" sz="1800" dirty="0" smtClean="0"/>
              <a:t>The researcher will need to decide what entry is to be made in the appropriate category,</a:t>
            </a:r>
          </a:p>
          <a:p>
            <a:pPr>
              <a:buNone/>
            </a:pPr>
            <a:r>
              <a:rPr lang="en-US" sz="1800" dirty="0" smtClean="0"/>
              <a:t>                         </a:t>
            </a:r>
          </a:p>
          <a:p>
            <a:r>
              <a:rPr lang="en-US" sz="1800" dirty="0" smtClean="0"/>
              <a:t>For example: a tick (√), a forward slash (/), a backward slash (\), a numeral (1, 2, 3 etc.), a letter (a, b, c etc.), a tally mark (|).</a:t>
            </a:r>
          </a:p>
          <a:p>
            <a:r>
              <a:rPr lang="en-US" sz="1800" dirty="0" smtClean="0"/>
              <a:t>Whatever cod be understood by all the researchers (if there is a team) and must be simple and quick to enter (i.e. symbols rather than words). Bearing in mind that every thirty seconds one or more entries must be made in each column, the researcher will need to become </a:t>
            </a:r>
            <a:r>
              <a:rPr lang="en-US" sz="1800" dirty="0" err="1" smtClean="0"/>
              <a:t>proﬁcient</a:t>
            </a:r>
            <a:r>
              <a:rPr lang="en-US" sz="1800" dirty="0" smtClean="0"/>
              <a:t> in fast and accurate data entry of the appropriate codes. </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Pilot a structured observation schedule</a:t>
            </a:r>
            <a:endParaRPr lang="en-US" sz="2800" dirty="0"/>
          </a:p>
        </p:txBody>
      </p:sp>
      <p:sp>
        <p:nvSpPr>
          <p:cNvPr id="3" name="Content Placeholder 2"/>
          <p:cNvSpPr>
            <a:spLocks noGrp="1"/>
          </p:cNvSpPr>
          <p:nvPr>
            <p:ph idx="1"/>
          </p:nvPr>
        </p:nvSpPr>
        <p:spPr>
          <a:xfrm>
            <a:off x="1071538" y="1447800"/>
            <a:ext cx="8072462" cy="5195910"/>
          </a:xfrm>
        </p:spPr>
        <p:txBody>
          <a:bodyPr>
            <a:normAutofit/>
          </a:bodyPr>
          <a:lstStyle/>
          <a:p>
            <a:pPr>
              <a:lnSpc>
                <a:spcPct val="150000"/>
              </a:lnSpc>
            </a:pPr>
            <a:r>
              <a:rPr lang="en-GB" sz="1800" dirty="0" smtClean="0"/>
              <a:t>The Research need to decide:</a:t>
            </a:r>
          </a:p>
          <a:p>
            <a:pPr>
              <a:lnSpc>
                <a:spcPct val="150000"/>
              </a:lnSpc>
            </a:pPr>
            <a:r>
              <a:rPr lang="en-GB" sz="1800" dirty="0" smtClean="0"/>
              <a:t>the foci of the observation (e.g. people as well as events)</a:t>
            </a:r>
          </a:p>
          <a:p>
            <a:pPr>
              <a:lnSpc>
                <a:spcPct val="150000"/>
              </a:lnSpc>
            </a:pPr>
            <a:r>
              <a:rPr lang="en-GB" sz="1800" dirty="0" smtClean="0"/>
              <a:t>the frequency of the observations (e.g. every thirty seconds, every minute, every two minutes)</a:t>
            </a:r>
          </a:p>
          <a:p>
            <a:pPr>
              <a:lnSpc>
                <a:spcPct val="150000"/>
              </a:lnSpc>
            </a:pPr>
            <a:r>
              <a:rPr lang="en-GB" sz="1800" dirty="0" smtClean="0"/>
              <a:t>the length of the observation period (e.g. one hour, twenty minutes) what counts as evidence (e.g. how a behaviour is deﬁned and operationalized) the nature of the entry (the coding system).</a:t>
            </a:r>
          </a:p>
          <a:p>
            <a:endParaRPr lang="en-US" dirty="0"/>
          </a:p>
        </p:txBody>
      </p:sp>
    </p:spTree>
    <p:extLst>
      <p:ext uri="{BB962C8B-B14F-4D97-AF65-F5344CB8AC3E}">
        <p14:creationId xmlns="" xmlns:p14="http://schemas.microsoft.com/office/powerpoint/2010/main" val="340563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Autofit/>
          </a:bodyPr>
          <a:lstStyle/>
          <a:p>
            <a:pPr>
              <a:buNone/>
            </a:pPr>
            <a:r>
              <a:rPr lang="en-US" sz="1800" dirty="0" smtClean="0"/>
              <a:t>The Structured observation must address several key principles:</a:t>
            </a:r>
            <a:endParaRPr lang="en-GB" sz="1800" dirty="0" smtClean="0"/>
          </a:p>
          <a:p>
            <a:r>
              <a:rPr lang="en-GB" sz="1800" dirty="0" smtClean="0"/>
              <a:t>The choice of the environment, such that there will be opportunities for the behaviour to be observed to be actually occurring – the availability and frequency of the behaviour of interest to the observer:  a key feature if unusual or special behaviour is sought. </a:t>
            </a:r>
          </a:p>
          <a:p>
            <a:r>
              <a:rPr lang="en-GB" sz="1800" dirty="0" smtClean="0"/>
              <a:t>The need for clear and unambiguous measures, particularly if a latent characteristic or construct is being operationalized.</a:t>
            </a:r>
          </a:p>
          <a:p>
            <a:r>
              <a:rPr lang="en-GB" sz="1800" dirty="0" smtClean="0"/>
              <a:t> A manageable number of variables: a sufﬁcient number for validity to be demonstrated, yet not so many as to render data entry unreliable. </a:t>
            </a:r>
          </a:p>
          <a:p>
            <a:r>
              <a:rPr lang="en-GB" sz="1800" dirty="0" smtClean="0"/>
              <a:t>Overt or covert observation.</a:t>
            </a:r>
          </a:p>
          <a:p>
            <a:r>
              <a:rPr lang="en-GB" sz="1800" dirty="0" smtClean="0"/>
              <a:t> Continuous, time-series or random observation. </a:t>
            </a:r>
          </a:p>
          <a:p>
            <a:r>
              <a:rPr lang="en-GB" sz="1800" dirty="0" smtClean="0"/>
              <a:t>The different categories of behaviour to be observed. </a:t>
            </a:r>
          </a:p>
          <a:p>
            <a:r>
              <a:rPr lang="en-GB" sz="1800" dirty="0" smtClean="0"/>
              <a:t>The number of people to be observed. </a:t>
            </a:r>
          </a:p>
          <a:p>
            <a:r>
              <a:rPr lang="en-GB" sz="1800" dirty="0" smtClean="0"/>
              <a:t>The number of variables on which data must be gathered. </a:t>
            </a:r>
          </a:p>
          <a:p>
            <a:r>
              <a:rPr lang="en-GB" sz="1800" dirty="0" smtClean="0"/>
              <a:t>The kind of observation schedule to be used</a:t>
            </a:r>
          </a:p>
          <a:p>
            <a:endParaRPr lang="en-US" sz="1800" dirty="0"/>
          </a:p>
        </p:txBody>
      </p:sp>
    </p:spTree>
    <p:extLst>
      <p:ext uri="{BB962C8B-B14F-4D97-AF65-F5344CB8AC3E}">
        <p14:creationId xmlns="" xmlns:p14="http://schemas.microsoft.com/office/powerpoint/2010/main" val="3339633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r>
              <a:rPr lang="en-GB" sz="2800" dirty="0" smtClean="0"/>
              <a:t>Non-participant observation – a checklist of design tasks</a:t>
            </a:r>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marL="0" indent="0">
              <a:buNone/>
            </a:pPr>
            <a:r>
              <a:rPr lang="en-GB" b="1" dirty="0" smtClean="0"/>
              <a:t>1. </a:t>
            </a:r>
            <a:r>
              <a:rPr lang="en-GB" sz="1800" b="1" dirty="0" smtClean="0"/>
              <a:t>The preliminary tasks </a:t>
            </a:r>
          </a:p>
          <a:p>
            <a:r>
              <a:rPr lang="en-GB" sz="1800" dirty="0" smtClean="0"/>
              <a:t>Have you </a:t>
            </a:r>
          </a:p>
          <a:p>
            <a:r>
              <a:rPr lang="en-GB" sz="1800" dirty="0" smtClean="0"/>
              <a:t>	Clearly described the research problem? </a:t>
            </a:r>
          </a:p>
          <a:p>
            <a:r>
              <a:rPr lang="en-GB" sz="1800" dirty="0" smtClean="0"/>
              <a:t>	Stated the precise aim of the research? </a:t>
            </a:r>
          </a:p>
          <a:p>
            <a:r>
              <a:rPr lang="en-GB" sz="1800" dirty="0" smtClean="0"/>
              <a:t>	Developed an explanation which either links your research to a 	theory or says why the observations should be made? </a:t>
            </a:r>
          </a:p>
          <a:p>
            <a:r>
              <a:rPr lang="en-GB" sz="1800" dirty="0" smtClean="0"/>
              <a:t>	Stated the hypotheses (if any) to be tested? </a:t>
            </a:r>
          </a:p>
          <a:p>
            <a:r>
              <a:rPr lang="en-GB" sz="1800" dirty="0" smtClean="0"/>
              <a:t>	Identified the appropriate test statistic (if needed)? </a:t>
            </a:r>
          </a:p>
          <a:p>
            <a:endParaRPr lang="en-US" dirty="0"/>
          </a:p>
        </p:txBody>
      </p:sp>
    </p:spTree>
    <p:extLst>
      <p:ext uri="{BB962C8B-B14F-4D97-AF65-F5344CB8AC3E}">
        <p14:creationId xmlns="" xmlns:p14="http://schemas.microsoft.com/office/powerpoint/2010/main" val="2207281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pPr algn="l"/>
            <a:r>
              <a:rPr lang="en-US" sz="2800" dirty="0" smtClean="0"/>
              <a:t>Introduction</a:t>
            </a:r>
            <a:endParaRPr lang="en-US" sz="2800" dirty="0"/>
          </a:p>
        </p:txBody>
      </p:sp>
      <p:sp>
        <p:nvSpPr>
          <p:cNvPr id="3" name="Content Placeholder 2"/>
          <p:cNvSpPr>
            <a:spLocks noGrp="1"/>
          </p:cNvSpPr>
          <p:nvPr>
            <p:ph idx="1"/>
          </p:nvPr>
        </p:nvSpPr>
        <p:spPr>
          <a:xfrm>
            <a:off x="1071538" y="1447800"/>
            <a:ext cx="7862150" cy="4800600"/>
          </a:xfrm>
        </p:spPr>
        <p:txBody>
          <a:bodyPr>
            <a:noAutofit/>
          </a:bodyPr>
          <a:lstStyle/>
          <a:p>
            <a:endParaRPr lang="en-GB" sz="1800" dirty="0" smtClean="0"/>
          </a:p>
          <a:p>
            <a:pPr>
              <a:lnSpc>
                <a:spcPct val="150000"/>
              </a:lnSpc>
            </a:pPr>
            <a:r>
              <a:rPr lang="en-GB" sz="1800" dirty="0" smtClean="0"/>
              <a:t>The distinctive feature of observation as a research process is that it offers an investigator the opportunity to gather ‘live’ data from naturally occurring social situations. </a:t>
            </a:r>
          </a:p>
          <a:p>
            <a:pPr>
              <a:lnSpc>
                <a:spcPct val="150000"/>
              </a:lnSpc>
            </a:pPr>
            <a:r>
              <a:rPr lang="en-GB" sz="1800" dirty="0" smtClean="0"/>
              <a:t>In this way, the re-searcher can look directly at what is taking place in </a:t>
            </a:r>
            <a:r>
              <a:rPr lang="en-GB" sz="1800" i="1" dirty="0" smtClean="0"/>
              <a:t>situ</a:t>
            </a:r>
            <a:r>
              <a:rPr lang="en-GB" sz="1800" dirty="0" smtClean="0"/>
              <a:t> rather than relying on second-hand accounts.</a:t>
            </a:r>
          </a:p>
          <a:p>
            <a:pPr>
              <a:lnSpc>
                <a:spcPct val="150000"/>
              </a:lnSpc>
            </a:pPr>
            <a:r>
              <a:rPr lang="en-GB" sz="1800" dirty="0" smtClean="0"/>
              <a:t>what people do may differ from what they say they do, and observation provides a reality check; observation also enables a researcher to look afresh at everyday behaviour that otherwise might be taken for granted, expected or go unnoticed </a:t>
            </a:r>
            <a:endParaRPr lang="en-GB" sz="1800" dirty="0"/>
          </a:p>
        </p:txBody>
      </p:sp>
    </p:spTree>
    <p:extLst>
      <p:ext uri="{BB962C8B-B14F-4D97-AF65-F5344CB8AC3E}">
        <p14:creationId xmlns="" xmlns:p14="http://schemas.microsoft.com/office/powerpoint/2010/main" val="2841909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marL="0" indent="0">
              <a:buNone/>
            </a:pPr>
            <a:r>
              <a:rPr lang="en-GB" sz="1800" b="1" dirty="0" smtClean="0"/>
              <a:t>2. The observational system </a:t>
            </a:r>
          </a:p>
          <a:p>
            <a:r>
              <a:rPr lang="en-GB" sz="1800" dirty="0" smtClean="0"/>
              <a:t>Have you</a:t>
            </a:r>
          </a:p>
          <a:p>
            <a:r>
              <a:rPr lang="en-GB" sz="1800" dirty="0" smtClean="0"/>
              <a:t>	Identified the type(s) of behaviour to be observed ? </a:t>
            </a:r>
          </a:p>
          <a:p>
            <a:r>
              <a:rPr lang="en-GB" sz="1800" dirty="0" smtClean="0"/>
              <a:t>	Developed clear and objective definitions of each category of 	behaviour? </a:t>
            </a:r>
          </a:p>
          <a:p>
            <a:r>
              <a:rPr lang="en-GB" sz="1800" dirty="0" smtClean="0"/>
              <a:t>	Checked that the categories are complete, and cover all the target 	behaviours? </a:t>
            </a:r>
          </a:p>
          <a:p>
            <a:r>
              <a:rPr lang="en-GB" sz="1800" dirty="0" smtClean="0"/>
              <a:t>	Checked that each category is clearly distinct from the others? </a:t>
            </a:r>
          </a:p>
          <a:p>
            <a:r>
              <a:rPr lang="en-GB" sz="1800" dirty="0" smtClean="0"/>
              <a:t>	Checked that the differences between each category are easily 	seen in the observing situation?  </a:t>
            </a:r>
            <a:endParaRPr lang="en-US" sz="1800" dirty="0"/>
          </a:p>
        </p:txBody>
      </p:sp>
    </p:spTree>
    <p:extLst>
      <p:ext uri="{BB962C8B-B14F-4D97-AF65-F5344CB8AC3E}">
        <p14:creationId xmlns="" xmlns:p14="http://schemas.microsoft.com/office/powerpoint/2010/main" val="1049020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marL="0" indent="0">
              <a:buNone/>
            </a:pPr>
            <a:r>
              <a:rPr lang="en-GB" sz="1900" dirty="0" smtClean="0"/>
              <a:t>3. </a:t>
            </a:r>
            <a:r>
              <a:rPr lang="en-GB" sz="1900" b="1" dirty="0" smtClean="0"/>
              <a:t>The observational process </a:t>
            </a:r>
          </a:p>
          <a:p>
            <a:r>
              <a:rPr lang="en-GB" sz="1900" dirty="0" smtClean="0"/>
              <a:t>Have you </a:t>
            </a:r>
          </a:p>
          <a:p>
            <a:r>
              <a:rPr lang="en-GB" sz="1900" dirty="0" smtClean="0"/>
              <a:t>	Identified an appropriate location to make your observations? </a:t>
            </a:r>
          </a:p>
          <a:p>
            <a:r>
              <a:rPr lang="en-GB" sz="1900" dirty="0" smtClean="0"/>
              <a:t>	Decided which data sampling procedure to use? </a:t>
            </a:r>
          </a:p>
          <a:p>
            <a:r>
              <a:rPr lang="en-GB" sz="1900" dirty="0" smtClean="0"/>
              <a:t>	Decided whether to use overt or covert observation? </a:t>
            </a:r>
          </a:p>
          <a:p>
            <a:r>
              <a:rPr lang="en-GB" sz="1900" dirty="0" smtClean="0"/>
              <a:t>	Decided whether to use one or more observers to collect 	information? </a:t>
            </a:r>
          </a:p>
          <a:p>
            <a:pPr>
              <a:buNone/>
            </a:pPr>
            <a:r>
              <a:rPr lang="en-GB" sz="1900" dirty="0" smtClean="0"/>
              <a:t> </a:t>
            </a:r>
          </a:p>
          <a:p>
            <a:endParaRPr lang="en-US" dirty="0"/>
          </a:p>
        </p:txBody>
      </p:sp>
    </p:spTree>
    <p:extLst>
      <p:ext uri="{BB962C8B-B14F-4D97-AF65-F5344CB8AC3E}">
        <p14:creationId xmlns="" xmlns:p14="http://schemas.microsoft.com/office/powerpoint/2010/main" val="373015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marL="0" indent="0">
              <a:buNone/>
            </a:pPr>
            <a:r>
              <a:rPr lang="en-GB" sz="1900" dirty="0" smtClean="0"/>
              <a:t>4.  </a:t>
            </a:r>
            <a:r>
              <a:rPr lang="en-GB" sz="1900" b="1" dirty="0" smtClean="0"/>
              <a:t>And finally </a:t>
            </a:r>
            <a:r>
              <a:rPr lang="en-GB" sz="1900" dirty="0" smtClean="0"/>
              <a:t>. . . </a:t>
            </a:r>
          </a:p>
          <a:p>
            <a:r>
              <a:rPr lang="en-GB" sz="1900" dirty="0" smtClean="0"/>
              <a:t>Have you</a:t>
            </a:r>
          </a:p>
          <a:p>
            <a:r>
              <a:rPr lang="en-GB" sz="1900" dirty="0" smtClean="0"/>
              <a:t>	Designed the data collection sheet? </a:t>
            </a:r>
          </a:p>
          <a:p>
            <a:r>
              <a:rPr lang="en-GB" sz="1900" dirty="0" smtClean="0"/>
              <a:t>	Reviewed the ethical standards of the investigation? </a:t>
            </a:r>
          </a:p>
          <a:p>
            <a:r>
              <a:rPr lang="en-GB" sz="1900" dirty="0" smtClean="0"/>
              <a:t>	Run a pilot study and made any necessary amendments to the 	observation system, or procedure? </a:t>
            </a:r>
          </a:p>
          <a:p>
            <a:r>
              <a:rPr lang="en-GB" sz="1900" dirty="0" smtClean="0"/>
              <a:t>	If more than one observer has been used, made a preliminary 	assessment of inter-observer reliability? </a:t>
            </a:r>
          </a:p>
          <a:p>
            <a:endParaRPr lang="en-US" dirty="0"/>
          </a:p>
        </p:txBody>
      </p:sp>
    </p:spTree>
    <p:extLst>
      <p:ext uri="{BB962C8B-B14F-4D97-AF65-F5344CB8AC3E}">
        <p14:creationId xmlns="" xmlns:p14="http://schemas.microsoft.com/office/powerpoint/2010/main" val="3814743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Entering data</a:t>
            </a:r>
            <a:endParaRPr lang="en-US" sz="2800" dirty="0"/>
          </a:p>
        </p:txBody>
      </p:sp>
      <p:sp>
        <p:nvSpPr>
          <p:cNvPr id="3" name="Content Placeholder 2"/>
          <p:cNvSpPr>
            <a:spLocks noGrp="1"/>
          </p:cNvSpPr>
          <p:nvPr>
            <p:ph idx="1"/>
          </p:nvPr>
        </p:nvSpPr>
        <p:spPr>
          <a:xfrm>
            <a:off x="1071538" y="1447800"/>
            <a:ext cx="7862150" cy="5124472"/>
          </a:xfrm>
        </p:spPr>
        <p:txBody>
          <a:bodyPr/>
          <a:lstStyle/>
          <a:p>
            <a:pPr>
              <a:buNone/>
            </a:pPr>
            <a:r>
              <a:rPr lang="en-US" sz="1800" dirty="0" smtClean="0"/>
              <a:t>There are </a:t>
            </a:r>
            <a:r>
              <a:rPr lang="en-US" sz="1800" dirty="0" err="1" smtClean="0"/>
              <a:t>ﬁve</a:t>
            </a:r>
            <a:r>
              <a:rPr lang="en-US" sz="1800" dirty="0" smtClean="0"/>
              <a:t> principal ways of entering data onto a structured observation schedule:</a:t>
            </a:r>
          </a:p>
          <a:p>
            <a:pPr>
              <a:buNone/>
            </a:pPr>
            <a:endParaRPr lang="en-GB" sz="1800" dirty="0" smtClean="0"/>
          </a:p>
          <a:p>
            <a:r>
              <a:rPr lang="en-GB" sz="1800" dirty="0" smtClean="0"/>
              <a:t>event sampling</a:t>
            </a:r>
          </a:p>
          <a:p>
            <a:r>
              <a:rPr lang="en-GB" sz="1800" dirty="0" smtClean="0"/>
              <a:t> instantaneous sampling</a:t>
            </a:r>
          </a:p>
          <a:p>
            <a:r>
              <a:rPr lang="en-GB" sz="1800" dirty="0" smtClean="0"/>
              <a:t> interval recording, </a:t>
            </a:r>
          </a:p>
          <a:p>
            <a:r>
              <a:rPr lang="en-GB" sz="1800" dirty="0" smtClean="0"/>
              <a:t> rating scales </a:t>
            </a:r>
          </a:p>
          <a:p>
            <a:r>
              <a:rPr lang="en-GB" sz="1800" dirty="0" smtClean="0"/>
              <a:t> duration recording.</a:t>
            </a:r>
          </a:p>
          <a:p>
            <a:endParaRPr lang="en-US" dirty="0"/>
          </a:p>
        </p:txBody>
      </p:sp>
    </p:spTree>
    <p:extLst>
      <p:ext uri="{BB962C8B-B14F-4D97-AF65-F5344CB8AC3E}">
        <p14:creationId xmlns="" xmlns:p14="http://schemas.microsoft.com/office/powerpoint/2010/main" val="347360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pPr algn="l"/>
            <a:r>
              <a:rPr lang="en-US" sz="2800" dirty="0" smtClean="0"/>
              <a:t>Event sampling</a:t>
            </a:r>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r>
              <a:rPr lang="en-GB" sz="1800" dirty="0" smtClean="0"/>
              <a:t>Event sampling, also known as a sign system, requires a tally mark to be entered against each statement each time it is observed, for example</a:t>
            </a:r>
          </a:p>
          <a:p>
            <a:endParaRPr lang="en-GB" sz="1800" dirty="0"/>
          </a:p>
          <a:p>
            <a:r>
              <a:rPr lang="en-GB" sz="1800" dirty="0" smtClean="0"/>
              <a:t>teacher shouts at child 	/////</a:t>
            </a:r>
          </a:p>
          <a:p>
            <a:r>
              <a:rPr lang="en-GB" sz="1800" dirty="0" smtClean="0"/>
              <a:t>child shouts at teacher 	///</a:t>
            </a:r>
          </a:p>
          <a:p>
            <a:r>
              <a:rPr lang="en-GB" sz="1800" dirty="0" smtClean="0"/>
              <a:t>parent shouts at teacher //</a:t>
            </a:r>
          </a:p>
          <a:p>
            <a:r>
              <a:rPr lang="en-GB" sz="1800" dirty="0" smtClean="0"/>
              <a:t>teacher shouts at parent //</a:t>
            </a:r>
          </a:p>
          <a:p>
            <a:endParaRPr lang="en-GB" sz="1800" dirty="0" smtClean="0"/>
          </a:p>
          <a:p>
            <a:r>
              <a:rPr lang="en-GB" sz="1800" dirty="0" smtClean="0"/>
              <a:t>The researcher will need to devise statements that yield the data that answer the research questions. This method is useful for finding out the frequencies or incidence of observed situations or behaviours, so that comparisons can be made; we can tell, for example, that the teacher does most shouting and that the parent shouts least of all. However, while these data enable us to chart the incidence of observed situations or behaviours, the difficulty with them is that we are unable to determine the chronological order in which they occurred. </a:t>
            </a:r>
            <a:endParaRPr lang="en-US" sz="1800" dirty="0"/>
          </a:p>
        </p:txBody>
      </p:sp>
    </p:spTree>
    <p:extLst>
      <p:ext uri="{BB962C8B-B14F-4D97-AF65-F5344CB8AC3E}">
        <p14:creationId xmlns="" xmlns:p14="http://schemas.microsoft.com/office/powerpoint/2010/main" val="868167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Chronological order</a:t>
            </a:r>
            <a:endParaRPr lang="en-US" sz="2800" dirty="0"/>
          </a:p>
        </p:txBody>
      </p:sp>
      <p:sp>
        <p:nvSpPr>
          <p:cNvPr id="3" name="Content Placeholder 2"/>
          <p:cNvSpPr>
            <a:spLocks noGrp="1"/>
          </p:cNvSpPr>
          <p:nvPr>
            <p:ph idx="1"/>
          </p:nvPr>
        </p:nvSpPr>
        <p:spPr>
          <a:xfrm>
            <a:off x="1071538" y="1447800"/>
            <a:ext cx="7858180" cy="5195910"/>
          </a:xfrm>
        </p:spPr>
        <p:txBody>
          <a:bodyPr>
            <a:normAutofit/>
          </a:bodyPr>
          <a:lstStyle/>
          <a:p>
            <a:pPr>
              <a:buNone/>
            </a:pPr>
            <a:r>
              <a:rPr lang="en-GB" sz="1800" dirty="0" smtClean="0"/>
              <a:t>For example, two different stories could be told from these data if the sequence of events were known. If the data were presented in a chronology, one story could be seen as follows, where the numbers 1–7 are the different periods over time (e.g. every thirty seconds):</a:t>
            </a:r>
          </a:p>
          <a:p>
            <a:pPr marL="3657600" lvl="8" indent="0">
              <a:buNone/>
            </a:pPr>
            <a:r>
              <a:rPr lang="en-GB" sz="1800" dirty="0" smtClean="0"/>
              <a:t>1  2  3  4  5  6  7</a:t>
            </a:r>
          </a:p>
          <a:p>
            <a:r>
              <a:rPr lang="en-GB" sz="1800" dirty="0" smtClean="0"/>
              <a:t>teacher shouts at child 		    /   /   /   /      /</a:t>
            </a:r>
          </a:p>
          <a:p>
            <a:r>
              <a:rPr lang="en-GB" sz="1800" dirty="0" smtClean="0"/>
              <a:t>child shouts at teacher 	               /  /              /</a:t>
            </a:r>
          </a:p>
          <a:p>
            <a:r>
              <a:rPr lang="en-GB" sz="1800" dirty="0" smtClean="0"/>
              <a:t>parent shouts at teacher	   /          /</a:t>
            </a:r>
          </a:p>
          <a:p>
            <a:r>
              <a:rPr lang="en-GB" sz="1800" dirty="0" smtClean="0"/>
              <a:t>teacher shouts at parent	             /  /</a:t>
            </a:r>
            <a:endParaRPr lang="en-US" sz="1800" dirty="0"/>
          </a:p>
        </p:txBody>
      </p:sp>
    </p:spTree>
    <p:extLst>
      <p:ext uri="{BB962C8B-B14F-4D97-AF65-F5344CB8AC3E}">
        <p14:creationId xmlns="" xmlns:p14="http://schemas.microsoft.com/office/powerpoint/2010/main" val="1860300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pPr algn="l"/>
            <a:r>
              <a:rPr lang="en-US" sz="2800" dirty="0" smtClean="0"/>
              <a:t>Instantaneous sampling</a:t>
            </a:r>
            <a:endParaRPr lang="en-US" sz="2800" dirty="0"/>
          </a:p>
        </p:txBody>
      </p:sp>
      <p:sp>
        <p:nvSpPr>
          <p:cNvPr id="3" name="Content Placeholder 2"/>
          <p:cNvSpPr>
            <a:spLocks noGrp="1"/>
          </p:cNvSpPr>
          <p:nvPr>
            <p:ph idx="1"/>
          </p:nvPr>
        </p:nvSpPr>
        <p:spPr>
          <a:xfrm>
            <a:off x="1071538" y="1447800"/>
            <a:ext cx="7862150" cy="5124472"/>
          </a:xfrm>
        </p:spPr>
        <p:txBody>
          <a:bodyPr>
            <a:normAutofit/>
          </a:bodyPr>
          <a:lstStyle/>
          <a:p>
            <a:pPr>
              <a:lnSpc>
                <a:spcPct val="150000"/>
              </a:lnSpc>
            </a:pPr>
            <a:r>
              <a:rPr lang="en-US" sz="1800" dirty="0" smtClean="0"/>
              <a:t>If it is important to know the chronology of events, then it is necessary to use instantaneous sampling, sometimes called time sampling. Here researchers enter what they observe at standard intervals of time, for example every twenty seconds, every minute. On the stroke of that interval the researcher notes what is happening at that precise moment and enters it into the appropriate category on the schedule. For example, imagine that the sampling will take place every thirty seconds; numbers 1–7 represent each thirty-second interval thus:</a:t>
            </a:r>
            <a:endParaRPr lang="en-GB" sz="1800" dirty="0" smtClean="0"/>
          </a:p>
          <a:p>
            <a:pPr marL="0" indent="0">
              <a:lnSpc>
                <a:spcPct val="150000"/>
              </a:lnSpc>
              <a:buNone/>
            </a:pPr>
            <a:r>
              <a:rPr lang="en-GB" sz="1800" dirty="0" smtClean="0"/>
              <a:t>			</a:t>
            </a:r>
          </a:p>
        </p:txBody>
      </p:sp>
    </p:spTree>
    <p:extLst>
      <p:ext uri="{BB962C8B-B14F-4D97-AF65-F5344CB8AC3E}">
        <p14:creationId xmlns="" xmlns:p14="http://schemas.microsoft.com/office/powerpoint/2010/main" val="3145094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Instantaneous sampling</a:t>
            </a:r>
            <a:endParaRPr lang="en-US" sz="2800" dirty="0"/>
          </a:p>
        </p:txBody>
      </p:sp>
      <p:sp>
        <p:nvSpPr>
          <p:cNvPr id="3" name="Content Placeholder 2"/>
          <p:cNvSpPr>
            <a:spLocks noGrp="1"/>
          </p:cNvSpPr>
          <p:nvPr>
            <p:ph idx="1"/>
          </p:nvPr>
        </p:nvSpPr>
        <p:spPr>
          <a:xfrm>
            <a:off x="1142976" y="1857363"/>
            <a:ext cx="7643866" cy="3357587"/>
          </a:xfrm>
        </p:spPr>
        <p:txBody>
          <a:bodyPr/>
          <a:lstStyle/>
          <a:p>
            <a:endParaRPr lang="en-US" dirty="0"/>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09228" y="1905000"/>
            <a:ext cx="7749052" cy="34528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40749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Interval recording</a:t>
            </a:r>
            <a:endParaRPr lang="en-US" sz="2800" dirty="0"/>
          </a:p>
        </p:txBody>
      </p:sp>
      <p:sp>
        <p:nvSpPr>
          <p:cNvPr id="3" name="Content Placeholder 2"/>
          <p:cNvSpPr>
            <a:spLocks noGrp="1"/>
          </p:cNvSpPr>
          <p:nvPr>
            <p:ph idx="1"/>
          </p:nvPr>
        </p:nvSpPr>
        <p:spPr>
          <a:xfrm>
            <a:off x="1071538" y="1447800"/>
            <a:ext cx="7862150" cy="4800600"/>
          </a:xfrm>
        </p:spPr>
        <p:txBody>
          <a:bodyPr>
            <a:normAutofit/>
          </a:bodyPr>
          <a:lstStyle/>
          <a:p>
            <a:pPr>
              <a:lnSpc>
                <a:spcPct val="150000"/>
              </a:lnSpc>
              <a:buNone/>
            </a:pPr>
            <a:r>
              <a:rPr lang="en-US" sz="1800" dirty="0" smtClean="0"/>
              <a:t>This method charts the chronology of events to some extent and, like instantaneous sampling, requires the data to be entered in the appropriate category at </a:t>
            </a:r>
            <a:r>
              <a:rPr lang="en-US" sz="1800" dirty="0" err="1" smtClean="0"/>
              <a:t>ﬁxed</a:t>
            </a:r>
            <a:r>
              <a:rPr lang="en-US" sz="1800" dirty="0" smtClean="0"/>
              <a:t> intervals. However, instead of charting what is happening on the instant, it charts what has happened during the preceding interval. So, for example, if recording were to take place every thirty seconds, then the researcher would note down in the appropriate category what had happened during the preceding thirty seconds.</a:t>
            </a: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Rating scales</a:t>
            </a:r>
            <a:br>
              <a:rPr lang="en-US" sz="2800" dirty="0" smtClean="0"/>
            </a:br>
            <a:endParaRPr lang="en-US" sz="2800" dirty="0"/>
          </a:p>
        </p:txBody>
      </p:sp>
      <p:sp>
        <p:nvSpPr>
          <p:cNvPr id="3" name="Content Placeholder 2"/>
          <p:cNvSpPr>
            <a:spLocks noGrp="1"/>
          </p:cNvSpPr>
          <p:nvPr>
            <p:ph idx="1"/>
          </p:nvPr>
        </p:nvSpPr>
        <p:spPr>
          <a:xfrm>
            <a:off x="1000100" y="1447800"/>
            <a:ext cx="7933588" cy="4800600"/>
          </a:xfrm>
        </p:spPr>
        <p:txBody>
          <a:bodyPr>
            <a:normAutofit/>
          </a:bodyPr>
          <a:lstStyle/>
          <a:p>
            <a:pPr>
              <a:lnSpc>
                <a:spcPct val="150000"/>
              </a:lnSpc>
            </a:pPr>
            <a:r>
              <a:rPr lang="en-US" sz="1800" dirty="0" smtClean="0"/>
              <a:t>In this method the researcher is asked to make some </a:t>
            </a:r>
            <a:r>
              <a:rPr lang="en-US" sz="1800" dirty="0" err="1" smtClean="0"/>
              <a:t>judgement</a:t>
            </a:r>
            <a:r>
              <a:rPr lang="en-US" sz="1800" dirty="0" smtClean="0"/>
              <a:t> about the events being observed, and to enter responses into a rating scale.  For example, </a:t>
            </a:r>
            <a:r>
              <a:rPr lang="en-US" sz="1800" dirty="0" err="1" smtClean="0"/>
              <a:t>Wragg</a:t>
            </a:r>
            <a:r>
              <a:rPr lang="en-US" sz="1800" dirty="0" smtClean="0"/>
              <a:t> (1994) suggests that observed teaching </a:t>
            </a:r>
            <a:r>
              <a:rPr lang="en-US" sz="1800" dirty="0" err="1" smtClean="0"/>
              <a:t>behaviour</a:t>
            </a:r>
            <a:r>
              <a:rPr lang="en-US" sz="1800" dirty="0" smtClean="0"/>
              <a:t> might be entered onto rating scales by placing the observed </a:t>
            </a:r>
            <a:r>
              <a:rPr lang="en-US" sz="1800" dirty="0" err="1" smtClean="0"/>
              <a:t>behaviour</a:t>
            </a:r>
            <a:r>
              <a:rPr lang="en-US" sz="1800" dirty="0" smtClean="0"/>
              <a:t> onto a continuum: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929618" cy="1143000"/>
          </a:xfrm>
        </p:spPr>
        <p:txBody>
          <a:bodyPr>
            <a:normAutofit/>
          </a:bodyPr>
          <a:lstStyle/>
          <a:p>
            <a:endParaRPr lang="en-US" sz="2800" dirty="0"/>
          </a:p>
        </p:txBody>
      </p:sp>
      <p:sp>
        <p:nvSpPr>
          <p:cNvPr id="3" name="Content Placeholder 2"/>
          <p:cNvSpPr>
            <a:spLocks noGrp="1"/>
          </p:cNvSpPr>
          <p:nvPr>
            <p:ph idx="1"/>
          </p:nvPr>
        </p:nvSpPr>
        <p:spPr>
          <a:xfrm>
            <a:off x="1071538" y="1447800"/>
            <a:ext cx="7858180" cy="5195910"/>
          </a:xfrm>
        </p:spPr>
        <p:txBody>
          <a:bodyPr>
            <a:normAutofit fontScale="25000" lnSpcReduction="20000"/>
          </a:bodyPr>
          <a:lstStyle/>
          <a:p>
            <a:endParaRPr lang="en-GB" dirty="0" smtClean="0"/>
          </a:p>
          <a:p>
            <a:pPr>
              <a:lnSpc>
                <a:spcPct val="120000"/>
              </a:lnSpc>
              <a:buNone/>
            </a:pPr>
            <a:r>
              <a:rPr lang="en-GB" sz="7200" dirty="0" smtClean="0"/>
              <a:t>Observation can be of </a:t>
            </a:r>
            <a:r>
              <a:rPr lang="en-GB" sz="7200" b="1" dirty="0" smtClean="0"/>
              <a:t>facts</a:t>
            </a:r>
            <a:r>
              <a:rPr lang="en-GB" sz="7200" dirty="0" smtClean="0"/>
              <a:t>, such as:</a:t>
            </a:r>
          </a:p>
          <a:p>
            <a:pPr>
              <a:lnSpc>
                <a:spcPct val="120000"/>
              </a:lnSpc>
            </a:pPr>
            <a:r>
              <a:rPr lang="en-GB" sz="7200" dirty="0" smtClean="0"/>
              <a:t> the number of books in a classroom, </a:t>
            </a:r>
          </a:p>
          <a:p>
            <a:pPr>
              <a:lnSpc>
                <a:spcPct val="120000"/>
              </a:lnSpc>
            </a:pPr>
            <a:r>
              <a:rPr lang="en-GB" sz="7200" dirty="0" smtClean="0"/>
              <a:t>the number of students in a class</a:t>
            </a:r>
          </a:p>
          <a:p>
            <a:pPr>
              <a:lnSpc>
                <a:spcPct val="120000"/>
              </a:lnSpc>
            </a:pPr>
            <a:r>
              <a:rPr lang="en-GB" sz="7200" dirty="0" smtClean="0"/>
              <a:t> the number of students who visit the school library in a given period.</a:t>
            </a:r>
          </a:p>
          <a:p>
            <a:pPr>
              <a:lnSpc>
                <a:spcPct val="120000"/>
              </a:lnSpc>
              <a:buNone/>
            </a:pPr>
            <a:r>
              <a:rPr lang="en-GB" sz="7200" dirty="0" smtClean="0"/>
              <a:t> It can also focus on </a:t>
            </a:r>
            <a:r>
              <a:rPr lang="en-GB" sz="7200" b="1" dirty="0" smtClean="0"/>
              <a:t>events</a:t>
            </a:r>
            <a:r>
              <a:rPr lang="en-GB" sz="7200" dirty="0" smtClean="0"/>
              <a:t> as they happen in a classroom, for example, the amount of teacher and student talk, </a:t>
            </a:r>
          </a:p>
          <a:p>
            <a:pPr>
              <a:lnSpc>
                <a:spcPct val="120000"/>
              </a:lnSpc>
              <a:buNone/>
            </a:pPr>
            <a:r>
              <a:rPr lang="en-GB" sz="7200" dirty="0" smtClean="0"/>
              <a:t>	the amount of off-task conversation and </a:t>
            </a:r>
          </a:p>
          <a:p>
            <a:pPr>
              <a:lnSpc>
                <a:spcPct val="120000"/>
              </a:lnSpc>
              <a:buNone/>
            </a:pPr>
            <a:r>
              <a:rPr lang="en-GB" sz="7200" dirty="0" smtClean="0"/>
              <a:t>	the amount of group collaborative work. </a:t>
            </a:r>
          </a:p>
          <a:p>
            <a:pPr>
              <a:lnSpc>
                <a:spcPct val="120000"/>
              </a:lnSpc>
              <a:buNone/>
            </a:pPr>
            <a:r>
              <a:rPr lang="en-GB" sz="7200" dirty="0" smtClean="0"/>
              <a:t>Further, it can focus on </a:t>
            </a:r>
            <a:r>
              <a:rPr lang="en-GB" sz="7200" b="1" dirty="0" smtClean="0"/>
              <a:t>behaviours or qualities</a:t>
            </a:r>
            <a:r>
              <a:rPr lang="en-GB" sz="7200" dirty="0" smtClean="0"/>
              <a:t>, such as:</a:t>
            </a:r>
          </a:p>
          <a:p>
            <a:pPr>
              <a:lnSpc>
                <a:spcPct val="120000"/>
              </a:lnSpc>
              <a:buNone/>
            </a:pPr>
            <a:r>
              <a:rPr lang="en-GB" sz="7200" dirty="0" smtClean="0"/>
              <a:t>	 the friendliness of the teacher,</a:t>
            </a:r>
          </a:p>
          <a:p>
            <a:pPr>
              <a:lnSpc>
                <a:spcPct val="120000"/>
              </a:lnSpc>
              <a:buNone/>
            </a:pPr>
            <a:r>
              <a:rPr lang="en-GB" sz="7200" dirty="0" smtClean="0"/>
              <a:t>	 the degree of aggressive behaviour or</a:t>
            </a:r>
          </a:p>
          <a:p>
            <a:pPr>
              <a:lnSpc>
                <a:spcPct val="120000"/>
              </a:lnSpc>
              <a:buNone/>
            </a:pPr>
            <a:r>
              <a:rPr lang="en-GB" sz="7200" dirty="0" smtClean="0"/>
              <a:t>	 the extent of unsociable behaviour among students.</a:t>
            </a:r>
          </a:p>
          <a:p>
            <a:endParaRPr lang="en-GB" dirty="0" smtClean="0"/>
          </a:p>
          <a:p>
            <a:endParaRPr lang="en-US" dirty="0"/>
          </a:p>
        </p:txBody>
      </p:sp>
    </p:spTree>
    <p:extLst>
      <p:ext uri="{BB962C8B-B14F-4D97-AF65-F5344CB8AC3E}">
        <p14:creationId xmlns="" xmlns:p14="http://schemas.microsoft.com/office/powerpoint/2010/main" val="2044279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Rating scales</a:t>
            </a:r>
            <a:endParaRPr lang="en-US" sz="2800" dirty="0"/>
          </a:p>
        </p:txBody>
      </p:sp>
      <p:pic>
        <p:nvPicPr>
          <p:cNvPr id="4" name="Content Placeholder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09800" y="2667000"/>
            <a:ext cx="4953000" cy="2035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697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Guidelines for directing observations of specific activities, events or scenes</a:t>
            </a:r>
            <a:endParaRPr lang="en-US" sz="2800" dirty="0"/>
          </a:p>
        </p:txBody>
      </p:sp>
      <p:sp>
        <p:nvSpPr>
          <p:cNvPr id="3" name="Content Placeholder 2"/>
          <p:cNvSpPr>
            <a:spLocks noGrp="1"/>
          </p:cNvSpPr>
          <p:nvPr>
            <p:ph idx="1"/>
          </p:nvPr>
        </p:nvSpPr>
        <p:spPr>
          <a:xfrm>
            <a:off x="1071538" y="1447800"/>
            <a:ext cx="7858180" cy="5195910"/>
          </a:xfrm>
        </p:spPr>
        <p:txBody>
          <a:bodyPr>
            <a:normAutofit/>
          </a:bodyPr>
          <a:lstStyle/>
          <a:p>
            <a:pPr marL="0" indent="0">
              <a:buNone/>
            </a:pPr>
            <a:r>
              <a:rPr lang="en-GB" sz="1800" dirty="0" smtClean="0"/>
              <a:t>Who is in the group/scene/activity – who is taking part?</a:t>
            </a:r>
          </a:p>
          <a:p>
            <a:pPr marL="0" indent="0">
              <a:buNone/>
            </a:pPr>
            <a:r>
              <a:rPr lang="en-GB" sz="1800" dirty="0" smtClean="0"/>
              <a:t>How many people are there, their identities and their characteristics?</a:t>
            </a:r>
          </a:p>
          <a:p>
            <a:pPr marL="0" indent="0">
              <a:buNone/>
            </a:pPr>
            <a:r>
              <a:rPr lang="en-GB" sz="1800" dirty="0" smtClean="0"/>
              <a:t>How do participants come to be members of the group/event/activity?</a:t>
            </a:r>
          </a:p>
          <a:p>
            <a:pPr marL="0" indent="0">
              <a:buNone/>
            </a:pPr>
            <a:r>
              <a:rPr lang="en-GB" sz="1800" dirty="0" smtClean="0"/>
              <a:t>What is taking place?</a:t>
            </a:r>
          </a:p>
          <a:p>
            <a:pPr marL="0" indent="0">
              <a:buNone/>
            </a:pPr>
            <a:r>
              <a:rPr lang="en-GB" sz="1800" dirty="0" smtClean="0"/>
              <a:t>How routine, regular, patterned, irregular and repetitive are the behaviours observed?</a:t>
            </a:r>
          </a:p>
          <a:p>
            <a:pPr marL="0" indent="0">
              <a:buNone/>
            </a:pPr>
            <a:r>
              <a:rPr lang="en-GB" sz="1800" dirty="0" smtClean="0"/>
              <a:t> What resources are being used in the scene?</a:t>
            </a:r>
          </a:p>
          <a:p>
            <a:pPr marL="0" indent="0">
              <a:buNone/>
            </a:pPr>
            <a:r>
              <a:rPr lang="en-GB" sz="1800" dirty="0" smtClean="0"/>
              <a:t>How are activities being described, justified, explained, organized, labelled?</a:t>
            </a:r>
          </a:p>
          <a:p>
            <a:pPr marL="0" indent="0">
              <a:buNone/>
            </a:pPr>
            <a:r>
              <a:rPr lang="en-GB" sz="1800" dirty="0" smtClean="0"/>
              <a:t>How do different participants behave towards each other?</a:t>
            </a:r>
          </a:p>
          <a:p>
            <a:pPr marL="0" indent="0">
              <a:buNone/>
            </a:pPr>
            <a:r>
              <a:rPr lang="en-GB" sz="1800" dirty="0" smtClean="0"/>
              <a:t> What are the statuses and roles of the participants?</a:t>
            </a:r>
          </a:p>
          <a:p>
            <a:pPr marL="0" indent="0">
              <a:buNone/>
            </a:pPr>
            <a:r>
              <a:rPr lang="en-GB" sz="1800" dirty="0" smtClean="0"/>
              <a:t>Who is making decisions, and for whom?</a:t>
            </a:r>
          </a:p>
          <a:p>
            <a:pPr marL="0" indent="0">
              <a:buNone/>
            </a:pPr>
            <a:r>
              <a:rPr lang="en-GB" sz="1800" dirty="0" smtClean="0"/>
              <a:t> What is being said, and by whom?</a:t>
            </a:r>
          </a:p>
          <a:p>
            <a:pPr marL="0" indent="0">
              <a:buNone/>
            </a:pPr>
            <a:r>
              <a:rPr lang="en-GB" sz="1800" dirty="0" smtClean="0"/>
              <a:t> What is being discussed frequently/infrequently?</a:t>
            </a:r>
            <a:endParaRPr lang="en-US" sz="1800" dirty="0"/>
          </a:p>
        </p:txBody>
      </p:sp>
    </p:spTree>
    <p:extLst>
      <p:ext uri="{BB962C8B-B14F-4D97-AF65-F5344CB8AC3E}">
        <p14:creationId xmlns="" xmlns:p14="http://schemas.microsoft.com/office/powerpoint/2010/main" val="2796785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24472"/>
          </a:xfrm>
        </p:spPr>
        <p:txBody>
          <a:bodyPr>
            <a:noAutofit/>
          </a:bodyPr>
          <a:lstStyle/>
          <a:p>
            <a:pPr marL="0" indent="0">
              <a:buNone/>
            </a:pPr>
            <a:endParaRPr lang="en-GB" sz="1800" dirty="0" smtClean="0"/>
          </a:p>
          <a:p>
            <a:pPr marL="0" indent="0">
              <a:buNone/>
            </a:pPr>
            <a:r>
              <a:rPr lang="en-GB" sz="1800" dirty="0" smtClean="0"/>
              <a:t>What appear to be the significant issues that are being discussed?</a:t>
            </a:r>
          </a:p>
          <a:p>
            <a:pPr marL="0" indent="0">
              <a:buNone/>
            </a:pPr>
            <a:r>
              <a:rPr lang="en-GB" sz="1800" dirty="0" smtClean="0"/>
              <a:t> What non-verbal communication is taking place?</a:t>
            </a:r>
          </a:p>
          <a:p>
            <a:pPr marL="0" indent="0">
              <a:buNone/>
            </a:pPr>
            <a:r>
              <a:rPr lang="en-GB" sz="1800" dirty="0" smtClean="0"/>
              <a:t>Who is talking and who is listening?</a:t>
            </a:r>
          </a:p>
          <a:p>
            <a:pPr marL="0" indent="0">
              <a:buNone/>
            </a:pPr>
            <a:r>
              <a:rPr lang="en-GB" sz="1800" dirty="0" smtClean="0"/>
              <a:t> Where does the event take place?</a:t>
            </a:r>
          </a:p>
          <a:p>
            <a:pPr marL="0" indent="0">
              <a:buNone/>
            </a:pPr>
            <a:r>
              <a:rPr lang="en-GB" sz="1800" dirty="0" smtClean="0"/>
              <a:t> When does the event take place?</a:t>
            </a:r>
          </a:p>
          <a:p>
            <a:pPr marL="0" indent="0">
              <a:buNone/>
            </a:pPr>
            <a:r>
              <a:rPr lang="en-GB" sz="1800" dirty="0" smtClean="0"/>
              <a:t> How long does the event take?</a:t>
            </a:r>
          </a:p>
          <a:p>
            <a:pPr marL="0" indent="0">
              <a:buNone/>
            </a:pPr>
            <a:r>
              <a:rPr lang="en-GB" sz="1800" dirty="0" smtClean="0"/>
              <a:t> How is time used in the event?</a:t>
            </a:r>
          </a:p>
          <a:p>
            <a:pPr marL="0" indent="0">
              <a:buNone/>
            </a:pPr>
            <a:r>
              <a:rPr lang="en-GB" sz="1800" dirty="0" smtClean="0"/>
              <a:t> How are the individual elements of the event connected?</a:t>
            </a:r>
          </a:p>
          <a:p>
            <a:pPr marL="0" indent="0">
              <a:buNone/>
            </a:pPr>
            <a:r>
              <a:rPr lang="en-GB" sz="1800" dirty="0" smtClean="0"/>
              <a:t>How are change and stability managed?</a:t>
            </a:r>
          </a:p>
          <a:p>
            <a:pPr marL="0" indent="0">
              <a:buNone/>
            </a:pPr>
            <a:r>
              <a:rPr lang="en-GB" sz="1800" dirty="0" smtClean="0"/>
              <a:t> What rules govern the social organization of, and behaviour in, the event?</a:t>
            </a:r>
          </a:p>
          <a:p>
            <a:pPr marL="0" indent="0">
              <a:buNone/>
            </a:pPr>
            <a:r>
              <a:rPr lang="en-GB" sz="1800" dirty="0" smtClean="0"/>
              <a:t>Why is this event occurring, and occurring in the way that it is?</a:t>
            </a:r>
          </a:p>
          <a:p>
            <a:pPr marL="0" indent="0">
              <a:buNone/>
            </a:pPr>
            <a:r>
              <a:rPr lang="en-GB" sz="1800" dirty="0" smtClean="0"/>
              <a:t> What meanings are participants attributing to</a:t>
            </a:r>
          </a:p>
          <a:p>
            <a:pPr marL="0" indent="0">
              <a:buNone/>
            </a:pPr>
            <a:r>
              <a:rPr lang="en-GB" sz="1800" dirty="0" smtClean="0"/>
              <a:t>what is happening?</a:t>
            </a:r>
          </a:p>
          <a:p>
            <a:pPr marL="0" indent="0">
              <a:buNone/>
            </a:pPr>
            <a:r>
              <a:rPr lang="en-GB" sz="1800" dirty="0" smtClean="0"/>
              <a:t> What are the history, goals and values of the group in question?</a:t>
            </a:r>
            <a:endParaRPr lang="en-US" sz="1800" dirty="0"/>
          </a:p>
        </p:txBody>
      </p:sp>
    </p:spTree>
    <p:extLst>
      <p:ext uri="{BB962C8B-B14F-4D97-AF65-F5344CB8AC3E}">
        <p14:creationId xmlns="" xmlns:p14="http://schemas.microsoft.com/office/powerpoint/2010/main" val="1523058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r>
              <a:rPr lang="en-US" sz="2800" dirty="0"/>
              <a:t>M</a:t>
            </a:r>
            <a:r>
              <a:rPr lang="en-US" sz="2800" dirty="0" smtClean="0"/>
              <a:t>ain categories of information in participant</a:t>
            </a:r>
            <a:br>
              <a:rPr lang="en-US" sz="2800" dirty="0" smtClean="0"/>
            </a:br>
            <a:r>
              <a:rPr lang="en-US" sz="2800" dirty="0" smtClean="0"/>
              <a:t>observation</a:t>
            </a:r>
            <a:endParaRPr lang="en-US" sz="2800" dirty="0"/>
          </a:p>
        </p:txBody>
      </p:sp>
      <p:sp>
        <p:nvSpPr>
          <p:cNvPr id="3" name="Content Placeholder 2"/>
          <p:cNvSpPr>
            <a:spLocks noGrp="1"/>
          </p:cNvSpPr>
          <p:nvPr>
            <p:ph idx="1"/>
          </p:nvPr>
        </p:nvSpPr>
        <p:spPr>
          <a:xfrm>
            <a:off x="1071538" y="1447800"/>
            <a:ext cx="7862150" cy="5124472"/>
          </a:xfrm>
        </p:spPr>
        <p:txBody>
          <a:bodyPr>
            <a:normAutofit/>
          </a:bodyPr>
          <a:lstStyle/>
          <a:p>
            <a:pPr marL="0" indent="0">
              <a:buNone/>
            </a:pPr>
            <a:r>
              <a:rPr lang="en-GB" sz="1800" b="1" dirty="0" smtClean="0"/>
              <a:t>acts</a:t>
            </a:r>
            <a:r>
              <a:rPr lang="en-GB" sz="1800" dirty="0" smtClean="0"/>
              <a:t>: specific actions</a:t>
            </a:r>
          </a:p>
          <a:p>
            <a:pPr marL="0" indent="0">
              <a:buNone/>
            </a:pPr>
            <a:r>
              <a:rPr lang="en-GB" sz="1800" b="1" dirty="0" smtClean="0"/>
              <a:t> activities</a:t>
            </a:r>
            <a:r>
              <a:rPr lang="en-GB" sz="1800" dirty="0" smtClean="0"/>
              <a:t>: last a longer time, for instance, a week, a term, months (e.g. attendance at school, membership of a club)</a:t>
            </a:r>
          </a:p>
          <a:p>
            <a:pPr marL="0" indent="0">
              <a:buNone/>
            </a:pPr>
            <a:r>
              <a:rPr lang="en-GB" sz="1800" b="1" dirty="0" smtClean="0"/>
              <a:t> meanings</a:t>
            </a:r>
            <a:r>
              <a:rPr lang="en-GB" sz="1800" dirty="0" smtClean="0"/>
              <a:t>: how participants explain the causes of, meanings of, and purposes of particular events and actions</a:t>
            </a:r>
          </a:p>
          <a:p>
            <a:pPr marL="0" indent="0">
              <a:buNone/>
            </a:pPr>
            <a:r>
              <a:rPr lang="en-GB" sz="1800" b="1" dirty="0" smtClean="0"/>
              <a:t> participation</a:t>
            </a:r>
            <a:r>
              <a:rPr lang="en-GB" sz="1800" dirty="0" smtClean="0"/>
              <a:t>: what the participants do (e.g. membership of a family group, school groups, peer group, clubs and societies, extra-curricular groups)</a:t>
            </a:r>
          </a:p>
          <a:p>
            <a:pPr marL="0" indent="0">
              <a:buNone/>
            </a:pPr>
            <a:r>
              <a:rPr lang="en-GB" sz="1800" b="1" dirty="0" smtClean="0"/>
              <a:t> relationships</a:t>
            </a:r>
            <a:r>
              <a:rPr lang="en-GB" sz="1800" dirty="0" smtClean="0"/>
              <a:t>: observed in the several settings and contexts in which the observation is undertaken</a:t>
            </a:r>
          </a:p>
          <a:p>
            <a:pPr marL="0" indent="0">
              <a:buNone/>
            </a:pPr>
            <a:r>
              <a:rPr lang="en-GB" sz="1800" b="1" dirty="0" smtClean="0"/>
              <a:t>settings: </a:t>
            </a:r>
            <a:r>
              <a:rPr lang="en-GB" sz="1800" dirty="0" smtClean="0"/>
              <a:t>descriptions of the settings of the actions and behaviours observed.</a:t>
            </a:r>
            <a:endParaRPr lang="en-US" sz="1800" dirty="0"/>
          </a:p>
        </p:txBody>
      </p:sp>
    </p:spTree>
    <p:extLst>
      <p:ext uri="{BB962C8B-B14F-4D97-AF65-F5344CB8AC3E}">
        <p14:creationId xmlns="" xmlns:p14="http://schemas.microsoft.com/office/powerpoint/2010/main" val="3586543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Field notes at the level of reflections</a:t>
            </a:r>
            <a:endParaRPr lang="en-US" sz="2800" dirty="0"/>
          </a:p>
        </p:txBody>
      </p:sp>
      <p:sp>
        <p:nvSpPr>
          <p:cNvPr id="3" name="Content Placeholder 2"/>
          <p:cNvSpPr>
            <a:spLocks noGrp="1"/>
          </p:cNvSpPr>
          <p:nvPr>
            <p:ph idx="1"/>
          </p:nvPr>
        </p:nvSpPr>
        <p:spPr>
          <a:xfrm>
            <a:off x="1071538" y="1447800"/>
            <a:ext cx="7862150" cy="5053034"/>
          </a:xfrm>
        </p:spPr>
        <p:txBody>
          <a:bodyPr>
            <a:normAutofit/>
          </a:bodyPr>
          <a:lstStyle/>
          <a:p>
            <a:r>
              <a:rPr lang="en-GB" sz="1800" dirty="0" smtClean="0"/>
              <a:t>reflections on the descriptions and analyses that have been done</a:t>
            </a:r>
          </a:p>
          <a:p>
            <a:r>
              <a:rPr lang="en-GB" sz="1800" dirty="0" smtClean="0"/>
              <a:t>reflections on the methods used in the observations and data collection and analysis, </a:t>
            </a:r>
          </a:p>
          <a:p>
            <a:r>
              <a:rPr lang="en-GB" sz="1800" dirty="0" smtClean="0"/>
              <a:t>ethical issues, tensions, problems and dilemmas</a:t>
            </a:r>
          </a:p>
          <a:p>
            <a:r>
              <a:rPr lang="en-GB" sz="1800" dirty="0" smtClean="0"/>
              <a:t>the reactions of the observer to what has been observed and recorded – attitude, emotion, analysis etc.</a:t>
            </a:r>
          </a:p>
          <a:p>
            <a:r>
              <a:rPr lang="en-GB" sz="1800" dirty="0" smtClean="0"/>
              <a:t> points of clarification that have been and/or need to be made </a:t>
            </a:r>
          </a:p>
          <a:p>
            <a:r>
              <a:rPr lang="en-GB" sz="1800" dirty="0" smtClean="0"/>
              <a:t>possible lines of further inquiry.</a:t>
            </a:r>
            <a:endParaRPr lang="en-US" sz="1800" dirty="0"/>
          </a:p>
        </p:txBody>
      </p:sp>
    </p:spTree>
    <p:extLst>
      <p:ext uri="{BB962C8B-B14F-4D97-AF65-F5344CB8AC3E}">
        <p14:creationId xmlns="" xmlns:p14="http://schemas.microsoft.com/office/powerpoint/2010/main" val="3084180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pPr algn="l"/>
            <a:r>
              <a:rPr lang="en-US" sz="2800" dirty="0" smtClean="0"/>
              <a:t>Some cautionary comments</a:t>
            </a:r>
            <a:endParaRPr lang="en-US" sz="2800" dirty="0"/>
          </a:p>
        </p:txBody>
      </p:sp>
      <p:sp>
        <p:nvSpPr>
          <p:cNvPr id="3" name="Content Placeholder 2"/>
          <p:cNvSpPr>
            <a:spLocks noGrp="1"/>
          </p:cNvSpPr>
          <p:nvPr>
            <p:ph idx="1"/>
          </p:nvPr>
        </p:nvSpPr>
        <p:spPr>
          <a:xfrm>
            <a:off x="1071538" y="1447800"/>
            <a:ext cx="7862150" cy="5124472"/>
          </a:xfrm>
        </p:spPr>
        <p:txBody>
          <a:bodyPr>
            <a:normAutofit fontScale="55000" lnSpcReduction="20000"/>
          </a:bodyPr>
          <a:lstStyle/>
          <a:p>
            <a:r>
              <a:rPr lang="en-GB" b="1" dirty="0" smtClean="0"/>
              <a:t>Selective attention of the observer: </a:t>
            </a:r>
            <a:r>
              <a:rPr lang="en-GB" dirty="0" smtClean="0"/>
              <a:t>what we see is a function of where we look, what we look at, how we look, when we look, what we think we see, whom we look at, what is in our minds at the time of observation; what are our own interests and experiences.</a:t>
            </a:r>
          </a:p>
          <a:p>
            <a:r>
              <a:rPr lang="en-GB" b="1" dirty="0" smtClean="0"/>
              <a:t>Reactivity: </a:t>
            </a:r>
            <a:r>
              <a:rPr lang="en-GB" dirty="0" smtClean="0"/>
              <a:t>participants may change their behaviour if they know that they are being observed, e.g. they may try harder in class, they may feel more anxious, they may behave much better or much worse than normal, they may behave in ways in which they think the researcher wishes or in ways for which the researcher tacitly signals approval: ‘demand characteristics’.</a:t>
            </a:r>
          </a:p>
          <a:p>
            <a:r>
              <a:rPr lang="en-GB" b="1" dirty="0" smtClean="0"/>
              <a:t>Attention defici</a:t>
            </a:r>
            <a:r>
              <a:rPr lang="en-GB" dirty="0" smtClean="0"/>
              <a:t>t: what if the observer is distracted, or looks away and misses an event?</a:t>
            </a:r>
          </a:p>
          <a:p>
            <a:r>
              <a:rPr lang="en-GB" b="1" dirty="0" smtClean="0"/>
              <a:t>Validity of constructs: </a:t>
            </a:r>
            <a:r>
              <a:rPr lang="en-GB" dirty="0" smtClean="0"/>
              <a:t>decisions have to be taken on what counts as valid evidence for a judgement. For example, is a smile,  a relaxed smile, a nervous smile, a friendly smile, a hostile smile? Does looking at a person’s non-verbal gestures count as a valid indicator of interaction? Are the labels and indicators used to describe the behaviour of interest valid indicators of that behaviour?</a:t>
            </a:r>
          </a:p>
        </p:txBody>
      </p:sp>
    </p:spTree>
    <p:extLst>
      <p:ext uri="{BB962C8B-B14F-4D97-AF65-F5344CB8AC3E}">
        <p14:creationId xmlns="" xmlns:p14="http://schemas.microsoft.com/office/powerpoint/2010/main" val="17058109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r>
              <a:rPr lang="en-GB" sz="1800" b="1" dirty="0" smtClean="0"/>
              <a:t>Selective data entry</a:t>
            </a:r>
            <a:r>
              <a:rPr lang="en-GB" sz="1800" dirty="0" smtClean="0"/>
              <a:t>: what we record is sometimes affected by our personal judgement rather than the phenomenon itself; we sometimes interpret the situation and then record our interpretation rather than the phenomenon.</a:t>
            </a:r>
          </a:p>
          <a:p>
            <a:r>
              <a:rPr lang="en-GB" sz="1800" b="1" dirty="0" smtClean="0"/>
              <a:t> Selective memory: </a:t>
            </a:r>
            <a:r>
              <a:rPr lang="en-GB" sz="1800" dirty="0" smtClean="0"/>
              <a:t>if we write up our observations after the event our memory neglects and selects data, sometimes overlooking the need to record the contextual details of the observation; notes should be written either during or immediately after the observation.</a:t>
            </a:r>
          </a:p>
          <a:p>
            <a:r>
              <a:rPr lang="en-GB" sz="1800" dirty="0" smtClean="0"/>
              <a:t> </a:t>
            </a:r>
            <a:r>
              <a:rPr lang="en-GB" sz="1800" b="1" dirty="0" smtClean="0"/>
              <a:t>Interpersonal matters and counter-transference: </a:t>
            </a:r>
            <a:r>
              <a:rPr lang="en-GB" sz="1800" dirty="0" smtClean="0"/>
              <a:t>our</a:t>
            </a:r>
            <a:r>
              <a:rPr lang="en-GB" sz="1800" b="1" dirty="0" smtClean="0"/>
              <a:t> </a:t>
            </a:r>
            <a:r>
              <a:rPr lang="en-GB" sz="1800" dirty="0" smtClean="0"/>
              <a:t>interpretations are affected by our judgements and preferences – what we like and what we don’t like about people and their behaviour, together with the relationships that we may have developed with those being observed and the context of the situation; researchers have to deliberately distance themselves from the situation and address reflexivity.</a:t>
            </a:r>
          </a:p>
          <a:p>
            <a:endParaRPr lang="en-US" dirty="0"/>
          </a:p>
        </p:txBody>
      </p:sp>
    </p:spTree>
    <p:extLst>
      <p:ext uri="{BB962C8B-B14F-4D97-AF65-F5344CB8AC3E}">
        <p14:creationId xmlns="" xmlns:p14="http://schemas.microsoft.com/office/powerpoint/2010/main" val="1991474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4800600"/>
          </a:xfrm>
        </p:spPr>
        <p:txBody>
          <a:bodyPr>
            <a:normAutofit/>
          </a:bodyPr>
          <a:lstStyle/>
          <a:p>
            <a:r>
              <a:rPr lang="en-GB" sz="1800" b="1" dirty="0" smtClean="0"/>
              <a:t>Expectancy effects: </a:t>
            </a:r>
            <a:r>
              <a:rPr lang="en-GB" sz="1800" dirty="0" smtClean="0"/>
              <a:t>the observer knows the hypotheses to be tested, or the findings of similar studies, or has expectations of finding certain behaviours, and these may influence her/his observations.</a:t>
            </a:r>
          </a:p>
          <a:p>
            <a:r>
              <a:rPr lang="en-GB" sz="1800" b="1" dirty="0" smtClean="0"/>
              <a:t> Decisions on how to record: </a:t>
            </a:r>
            <a:r>
              <a:rPr lang="en-GB" sz="1800" dirty="0" smtClean="0"/>
              <a:t>the same person in a group under observation may be demonstrating the behaviour repeatedly, but nobody else in the group may be demonstrating that behaviour: there is a need to record how many different people show the behaviour.</a:t>
            </a:r>
          </a:p>
          <a:p>
            <a:r>
              <a:rPr lang="en-GB" sz="1800" b="1" dirty="0" smtClean="0"/>
              <a:t> Number of observers: </a:t>
            </a:r>
            <a:r>
              <a:rPr lang="en-GB" sz="1800" dirty="0" smtClean="0"/>
              <a:t>different observers of the same situation may be looking in different directions, and so there may be inconsistency in the results. Therefore there is a need for training, for consistency, for clear definition of what constitutes the behaviour, of entry/judgement, and for kinds of recording.</a:t>
            </a:r>
          </a:p>
        </p:txBody>
      </p:sp>
    </p:spTree>
    <p:extLst>
      <p:ext uri="{BB962C8B-B14F-4D97-AF65-F5344CB8AC3E}">
        <p14:creationId xmlns="" xmlns:p14="http://schemas.microsoft.com/office/powerpoint/2010/main" val="3900671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24472"/>
          </a:xfrm>
        </p:spPr>
        <p:txBody>
          <a:bodyPr>
            <a:normAutofit/>
          </a:bodyPr>
          <a:lstStyle/>
          <a:p>
            <a:pPr>
              <a:lnSpc>
                <a:spcPct val="150000"/>
              </a:lnSpc>
            </a:pPr>
            <a:r>
              <a:rPr lang="en-GB" sz="1800" b="1" dirty="0" smtClean="0"/>
              <a:t>The problem of inference</a:t>
            </a:r>
            <a:r>
              <a:rPr lang="en-GB" sz="1800" dirty="0" smtClean="0"/>
              <a:t>: observations can record only what happens, and it may be dangerous, without any other evidence, e.g. triangulation to infer the reasons, intentions and causes and purposes that lie behind actors’ behaviours. One cannot always judge intention from observation: for example, a child may intend to be friendly, but it may be construed by an inexperienced observer as selfishness; a teacher may wish to be helpful but the researcher may interpret it as threatening. It is dangerous to infer a stimulus from a response, an intention from an observation.</a:t>
            </a:r>
          </a:p>
        </p:txBody>
      </p:sp>
    </p:spTree>
    <p:extLst>
      <p:ext uri="{BB962C8B-B14F-4D97-AF65-F5344CB8AC3E}">
        <p14:creationId xmlns="" xmlns:p14="http://schemas.microsoft.com/office/powerpoint/2010/main" val="34299914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r>
              <a:rPr lang="en-US" sz="2800" dirty="0" smtClean="0"/>
              <a:t>Reliability</a:t>
            </a:r>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a:buNone/>
            </a:pPr>
            <a:r>
              <a:rPr lang="en-US" sz="1800" dirty="0" smtClean="0"/>
              <a:t>To ensure the researcher’s or researchers’ reliability, it is likely that training is required, so that, for example, researchers</a:t>
            </a:r>
          </a:p>
          <a:p>
            <a:endParaRPr lang="en-GB" sz="1800" dirty="0" smtClean="0"/>
          </a:p>
          <a:p>
            <a:r>
              <a:rPr lang="en-GB" sz="1800" dirty="0" smtClean="0"/>
              <a:t>use the same operational definitions</a:t>
            </a:r>
          </a:p>
          <a:p>
            <a:r>
              <a:rPr lang="en-GB" sz="1800" dirty="0" smtClean="0"/>
              <a:t> record the same observations in the same way</a:t>
            </a:r>
          </a:p>
          <a:p>
            <a:r>
              <a:rPr lang="en-GB" sz="1800" dirty="0" smtClean="0"/>
              <a:t> have good concentration</a:t>
            </a:r>
          </a:p>
          <a:p>
            <a:r>
              <a:rPr lang="en-GB" sz="1800" dirty="0" smtClean="0"/>
              <a:t> can focus on detail</a:t>
            </a:r>
          </a:p>
          <a:p>
            <a:r>
              <a:rPr lang="en-GB" sz="1800" dirty="0" smtClean="0"/>
              <a:t> can be unobtrusive but attentive</a:t>
            </a:r>
          </a:p>
          <a:p>
            <a:r>
              <a:rPr lang="en-GB" sz="1800" dirty="0" smtClean="0"/>
              <a:t> have the necessary experience to make informed judgements from the observational data.</a:t>
            </a:r>
            <a:endParaRPr lang="en-US" sz="1800" dirty="0"/>
          </a:p>
        </p:txBody>
      </p:sp>
    </p:spTree>
    <p:extLst>
      <p:ext uri="{BB962C8B-B14F-4D97-AF65-F5344CB8AC3E}">
        <p14:creationId xmlns="" xmlns:p14="http://schemas.microsoft.com/office/powerpoint/2010/main" val="370144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00100" y="1447800"/>
            <a:ext cx="7933588" cy="4800600"/>
          </a:xfrm>
        </p:spPr>
        <p:txBody>
          <a:bodyPr>
            <a:normAutofit fontScale="47500" lnSpcReduction="20000"/>
          </a:bodyPr>
          <a:lstStyle/>
          <a:p>
            <a:pPr>
              <a:lnSpc>
                <a:spcPct val="170000"/>
              </a:lnSpc>
            </a:pPr>
            <a:r>
              <a:rPr lang="en-GB" sz="3800" dirty="0" smtClean="0"/>
              <a:t>What counts as evidence becomes cloudy immediately in observation, because what we observe depends on when, where and for how long we look, how many observers there are, and how we look. It also depends on what is taken to be evidence of, or a proxy for, an underlying, latent construct. What counts as acceptable evidence of unsociable behaviour . It requires an operational </a:t>
            </a:r>
            <a:r>
              <a:rPr lang="en-GB" sz="3800" dirty="0" err="1" smtClean="0"/>
              <a:t>deﬁnition</a:t>
            </a:r>
            <a:r>
              <a:rPr lang="en-GB" sz="3800" dirty="0" smtClean="0"/>
              <a:t> that is valid and reliable. </a:t>
            </a:r>
          </a:p>
          <a:p>
            <a:pPr>
              <a:lnSpc>
                <a:spcPct val="170000"/>
              </a:lnSpc>
            </a:pPr>
            <a:r>
              <a:rPr lang="en-GB" sz="3800" dirty="0" smtClean="0"/>
              <a:t>Observers need to decide ‘of what is the observation evidence’, for example: is the degree of wear and tear on a book in the school library an indication of its popularity, or carelessness by its readers, or of destructive behaviour by students? One cannot infer cause from effect, intention from observation, stimulus from response.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Planning observations (check list)</a:t>
            </a:r>
            <a:endParaRPr lang="en-US" sz="2800" dirty="0"/>
          </a:p>
        </p:txBody>
      </p:sp>
      <p:sp>
        <p:nvSpPr>
          <p:cNvPr id="3" name="Content Placeholder 2"/>
          <p:cNvSpPr>
            <a:spLocks noGrp="1"/>
          </p:cNvSpPr>
          <p:nvPr>
            <p:ph idx="1"/>
          </p:nvPr>
        </p:nvSpPr>
        <p:spPr>
          <a:xfrm>
            <a:off x="1071538" y="1295400"/>
            <a:ext cx="7615262" cy="5348310"/>
          </a:xfrm>
        </p:spPr>
        <p:txBody>
          <a:bodyPr>
            <a:normAutofit/>
          </a:bodyPr>
          <a:lstStyle/>
          <a:p>
            <a:endParaRPr lang="en-GB" sz="1800" dirty="0" smtClean="0"/>
          </a:p>
          <a:p>
            <a:pPr>
              <a:buNone/>
            </a:pPr>
            <a:r>
              <a:rPr lang="en-US" sz="1800" dirty="0" smtClean="0"/>
              <a:t> In planning observations one has to consider the following:</a:t>
            </a:r>
            <a:endParaRPr lang="en-GB" sz="1800" dirty="0" smtClean="0"/>
          </a:p>
          <a:p>
            <a:r>
              <a:rPr lang="en-GB" sz="1800" dirty="0" smtClean="0"/>
              <a:t>When, where, how and what to observe.</a:t>
            </a:r>
          </a:p>
          <a:p>
            <a:r>
              <a:rPr lang="en-GB" sz="1800" dirty="0" smtClean="0"/>
              <a:t> How much degree of structure is necessary in the observation.</a:t>
            </a:r>
          </a:p>
          <a:p>
            <a:r>
              <a:rPr lang="en-GB" sz="1800" dirty="0" smtClean="0"/>
              <a:t> The duration of the observation period, which must be suitable for the behaviour to occur and be observed.</a:t>
            </a:r>
          </a:p>
          <a:p>
            <a:r>
              <a:rPr lang="en-GB" sz="1800" dirty="0" smtClean="0"/>
              <a:t> The timing of the observation period (e.g. morning, afternoon, evening).</a:t>
            </a:r>
          </a:p>
          <a:p>
            <a:r>
              <a:rPr lang="en-GB" sz="1800" dirty="0" smtClean="0"/>
              <a:t>The context of the observation (a meeting, a lesson, a development workshop, a senior management briefing etc.).</a:t>
            </a:r>
          </a:p>
          <a:p>
            <a:r>
              <a:rPr lang="en-GB" sz="1800" dirty="0" smtClean="0"/>
              <a:t> The nature of the observation (structured, semi-structured, open, molar, molecular etc.).</a:t>
            </a:r>
          </a:p>
          <a:p>
            <a:r>
              <a:rPr lang="en-GB" sz="1800" dirty="0" smtClean="0"/>
              <a:t>The need for there to be an opportunity to observe, for example to ensure that there is the presence of the people to be observed or the behaviour to be observed.</a:t>
            </a:r>
          </a:p>
          <a:p>
            <a:endParaRPr lang="en-GB" sz="1800" dirty="0" smtClean="0"/>
          </a:p>
          <a:p>
            <a:endParaRPr lang="en-GB" sz="1800" dirty="0" smtClean="0"/>
          </a:p>
        </p:txBody>
      </p:sp>
    </p:spTree>
    <p:extLst>
      <p:ext uri="{BB962C8B-B14F-4D97-AF65-F5344CB8AC3E}">
        <p14:creationId xmlns="" xmlns:p14="http://schemas.microsoft.com/office/powerpoint/2010/main" val="13290031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410200"/>
          </a:xfrm>
        </p:spPr>
        <p:txBody>
          <a:bodyPr>
            <a:normAutofit/>
          </a:bodyPr>
          <a:lstStyle/>
          <a:p>
            <a:r>
              <a:rPr lang="en-GB" sz="1800" dirty="0" smtClean="0"/>
              <a:t>The merging of subjective and objective observation, even in a structured observation: an observation schedule can become highly subjective when it is being completed, as interpretation, selection and counter transference may enter the observation, and operational definitions may not always be sufficiently clear.</a:t>
            </a:r>
          </a:p>
          <a:p>
            <a:r>
              <a:rPr lang="en-GB" sz="1800" dirty="0" smtClean="0"/>
              <a:t>The value of covert participant observation in order to reduce reactivity.</a:t>
            </a:r>
          </a:p>
          <a:p>
            <a:r>
              <a:rPr lang="en-GB" sz="1800" dirty="0" smtClean="0"/>
              <a:t> Threats to reliability and validity.</a:t>
            </a:r>
          </a:p>
          <a:p>
            <a:r>
              <a:rPr lang="en-GB" sz="1800" dirty="0" smtClean="0"/>
              <a:t> The need to </a:t>
            </a:r>
            <a:r>
              <a:rPr lang="en-GB" sz="1800" dirty="0" err="1" smtClean="0"/>
              <a:t>operationalize</a:t>
            </a:r>
            <a:r>
              <a:rPr lang="en-GB" sz="1800" dirty="0" smtClean="0"/>
              <a:t> the observation so that what counts as evidence is consistent, unambiguous and valid, for example, what constitutes a particular quality (e.g. antisocial behaviour: what counts as antisocial behaviour – one person’s ‘sociable’ is another’s ‘unsociable’ and vice versa).</a:t>
            </a:r>
          </a:p>
          <a:p>
            <a:endParaRPr lang="en-US"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4800600"/>
          </a:xfrm>
        </p:spPr>
        <p:txBody>
          <a:bodyPr>
            <a:normAutofit/>
          </a:bodyPr>
          <a:lstStyle/>
          <a:p>
            <a:r>
              <a:rPr lang="en-GB" sz="1800" dirty="0" smtClean="0"/>
              <a:t>The need to choose the appropriate kind of structured observation and recording (e.g. event sampling, instantaneous sampling, whole interval/partial interval recording, duration recording, dichotomous/rating scale recording).</a:t>
            </a:r>
          </a:p>
          <a:p>
            <a:r>
              <a:rPr lang="en-GB" sz="1800" dirty="0" smtClean="0"/>
              <a:t>How to go under cover, or whether informed consent is necessary.</a:t>
            </a:r>
          </a:p>
          <a:p>
            <a:r>
              <a:rPr lang="en-GB" sz="1800" dirty="0" smtClean="0"/>
              <a:t>Whether deception is justified.</a:t>
            </a:r>
          </a:p>
          <a:p>
            <a:r>
              <a:rPr lang="en-GB" sz="1800" dirty="0" smtClean="0"/>
              <a:t> Which role (s) to adopt on the continuum of complete participant, to participant as-observer, to observer-as-participant, to complete observer.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rmAutofit/>
          </a:bodyPr>
          <a:lstStyle/>
          <a:p>
            <a:endParaRPr lang="en-US" sz="2800" dirty="0"/>
          </a:p>
        </p:txBody>
      </p:sp>
      <p:sp>
        <p:nvSpPr>
          <p:cNvPr id="3" name="Content Placeholder 2"/>
          <p:cNvSpPr>
            <a:spLocks noGrp="1"/>
          </p:cNvSpPr>
          <p:nvPr>
            <p:ph idx="1"/>
          </p:nvPr>
        </p:nvSpPr>
        <p:spPr>
          <a:xfrm>
            <a:off x="1071538" y="1447800"/>
            <a:ext cx="7858180" cy="5195910"/>
          </a:xfrm>
        </p:spPr>
        <p:txBody>
          <a:bodyPr>
            <a:normAutofit/>
          </a:bodyPr>
          <a:lstStyle/>
          <a:p>
            <a:pPr>
              <a:lnSpc>
                <a:spcPct val="150000"/>
              </a:lnSpc>
              <a:buNone/>
            </a:pPr>
            <a:r>
              <a:rPr lang="en-GB" sz="1800" dirty="0" smtClean="0"/>
              <a:t>Observations enable the researcher to gather data on: </a:t>
            </a:r>
          </a:p>
          <a:p>
            <a:pPr>
              <a:lnSpc>
                <a:spcPct val="150000"/>
              </a:lnSpc>
              <a:buFont typeface="Wingdings" pitchFamily="2" charset="2"/>
              <a:buChar char="§"/>
            </a:pPr>
            <a:r>
              <a:rPr lang="en-GB" sz="1800" b="1" dirty="0" smtClean="0"/>
              <a:t>the physical setting </a:t>
            </a:r>
            <a:r>
              <a:rPr lang="en-GB" sz="1800" dirty="0" smtClean="0"/>
              <a:t>(e.g. the physical environment and its organization)</a:t>
            </a:r>
          </a:p>
          <a:p>
            <a:pPr>
              <a:lnSpc>
                <a:spcPct val="150000"/>
              </a:lnSpc>
            </a:pPr>
            <a:r>
              <a:rPr lang="en-GB" sz="1800" b="1" dirty="0" smtClean="0"/>
              <a:t> the human setting </a:t>
            </a:r>
            <a:r>
              <a:rPr lang="en-GB" sz="1800" dirty="0" smtClean="0"/>
              <a:t>(e.g. the organization of people, the characteristics and make up of the groups or individuals being observed, for instance, gender, class) </a:t>
            </a:r>
          </a:p>
          <a:p>
            <a:pPr>
              <a:lnSpc>
                <a:spcPct val="150000"/>
              </a:lnSpc>
            </a:pPr>
            <a:r>
              <a:rPr lang="en-GB" sz="1800" b="1" dirty="0" smtClean="0"/>
              <a:t>the interactional setting </a:t>
            </a:r>
            <a:r>
              <a:rPr lang="en-GB" sz="1800" dirty="0" smtClean="0"/>
              <a:t>(e.g. the interactions that are taking place, formal, informal, planned, unplanned, verbal, non-verbal etc.)</a:t>
            </a:r>
          </a:p>
          <a:p>
            <a:pPr>
              <a:lnSpc>
                <a:spcPct val="150000"/>
              </a:lnSpc>
            </a:pPr>
            <a:r>
              <a:rPr lang="en-GB" sz="1800" dirty="0" smtClean="0"/>
              <a:t> </a:t>
            </a:r>
            <a:r>
              <a:rPr lang="en-GB" sz="1800" b="1" dirty="0" smtClean="0"/>
              <a:t>the programme setting </a:t>
            </a:r>
            <a:r>
              <a:rPr lang="en-GB" sz="1800" dirty="0" smtClean="0"/>
              <a:t>(e.g. the resources and their organization, pedagogic styles, curricula and their organization).</a:t>
            </a:r>
          </a:p>
          <a:p>
            <a:endParaRPr lang="en-GB" dirty="0"/>
          </a:p>
        </p:txBody>
      </p:sp>
    </p:spTree>
    <p:extLst>
      <p:ext uri="{BB962C8B-B14F-4D97-AF65-F5344CB8AC3E}">
        <p14:creationId xmlns="" xmlns:p14="http://schemas.microsoft.com/office/powerpoint/2010/main" val="4076978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a:bodyPr>
          <a:lstStyle/>
          <a:p>
            <a:pPr>
              <a:lnSpc>
                <a:spcPct val="150000"/>
              </a:lnSpc>
            </a:pPr>
            <a:r>
              <a:rPr lang="en-GB" sz="1800" dirty="0"/>
              <a:t>O</a:t>
            </a:r>
            <a:r>
              <a:rPr lang="en-GB" sz="1800" dirty="0" smtClean="0"/>
              <a:t>bservational data may be useful for recording non-verbal behaviour, behaviour in natural or contrived settings, and longitudinal analysis.</a:t>
            </a:r>
          </a:p>
          <a:p>
            <a:pPr>
              <a:lnSpc>
                <a:spcPct val="150000"/>
              </a:lnSpc>
            </a:pPr>
            <a:r>
              <a:rPr lang="en-GB" sz="1800" dirty="0" smtClean="0"/>
              <a:t> On the other hand, the lack of control in observing in natural settings may render observation less useful, coupled with difﬁculties in measurement, problems of small samples, difﬁculties of gaining access and negotiating entry, and difﬁculties in maintaining anonymity </a:t>
            </a:r>
          </a:p>
          <a:p>
            <a:pPr>
              <a:lnSpc>
                <a:spcPct val="150000"/>
              </a:lnSpc>
            </a:pPr>
            <a:r>
              <a:rPr lang="en-GB" sz="1800" dirty="0" smtClean="0"/>
              <a:t>Observation can be a powerful research tool, but it is not without its difﬁculties</a:t>
            </a:r>
          </a:p>
          <a:p>
            <a:pPr>
              <a:lnSpc>
                <a:spcPct val="150000"/>
              </a:lnSpc>
            </a:pPr>
            <a:r>
              <a:rPr lang="en-GB" sz="1800" dirty="0" smtClean="0"/>
              <a:t>The kind of observations available to the researcher lie on a continuum from unstructured to structured, responsive to pre-ordinate. </a:t>
            </a:r>
          </a:p>
          <a:p>
            <a:endParaRPr lang="en-GB" sz="1800" dirty="0"/>
          </a:p>
        </p:txBody>
      </p:sp>
    </p:spTree>
    <p:extLst>
      <p:ext uri="{BB962C8B-B14F-4D97-AF65-F5344CB8AC3E}">
        <p14:creationId xmlns="" xmlns:p14="http://schemas.microsoft.com/office/powerpoint/2010/main" val="342845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endParaRPr lang="en-US" sz="2800" dirty="0"/>
          </a:p>
        </p:txBody>
      </p:sp>
      <p:sp>
        <p:nvSpPr>
          <p:cNvPr id="3" name="Content Placeholder 2"/>
          <p:cNvSpPr>
            <a:spLocks noGrp="1"/>
          </p:cNvSpPr>
          <p:nvPr>
            <p:ph idx="1"/>
          </p:nvPr>
        </p:nvSpPr>
        <p:spPr>
          <a:xfrm>
            <a:off x="1000100" y="1447800"/>
            <a:ext cx="7686700" cy="4953000"/>
          </a:xfrm>
        </p:spPr>
        <p:txBody>
          <a:bodyPr>
            <a:normAutofit lnSpcReduction="10000"/>
          </a:bodyPr>
          <a:lstStyle/>
          <a:p>
            <a:r>
              <a:rPr lang="en-GB" sz="1800" dirty="0" smtClean="0"/>
              <a:t>A highly </a:t>
            </a:r>
            <a:r>
              <a:rPr lang="en-GB" sz="1800" b="1" dirty="0" smtClean="0"/>
              <a:t>structured </a:t>
            </a:r>
            <a:r>
              <a:rPr lang="en-GB" sz="1800" dirty="0" smtClean="0"/>
              <a:t>observation will know in advance what  it is looking for and will have its observation categories worked out in advance.</a:t>
            </a:r>
          </a:p>
          <a:p>
            <a:r>
              <a:rPr lang="en-GB" sz="1800" dirty="0" smtClean="0"/>
              <a:t> A </a:t>
            </a:r>
            <a:r>
              <a:rPr lang="en-GB" sz="1800" b="1" dirty="0" smtClean="0"/>
              <a:t>semi-structured</a:t>
            </a:r>
            <a:r>
              <a:rPr lang="en-GB" sz="1800" dirty="0" smtClean="0"/>
              <a:t> observation will have an agenda of issues but will gather data to illuminate these issues in a far less predetermined or systematic manner. </a:t>
            </a:r>
          </a:p>
          <a:p>
            <a:r>
              <a:rPr lang="en-GB" sz="1800" dirty="0" smtClean="0"/>
              <a:t>An </a:t>
            </a:r>
            <a:r>
              <a:rPr lang="en-GB" sz="1800" b="1" dirty="0" smtClean="0"/>
              <a:t>unstructured </a:t>
            </a:r>
            <a:r>
              <a:rPr lang="en-GB" sz="1800" dirty="0" smtClean="0"/>
              <a:t>observation will be far less clear on what it is looking for and will therefore have to go into a situation and observe what is taking place before deciding on its signiﬁcance for the research. </a:t>
            </a:r>
          </a:p>
          <a:p>
            <a:r>
              <a:rPr lang="en-GB" sz="1800" dirty="0" smtClean="0"/>
              <a:t>In a nutshell, a structured observation will already have its hypotheses decided and will use the observational data to conform or refute these hypotheses.</a:t>
            </a:r>
          </a:p>
          <a:p>
            <a:r>
              <a:rPr lang="en-GB" sz="1800" dirty="0" smtClean="0"/>
              <a:t> On the other hand, a semi-structured and, more particularly, an unstructured observation, will be hypothesis-generating rather than hypothesis- testing. The semi-structured and unstructured observations will review observational data before suggesting an explanation for the phenomena being observed.</a:t>
            </a:r>
            <a:endParaRPr lang="en-GB" sz="1800" dirty="0"/>
          </a:p>
        </p:txBody>
      </p:sp>
    </p:spTree>
    <p:extLst>
      <p:ext uri="{BB962C8B-B14F-4D97-AF65-F5344CB8AC3E}">
        <p14:creationId xmlns="" xmlns:p14="http://schemas.microsoft.com/office/powerpoint/2010/main" val="4031162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195910"/>
          </a:xfrm>
        </p:spPr>
        <p:txBody>
          <a:bodyPr>
            <a:normAutofit fontScale="92500"/>
          </a:bodyPr>
          <a:lstStyle/>
          <a:p>
            <a:pPr>
              <a:lnSpc>
                <a:spcPct val="150000"/>
              </a:lnSpc>
            </a:pPr>
            <a:r>
              <a:rPr lang="en-GB" sz="1800" dirty="0" smtClean="0"/>
              <a:t> Though it is possible to argue that all research is some form of participant observation since we cannot study the world without being part of it; nevertheless , Gold (1958) offers a well-known classiﬁcation of researcher roles in observation, that lie on a continuum. At one end is the </a:t>
            </a:r>
            <a:r>
              <a:rPr lang="en-GB" sz="1800" b="1" dirty="0" smtClean="0"/>
              <a:t>complete participant</a:t>
            </a:r>
            <a:r>
              <a:rPr lang="en-GB" sz="1800" dirty="0" smtClean="0"/>
              <a:t>, moving to the </a:t>
            </a:r>
            <a:r>
              <a:rPr lang="en-GB" sz="1800" b="1" dirty="0" smtClean="0"/>
              <a:t>participant-as-observer</a:t>
            </a:r>
            <a:r>
              <a:rPr lang="en-GB" sz="1800" dirty="0" smtClean="0"/>
              <a:t>, thence to the </a:t>
            </a:r>
            <a:r>
              <a:rPr lang="en-GB" sz="1800" b="1" dirty="0" smtClean="0"/>
              <a:t>observer-as-participant</a:t>
            </a:r>
            <a:r>
              <a:rPr lang="en-GB" sz="1800" dirty="0" smtClean="0"/>
              <a:t>, and ﬁnally to the </a:t>
            </a:r>
            <a:r>
              <a:rPr lang="en-GB" sz="1800" b="1" dirty="0" smtClean="0"/>
              <a:t>complete observer </a:t>
            </a:r>
          </a:p>
          <a:p>
            <a:pPr>
              <a:lnSpc>
                <a:spcPct val="150000"/>
              </a:lnSpc>
            </a:pPr>
            <a:r>
              <a:rPr lang="en-GB" sz="1800" dirty="0" smtClean="0"/>
              <a:t>The move is from complete participation to complete detachment. The mid-points of this continuum strive to balance involvement with detachment, closeness with distance, familiarity with strangeness. The role of the complete observer is typiﬁed in the one-way mirror, the video-cassette, the audio-cassette and the photograph, while complete participation involves researchers taking on membership roles (overt or covert).</a:t>
            </a:r>
          </a:p>
          <a:p>
            <a:pPr>
              <a:lnSpc>
                <a:spcPct val="150000"/>
              </a:lnSpc>
            </a:pPr>
            <a:endParaRPr lang="en-US" sz="1800" dirty="0"/>
          </a:p>
        </p:txBody>
      </p:sp>
    </p:spTree>
    <p:extLst>
      <p:ext uri="{BB962C8B-B14F-4D97-AF65-F5344CB8AC3E}">
        <p14:creationId xmlns="" xmlns:p14="http://schemas.microsoft.com/office/powerpoint/2010/main" val="1480199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endParaRPr lang="en-US" sz="2800" dirty="0"/>
          </a:p>
        </p:txBody>
      </p:sp>
      <p:sp>
        <p:nvSpPr>
          <p:cNvPr id="3" name="Content Placeholder 2"/>
          <p:cNvSpPr>
            <a:spLocks noGrp="1"/>
          </p:cNvSpPr>
          <p:nvPr>
            <p:ph idx="1"/>
          </p:nvPr>
        </p:nvSpPr>
        <p:spPr>
          <a:xfrm>
            <a:off x="1071538" y="1447800"/>
            <a:ext cx="7862150" cy="5053034"/>
          </a:xfrm>
        </p:spPr>
        <p:txBody>
          <a:bodyPr>
            <a:normAutofit/>
          </a:bodyPr>
          <a:lstStyle/>
          <a:p>
            <a:pPr>
              <a:lnSpc>
                <a:spcPct val="150000"/>
              </a:lnSpc>
              <a:buFont typeface="Wingdings" pitchFamily="2" charset="2"/>
              <a:buChar char="§"/>
            </a:pPr>
            <a:r>
              <a:rPr lang="en-GB" sz="1800" dirty="0" smtClean="0"/>
              <a:t>The structured observation takes much time to prepare but the data analysis is fairly rapid, the categories having already been established, while the less structured approach, is quicker to prepare but the data take much longer to analyse.</a:t>
            </a:r>
          </a:p>
          <a:p>
            <a:pPr>
              <a:lnSpc>
                <a:spcPct val="150000"/>
              </a:lnSpc>
              <a:buFont typeface="Wingdings" pitchFamily="2" charset="2"/>
              <a:buChar char="§"/>
            </a:pPr>
            <a:r>
              <a:rPr lang="en-GB" sz="1800" dirty="0" smtClean="0"/>
              <a:t>key issues emerge from the observation rather than the researcher knowing in advance what those key issues will be.</a:t>
            </a:r>
          </a:p>
          <a:p>
            <a:pPr>
              <a:lnSpc>
                <a:spcPct val="150000"/>
              </a:lnSpc>
              <a:buFont typeface="Wingdings" pitchFamily="2" charset="2"/>
              <a:buChar char="§"/>
            </a:pPr>
            <a:r>
              <a:rPr lang="en-GB" sz="1800" dirty="0" smtClean="0"/>
              <a:t>Structured observation is useful for testing hypotheses, while unstructured observation provides a rich description of a situation which, in turn, can lead to the subsequent generation of hypotheses.</a:t>
            </a:r>
          </a:p>
          <a:p>
            <a:pPr>
              <a:buNone/>
            </a:pPr>
            <a:endParaRPr lang="en-US" sz="1800" dirty="0"/>
          </a:p>
        </p:txBody>
      </p:sp>
    </p:spTree>
    <p:extLst>
      <p:ext uri="{BB962C8B-B14F-4D97-AF65-F5344CB8AC3E}">
        <p14:creationId xmlns="" xmlns:p14="http://schemas.microsoft.com/office/powerpoint/2010/main" val="2936294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455</TotalTime>
  <Words>3453</Words>
  <Application>Microsoft Office PowerPoint</Application>
  <PresentationFormat>On-screen Show (4:3)</PresentationFormat>
  <Paragraphs>211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Solstice</vt:lpstr>
      <vt:lpstr>Using Observation</vt:lpstr>
      <vt:lpstr>Introduction</vt:lpstr>
      <vt:lpstr>Slide 3</vt:lpstr>
      <vt:lpstr>Slide 4</vt:lpstr>
      <vt:lpstr>Slide 5</vt:lpstr>
      <vt:lpstr>Slide 6</vt:lpstr>
      <vt:lpstr>Slide 7</vt:lpstr>
      <vt:lpstr>Slide 8</vt:lpstr>
      <vt:lpstr>Slide 9</vt:lpstr>
      <vt:lpstr>Three dimensions of observation</vt:lpstr>
      <vt:lpstr>Structured observation</vt:lpstr>
      <vt:lpstr>Slide 12</vt:lpstr>
      <vt:lpstr>Slide 13</vt:lpstr>
      <vt:lpstr>Slide 14</vt:lpstr>
      <vt:lpstr>Slide 15</vt:lpstr>
      <vt:lpstr>Slide 16</vt:lpstr>
      <vt:lpstr>Pilot a structured observation schedule</vt:lpstr>
      <vt:lpstr>Slide 18</vt:lpstr>
      <vt:lpstr>Non-participant observation – a checklist of design tasks</vt:lpstr>
      <vt:lpstr>Slide 20</vt:lpstr>
      <vt:lpstr>Slide 21</vt:lpstr>
      <vt:lpstr>Slide 22</vt:lpstr>
      <vt:lpstr>Entering data</vt:lpstr>
      <vt:lpstr>Event sampling</vt:lpstr>
      <vt:lpstr>Chronological order</vt:lpstr>
      <vt:lpstr>Instantaneous sampling</vt:lpstr>
      <vt:lpstr>Instantaneous sampling</vt:lpstr>
      <vt:lpstr>Interval recording</vt:lpstr>
      <vt:lpstr>Rating scales </vt:lpstr>
      <vt:lpstr>Rating scales</vt:lpstr>
      <vt:lpstr>Guidelines for directing observations of specific activities, events or scenes</vt:lpstr>
      <vt:lpstr>Slide 32</vt:lpstr>
      <vt:lpstr>Main categories of information in participant observation</vt:lpstr>
      <vt:lpstr>Field notes at the level of reflections</vt:lpstr>
      <vt:lpstr>Some cautionary comments</vt:lpstr>
      <vt:lpstr>Slide 36</vt:lpstr>
      <vt:lpstr>Slide 37</vt:lpstr>
      <vt:lpstr>Slide 38</vt:lpstr>
      <vt:lpstr>Reliability</vt:lpstr>
      <vt:lpstr>Planning observations (check list)</vt:lpstr>
      <vt:lpstr>Slide 41</vt:lpstr>
      <vt:lpstr>Slide 42</vt:lpstr>
    </vt:vector>
  </TitlesOfParts>
  <Company>ESL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dc:title>
  <dc:creator>aafsar</dc:creator>
  <cp:lastModifiedBy>NTS</cp:lastModifiedBy>
  <cp:revision>48</cp:revision>
  <dcterms:created xsi:type="dcterms:W3CDTF">2013-12-13T13:23:23Z</dcterms:created>
  <dcterms:modified xsi:type="dcterms:W3CDTF">2013-12-15T17:26:09Z</dcterms:modified>
</cp:coreProperties>
</file>