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83" r:id="rId12"/>
    <p:sldId id="266" r:id="rId13"/>
    <p:sldId id="267" r:id="rId14"/>
    <p:sldId id="269" r:id="rId15"/>
    <p:sldId id="270" r:id="rId16"/>
    <p:sldId id="272" r:id="rId17"/>
    <p:sldId id="271" r:id="rId18"/>
    <p:sldId id="273" r:id="rId19"/>
    <p:sldId id="274"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31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16" r:id="rId53"/>
    <p:sldId id="308" r:id="rId54"/>
    <p:sldId id="309" r:id="rId55"/>
    <p:sldId id="310" r:id="rId56"/>
    <p:sldId id="311" r:id="rId57"/>
    <p:sldId id="312" r:id="rId58"/>
    <p:sldId id="313" r:id="rId59"/>
    <p:sldId id="314"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8" d="100"/>
          <a:sy n="78" d="100"/>
        </p:scale>
        <p:origin x="-106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D44215-AC0F-4027-B60C-8989F1A39AEF}" type="datetimeFigureOut">
              <a:rPr lang="en-US" smtClean="0"/>
              <a:t>12/24/2013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653FC-65A3-4F20-8D39-B3B154914A2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4A33670-9853-4C02-B188-1EB8157B59D0}" type="datetime1">
              <a:rPr lang="en-US" smtClean="0"/>
              <a:t>12/24/2013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AF9601-0EF4-4DD0-9792-47D13DB71C98}" type="datetime1">
              <a:rPr lang="en-US" smtClean="0"/>
              <a:t>12/24/2013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F6540-0F29-485F-A220-214B2B0B850B}" type="datetime1">
              <a:rPr lang="en-US" smtClean="0"/>
              <a:t>12/24/2013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8346B-6B03-4E83-8281-EDFF110056F8}" type="datetime1">
              <a:rPr lang="en-US" smtClean="0"/>
              <a:t>12/24/2013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 xmlns:p14="http://schemas.microsoft.com/office/powerpoint/2010/main" val="275342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3FDFF-3179-432F-9E5B-D259E6325607}" type="datetime1">
              <a:rPr lang="en-US" smtClean="0"/>
              <a:t>12/24/2013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 xmlns:p14="http://schemas.microsoft.com/office/powerpoint/2010/main" val="1729914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9EDF8-7568-478A-8EDC-E4B526AD331B}" type="datetime1">
              <a:rPr lang="en-US" smtClean="0"/>
              <a:t>12/24/2013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 xmlns:p14="http://schemas.microsoft.com/office/powerpoint/2010/main" val="33635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i="0" baseline="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1800" baseline="0"/>
            </a:lvl1pPr>
            <a:lvl2pPr>
              <a:defRPr sz="1800" baseline="0"/>
            </a:lvl2pPr>
            <a:lvl3pPr>
              <a:defRPr sz="1800" baseline="0"/>
            </a:lvl3pPr>
            <a:lvl4pPr>
              <a:defRPr sz="1800" baseline="0"/>
            </a:lvl4pPr>
            <a:lvl5pPr>
              <a:defRPr sz="1800" baseline="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B85364A9-9BAF-47DD-971D-A3F466EF5899}" type="datetime1">
              <a:rPr lang="en-US" smtClean="0"/>
              <a:t>12/24/2013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9A1FF-6D33-42D4-8E6E-CB17BD27E706}" type="datetime1">
              <a:rPr lang="en-US" smtClean="0"/>
              <a:t>12/24/2013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3C69F1-0FD8-4DD9-B48C-7BC454DA180A}" type="datetime1">
              <a:rPr lang="en-US" smtClean="0"/>
              <a:t>12/24/2013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39E0BF-513E-4AFB-B08F-C4BA85A35350}" type="datetime1">
              <a:rPr lang="en-US" smtClean="0"/>
              <a:t>12/24/2013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A68109-DC8C-4333-983C-3DDFE2D689AF}" type="datetime1">
              <a:rPr lang="en-US" smtClean="0"/>
              <a:t>12/24/2013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1E949E-8793-4C4B-9F5F-D73CB57414FF}" type="datetime1">
              <a:rPr lang="en-US" smtClean="0"/>
              <a:t>12/24/2013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A31183-063A-4B4F-BE2C-8AE21F032A1B}" type="datetime1">
              <a:rPr lang="en-US" smtClean="0"/>
              <a:t>12/24/2013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FD2A2B7-DEE1-4A32-9613-B5906D175CA3}" type="datetime1">
              <a:rPr lang="en-US" smtClean="0"/>
              <a:t>12/24/2013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E408C1-3677-4F7F-B7EA-69E851ACC30D}" type="datetime1">
              <a:rPr lang="en-US" smtClean="0"/>
              <a:t>12/24/2013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3A7FBA-3654-42E4-9DED-EDF66E478AE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685" r:id="rId12"/>
    <p:sldLayoutId id="2147483698" r:id="rId13"/>
    <p:sldLayoutId id="2147483699" r:id="rId14"/>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t>Approaches to qualitative data analysis</a:t>
            </a:r>
            <a:r>
              <a:rPr lang="en-US" dirty="0"/>
              <a:t/>
            </a:r>
            <a:br>
              <a:rPr lang="en-US" dirty="0"/>
            </a:br>
            <a:endParaRPr lang="en-US" dirty="0"/>
          </a:p>
        </p:txBody>
      </p:sp>
      <p:sp>
        <p:nvSpPr>
          <p:cNvPr id="3" name="Subtitle 2"/>
          <p:cNvSpPr>
            <a:spLocks noGrp="1"/>
          </p:cNvSpPr>
          <p:nvPr>
            <p:ph idx="1"/>
          </p:nvPr>
        </p:nvSpPr>
        <p:spPr/>
        <p:txBody>
          <a:bodyPr>
            <a:normAutofit/>
          </a:bodyPr>
          <a:lstStyle/>
          <a:p>
            <a:pPr algn="l"/>
            <a:r>
              <a:rPr lang="en-US" sz="1800" dirty="0" err="1" smtClean="0">
                <a:latin typeface="Arial" pitchFamily="34" charset="0"/>
                <a:cs typeface="Arial" pitchFamily="34" charset="0"/>
              </a:rPr>
              <a:t>Dr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Ayaz</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Afsar</a:t>
            </a:r>
            <a:endParaRPr lang="en-US"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13A7FBA-3654-42E4-9DED-EDF66E478AE5}" type="slidenum">
              <a:rPr lang="en-US" smtClean="0"/>
              <a:pPr/>
              <a:t>1</a:t>
            </a:fld>
            <a:endParaRPr lang="en-US"/>
          </a:p>
        </p:txBody>
      </p:sp>
    </p:spTree>
    <p:extLst>
      <p:ext uri="{BB962C8B-B14F-4D97-AF65-F5344CB8AC3E}">
        <p14:creationId xmlns="" xmlns:p14="http://schemas.microsoft.com/office/powerpoint/2010/main" val="684097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Cont…Tabulating data</a:t>
            </a:r>
            <a:endParaRPr lang="en-US" dirty="0"/>
          </a:p>
        </p:txBody>
      </p:sp>
      <p:sp>
        <p:nvSpPr>
          <p:cNvPr id="3" name="Content Placeholder 2"/>
          <p:cNvSpPr>
            <a:spLocks noGrp="1"/>
          </p:cNvSpPr>
          <p:nvPr>
            <p:ph idx="1"/>
          </p:nvPr>
        </p:nvSpPr>
        <p:spPr>
          <a:xfrm>
            <a:off x="1219200" y="1295400"/>
            <a:ext cx="7696200" cy="5334000"/>
          </a:xfrm>
        </p:spPr>
        <p:txBody>
          <a:bodyPr>
            <a:normAutofit/>
          </a:bodyPr>
          <a:lstStyle/>
          <a:p>
            <a:pPr>
              <a:lnSpc>
                <a:spcPct val="150000"/>
              </a:lnSpc>
            </a:pPr>
            <a:r>
              <a:rPr lang="en-US" dirty="0" smtClean="0"/>
              <a:t>The data here derive from a doctorate thesis concerning the problems that school children experience in learning English in China. The data set reproduced is incomplete and has been selected for illustrative purposes only. Note that the data are not verbatim, but have already been summarized by the researcher, i.e. what is presented here is not the </a:t>
            </a:r>
            <a:r>
              <a:rPr lang="en-US" dirty="0" err="1" smtClean="0"/>
              <a:t>ﬁrst</a:t>
            </a:r>
            <a:r>
              <a:rPr lang="en-US" dirty="0" smtClean="0"/>
              <a:t> stage of the data analysis, as the </a:t>
            </a:r>
            <a:r>
              <a:rPr lang="en-US" dirty="0" err="1" smtClean="0"/>
              <a:t>ﬁrst</a:t>
            </a:r>
            <a:r>
              <a:rPr lang="en-US" dirty="0" smtClean="0"/>
              <a:t> stage would be transcription.</a:t>
            </a:r>
          </a:p>
          <a:p>
            <a:pPr>
              <a:lnSpc>
                <a:spcPct val="150000"/>
              </a:lnSpc>
            </a:pPr>
            <a:r>
              <a:rPr lang="en-US" dirty="0" smtClean="0"/>
              <a:t>   The coding is as follows:</a:t>
            </a:r>
          </a:p>
          <a:p>
            <a:pPr>
              <a:buNone/>
            </a:pPr>
            <a:r>
              <a:rPr lang="en-US" dirty="0" smtClean="0"/>
              <a:t>P1–P6 = Primary forms (1–6), P1 = Year One, P2 = Year Two etc.</a:t>
            </a:r>
          </a:p>
          <a:p>
            <a:pPr>
              <a:buNone/>
            </a:pPr>
            <a:r>
              <a:rPr lang="en-US" dirty="0" smtClean="0"/>
              <a:t>F1–F5 = Secondary forms (1–5), F1 = Form One (</a:t>
            </a:r>
            <a:r>
              <a:rPr lang="en-US" dirty="0" err="1" smtClean="0"/>
              <a:t>ﬁrst</a:t>
            </a:r>
            <a:r>
              <a:rPr lang="en-US" dirty="0" smtClean="0"/>
              <a:t> year of secondary school), F2 = Form Two (second year of secondary school etc.)</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effectiveness of English teaching</a:t>
            </a:r>
            <a:br>
              <a:rPr lang="en-US" dirty="0" smtClean="0"/>
            </a:br>
            <a:endParaRPr lang="en-US" dirty="0"/>
          </a:p>
        </p:txBody>
      </p:sp>
      <p:pic>
        <p:nvPicPr>
          <p:cNvPr id="4" name="Picture 2"/>
          <p:cNvPicPr>
            <a:picLocks noGrp="1" noChangeAspect="1" noChangeArrowheads="1"/>
          </p:cNvPicPr>
          <p:nvPr>
            <p:ph idx="1"/>
          </p:nvPr>
        </p:nvPicPr>
        <p:blipFill>
          <a:blip r:embed="rId2" cstate="print"/>
          <a:stretch>
            <a:fillRect/>
          </a:stretch>
        </p:blipFill>
        <p:spPr bwMode="auto">
          <a:xfrm>
            <a:off x="1200815" y="1752600"/>
            <a:ext cx="7790785" cy="44958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13A7FBA-3654-42E4-9DED-EDF66E478AE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Cont…Tabulating data</a:t>
            </a:r>
            <a:endParaRPr lang="en-US" dirty="0"/>
          </a:p>
        </p:txBody>
      </p:sp>
      <p:sp>
        <p:nvSpPr>
          <p:cNvPr id="3" name="Content Placeholder 2"/>
          <p:cNvSpPr>
            <a:spLocks noGrp="1"/>
          </p:cNvSpPr>
          <p:nvPr>
            <p:ph idx="1"/>
          </p:nvPr>
        </p:nvSpPr>
        <p:spPr>
          <a:xfrm>
            <a:off x="1143000" y="1219200"/>
            <a:ext cx="7790688" cy="5410200"/>
          </a:xfrm>
        </p:spPr>
        <p:txBody>
          <a:bodyPr>
            <a:normAutofit/>
          </a:bodyPr>
          <a:lstStyle/>
          <a:p>
            <a:pPr>
              <a:lnSpc>
                <a:spcPct val="150000"/>
              </a:lnSpc>
            </a:pPr>
            <a:r>
              <a:rPr lang="en-US" dirty="0" smtClean="0"/>
              <a:t>The numbers preceding each letter in the left hand column refer to the number ascribed to the teacher (Box 1). There were twelve teachers in all, six from primary and six from secondary schools.</a:t>
            </a:r>
          </a:p>
          <a:p>
            <a:pPr>
              <a:lnSpc>
                <a:spcPct val="150000"/>
              </a:lnSpc>
            </a:pPr>
            <a:r>
              <a:rPr lang="en-US" dirty="0" smtClean="0"/>
              <a:t>English teaching and learning at school have not really achieved their intended </a:t>
            </a:r>
            <a:r>
              <a:rPr lang="en-US" dirty="0" err="1" smtClean="0"/>
              <a:t>purposes.Students</a:t>
            </a:r>
            <a:r>
              <a:rPr lang="en-US" dirty="0" smtClean="0"/>
              <a:t> are poor at understanding written or spoken English, speaking, reading, listening and writing; this limits their abilities, regardless of the number of years of learning English; low-level memorization model leads to </a:t>
            </a:r>
            <a:r>
              <a:rPr lang="en-US" dirty="0" err="1" smtClean="0"/>
              <a:t>superﬁcial</a:t>
            </a:r>
            <a:r>
              <a:rPr lang="en-US" dirty="0" smtClean="0"/>
              <a:t> learning; teaching and learning are poor; students can enter university, even though their standard is poor, as there are many universities to take students; students do not require English to gain employment.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Cont…Tabulating data</a:t>
            </a:r>
            <a:endParaRPr lang="en-US" dirty="0"/>
          </a:p>
        </p:txBody>
      </p:sp>
      <p:sp>
        <p:nvSpPr>
          <p:cNvPr id="3" name="Content Placeholder 2"/>
          <p:cNvSpPr>
            <a:spLocks noGrp="1"/>
          </p:cNvSpPr>
          <p:nvPr>
            <p:ph idx="1"/>
          </p:nvPr>
        </p:nvSpPr>
        <p:spPr>
          <a:xfrm>
            <a:off x="1066800" y="1219200"/>
            <a:ext cx="7866888" cy="5410200"/>
          </a:xfrm>
        </p:spPr>
        <p:txBody>
          <a:bodyPr>
            <a:normAutofit/>
          </a:bodyPr>
          <a:lstStyle/>
          <a:p>
            <a:r>
              <a:rPr lang="en-US" dirty="0" smtClean="0"/>
              <a:t>Comment: the primary English teachers had a wider range of views than the secondary teachers; there was greater unanimity between the primary teachers in comparison with the secondary teachers; all the Form Three secondary teachers were unanimous in their comments, and all the Form Five secondary teachers had different views.</a:t>
            </a:r>
          </a:p>
          <a:p>
            <a:r>
              <a:rPr lang="en-US" dirty="0" smtClean="0"/>
              <a:t>Box 2 indicates that the strengths of English teaching were that students start to learn English very young, and schools had autonomy over the design of syllabuses. </a:t>
            </a:r>
          </a:p>
          <a:p>
            <a:r>
              <a:rPr lang="en-US" dirty="0" smtClean="0"/>
              <a:t>The weaknesses in English teaching were that </a:t>
            </a:r>
            <a:r>
              <a:rPr lang="en-US" dirty="0" err="1" smtClean="0"/>
              <a:t>insufﬁcient</a:t>
            </a:r>
            <a:r>
              <a:rPr lang="en-US" dirty="0" smtClean="0"/>
              <a:t> emphasis was placed on understanding, students were too young to learn English, and syllabuses were unrealistic in their demands, being too rich, leading teachers to a ‘spoon-feeding’ mentality in their teaching.</a:t>
            </a:r>
          </a:p>
          <a:p>
            <a:r>
              <a:rPr lang="en-US" dirty="0" smtClean="0"/>
              <a:t>Also undue pressure was put on teachers and students because of the demands of the syllabus and English had to compete with other languages for curriculum space. Hence students did not learn well, despite years of learning English.</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401762"/>
          </a:xfrm>
        </p:spPr>
        <p:txBody>
          <a:bodyPr>
            <a:normAutofit fontScale="90000"/>
          </a:bodyPr>
          <a:lstStyle/>
          <a:p>
            <a:r>
              <a:rPr lang="en-US" dirty="0" smtClean="0"/>
              <a:t>Cont…Tabulating data</a:t>
            </a:r>
            <a:br>
              <a:rPr lang="en-US" dirty="0" smtClean="0"/>
            </a:br>
            <a:r>
              <a:rPr lang="en-US" dirty="0" smtClean="0"/>
              <a:t>The strengths and weaknesses of English language teaching</a:t>
            </a:r>
            <a:br>
              <a:rPr lang="en-US" dirty="0" smtClean="0"/>
            </a:br>
            <a:endParaRPr lang="en-US" dirty="0"/>
          </a:p>
        </p:txBody>
      </p:sp>
      <p:pic>
        <p:nvPicPr>
          <p:cNvPr id="2050" name="Picture 2"/>
          <p:cNvPicPr>
            <a:picLocks noGrp="1" noChangeAspect="1" noChangeArrowheads="1"/>
          </p:cNvPicPr>
          <p:nvPr>
            <p:ph idx="1"/>
          </p:nvPr>
        </p:nvPicPr>
        <p:blipFill>
          <a:blip r:embed="rId2" cstate="print"/>
          <a:stretch>
            <a:fillRect/>
          </a:stretch>
        </p:blipFill>
        <p:spPr bwMode="auto">
          <a:xfrm>
            <a:off x="1143000" y="1905000"/>
            <a:ext cx="7696200" cy="3886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13A7FBA-3654-42E4-9DED-EDF66E478AE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Cont…Tabulating data</a:t>
            </a:r>
            <a:endParaRPr lang="en-US" dirty="0"/>
          </a:p>
        </p:txBody>
      </p:sp>
      <p:sp>
        <p:nvSpPr>
          <p:cNvPr id="3" name="Content Placeholder 2"/>
          <p:cNvSpPr>
            <a:spLocks noGrp="1"/>
          </p:cNvSpPr>
          <p:nvPr>
            <p:ph idx="1"/>
          </p:nvPr>
        </p:nvSpPr>
        <p:spPr>
          <a:xfrm>
            <a:off x="1066800" y="1447800"/>
            <a:ext cx="7866888" cy="5029200"/>
          </a:xfrm>
        </p:spPr>
        <p:txBody>
          <a:bodyPr>
            <a:normAutofit/>
          </a:bodyPr>
          <a:lstStyle/>
          <a:p>
            <a:r>
              <a:rPr lang="en-US" b="1" dirty="0" smtClean="0"/>
              <a:t>Comment: </a:t>
            </a:r>
            <a:r>
              <a:rPr lang="en-US" dirty="0" smtClean="0"/>
              <a:t>apart from one primary teacher, the other eleven teachers, drawn from both primary and secondary schools, were unanimous in the comments they gave.</a:t>
            </a:r>
          </a:p>
          <a:p>
            <a:r>
              <a:rPr lang="en-US" dirty="0" smtClean="0"/>
              <a:t>It was clear that high class size (between 30 and 50 students, rising to 60) and tight syllabuses exerted a </a:t>
            </a:r>
            <a:r>
              <a:rPr lang="en-US" dirty="0" err="1" smtClean="0"/>
              <a:t>signiﬁcant</a:t>
            </a:r>
            <a:r>
              <a:rPr lang="en-US" dirty="0" smtClean="0"/>
              <a:t> impact on teaching methods and restrictions of class activities, because of control issues (Box 3). </a:t>
            </a:r>
          </a:p>
          <a:p>
            <a:r>
              <a:rPr lang="en-US" dirty="0" smtClean="0"/>
              <a:t>The nature of this </a:t>
            </a:r>
            <a:r>
              <a:rPr lang="en-US" dirty="0" err="1" smtClean="0"/>
              <a:t>inﬂuence</a:t>
            </a:r>
            <a:r>
              <a:rPr lang="en-US" dirty="0" smtClean="0"/>
              <a:t> is to adopt largely didactic and grammar-translation methods, with little extended recourse to using or ‘thinking in’ English. </a:t>
            </a:r>
          </a:p>
          <a:p>
            <a:r>
              <a:rPr lang="en-US" dirty="0" smtClean="0"/>
              <a:t>Teaching utilized some group activity, but this was very limited.</a:t>
            </a:r>
          </a:p>
          <a:p>
            <a:r>
              <a:rPr lang="en-US" dirty="0" smtClean="0"/>
              <a:t>Teachers used Chinese to explain English.</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methods</a:t>
            </a:r>
            <a:br>
              <a:rPr lang="en-US" dirty="0" smtClean="0"/>
            </a:br>
            <a:endParaRPr lang="en-US" dirty="0"/>
          </a:p>
        </p:txBody>
      </p:sp>
      <p:pic>
        <p:nvPicPr>
          <p:cNvPr id="3074" name="Picture 2"/>
          <p:cNvPicPr>
            <a:picLocks noGrp="1" noChangeAspect="1" noChangeArrowheads="1"/>
          </p:cNvPicPr>
          <p:nvPr>
            <p:ph idx="1"/>
          </p:nvPr>
        </p:nvPicPr>
        <p:blipFill>
          <a:blip r:embed="rId2" cstate="print"/>
          <a:stretch>
            <a:fillRect/>
          </a:stretch>
        </p:blipFill>
        <p:spPr bwMode="auto">
          <a:xfrm>
            <a:off x="1406202" y="1143000"/>
            <a:ext cx="7509197" cy="4648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13A7FBA-3654-42E4-9DED-EDF66E478AE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b="1" dirty="0" smtClean="0"/>
              <a:t>Comment:</a:t>
            </a:r>
            <a:r>
              <a:rPr lang="en-US" dirty="0" smtClean="0"/>
              <a:t> all the teachers here were unanimous in their comments which fell mainly into two sets of points.</a:t>
            </a:r>
          </a:p>
          <a:p>
            <a:r>
              <a:rPr lang="en-US" dirty="0" smtClean="0"/>
              <a:t>Students contributed </a:t>
            </a:r>
            <a:r>
              <a:rPr lang="en-US" dirty="0" err="1" smtClean="0"/>
              <a:t>signiﬁcantly</a:t>
            </a:r>
            <a:r>
              <a:rPr lang="en-US" dirty="0" smtClean="0"/>
              <a:t> to their own success or failure in learning English (Box 4).</a:t>
            </a:r>
          </a:p>
          <a:p>
            <a:r>
              <a:rPr lang="en-US" dirty="0" smtClean="0"/>
              <a:t>They were shy, afraid of making mistakes and of losing face, and had little interest in learning at all, let alone English; they were overloaded with other subjects, a situation exacerbated by their poor time management; they held negative attitudes to the bookish nature of learning English and its </a:t>
            </a:r>
            <a:r>
              <a:rPr lang="en-US" dirty="0" err="1" smtClean="0"/>
              <a:t>unrelatedness</a:t>
            </a:r>
            <a:r>
              <a:rPr lang="en-US" dirty="0" smtClean="0"/>
              <a:t> to other curriculum subjects, had too many other distractions and had limited abilities in English; they had little incentive to learn fast as they could repeat courses, gave little priority to English, had poor foundations for learning English and had limited motivation or positive attitudes to learning English; they were given limited direction in their learning and had limited incentive to learn English well, as universities required only a low standard of English.</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Student-related factors</a:t>
            </a:r>
            <a:br>
              <a:rPr lang="en-US" dirty="0" smtClean="0"/>
            </a:br>
            <a:endParaRPr lang="en-US" dirty="0"/>
          </a:p>
        </p:txBody>
      </p:sp>
      <p:pic>
        <p:nvPicPr>
          <p:cNvPr id="4098" name="Picture 2"/>
          <p:cNvPicPr>
            <a:picLocks noGrp="1" noChangeAspect="1" noChangeArrowheads="1"/>
          </p:cNvPicPr>
          <p:nvPr>
            <p:ph idx="1"/>
          </p:nvPr>
        </p:nvPicPr>
        <p:blipFill>
          <a:blip r:embed="rId2" cstate="print"/>
          <a:stretch>
            <a:fillRect/>
          </a:stretch>
        </p:blipFill>
        <p:spPr bwMode="auto">
          <a:xfrm>
            <a:off x="1219200" y="1219200"/>
            <a:ext cx="6961187" cy="5181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13A7FBA-3654-42E4-9DED-EDF66E478AE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Cont…Tabulating data</a:t>
            </a:r>
            <a:endParaRPr lang="en-US" dirty="0"/>
          </a:p>
        </p:txBody>
      </p:sp>
      <p:sp>
        <p:nvSpPr>
          <p:cNvPr id="3" name="Content Placeholder 2"/>
          <p:cNvSpPr>
            <a:spLocks noGrp="1"/>
          </p:cNvSpPr>
          <p:nvPr>
            <p:ph idx="1"/>
          </p:nvPr>
        </p:nvSpPr>
        <p:spPr>
          <a:xfrm>
            <a:off x="1143000" y="1447800"/>
            <a:ext cx="7790688" cy="5105400"/>
          </a:xfrm>
        </p:spPr>
        <p:txBody>
          <a:bodyPr/>
          <a:lstStyle/>
          <a:p>
            <a:r>
              <a:rPr lang="en-US" b="1" dirty="0" smtClean="0"/>
              <a:t>Comment:</a:t>
            </a:r>
            <a:r>
              <a:rPr lang="en-US" dirty="0" smtClean="0"/>
              <a:t> there was a great variety of comments here. There were degrees of agreement: the teachers of the younger primary children agreed with each other; the teachers of the older primary children agreed with each other; and the teachers of the older secondary children agreed with each other. The teachers of the younger secondary children raised different points from each other.</a:t>
            </a:r>
          </a:p>
          <a:p>
            <a:r>
              <a:rPr lang="en-US" dirty="0" smtClean="0"/>
              <a:t>However, the four groups of teachers (younger primary, older primary, younger secondary and older secondary) raised different points from each other.</a:t>
            </a:r>
          </a:p>
          <a:p>
            <a:r>
              <a:rPr lang="en-US" dirty="0" smtClean="0"/>
              <a:t>…</a:t>
            </a: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br>
              <a:rPr lang="en-US" dirty="0" smtClean="0"/>
            </a:br>
            <a:endParaRPr lang="en-US" dirty="0"/>
          </a:p>
        </p:txBody>
      </p:sp>
      <p:sp>
        <p:nvSpPr>
          <p:cNvPr id="3" name="Content Placeholder 2"/>
          <p:cNvSpPr>
            <a:spLocks noGrp="1"/>
          </p:cNvSpPr>
          <p:nvPr>
            <p:ph idx="1"/>
          </p:nvPr>
        </p:nvSpPr>
        <p:spPr>
          <a:xfrm>
            <a:off x="1143000" y="1143000"/>
            <a:ext cx="7790688" cy="5715000"/>
          </a:xfrm>
        </p:spPr>
        <p:txBody>
          <a:bodyPr>
            <a:normAutofit/>
          </a:bodyPr>
          <a:lstStyle/>
          <a:p>
            <a:r>
              <a:rPr lang="en-US" dirty="0" smtClean="0"/>
              <a:t>Qualitative data analysis involves organizing, accounting for and explaining the data; in short, making sense of data in terms of the participants’ </a:t>
            </a:r>
            <a:r>
              <a:rPr lang="en-US" dirty="0" err="1" smtClean="0"/>
              <a:t>deﬁnitions</a:t>
            </a:r>
            <a:r>
              <a:rPr lang="en-US" dirty="0" smtClean="0"/>
              <a:t> of the situation, noting patterns, themes, categories and regularities. In this lecture I will  discuss several forms of qualitative data analysis.</a:t>
            </a:r>
          </a:p>
          <a:p>
            <a:pPr>
              <a:buNone/>
            </a:pPr>
            <a:r>
              <a:rPr lang="en-US" dirty="0" smtClean="0"/>
              <a:t>	There is no one single or correct way to </a:t>
            </a:r>
            <a:r>
              <a:rPr lang="en-US" dirty="0" err="1" smtClean="0"/>
              <a:t>analyse</a:t>
            </a:r>
            <a:r>
              <a:rPr lang="en-US" dirty="0" smtClean="0"/>
              <a:t> and present qualitative data; how one does it should abide by the issue of </a:t>
            </a:r>
            <a:r>
              <a:rPr lang="en-US" dirty="0" err="1" smtClean="0"/>
              <a:t>ﬁtness</a:t>
            </a:r>
            <a:r>
              <a:rPr lang="en-US" dirty="0" smtClean="0"/>
              <a:t> for purpose. Further, qualitative data analysis, as we shall see here, is often heavy on interpretation, and one has to note that there are frequently multiple interpretations to be made of qualitative data – that is their glory and their headache! In abiding by the principle of </a:t>
            </a:r>
            <a:r>
              <a:rPr lang="en-US" dirty="0" err="1" smtClean="0"/>
              <a:t>ﬁtness</a:t>
            </a:r>
            <a:r>
              <a:rPr lang="en-US" dirty="0" smtClean="0"/>
              <a:t> for purpose, the researcher must be clear what he or she wants the data analysis to do as this will determine the kind of analysis that is undertaken. The researcher can set out, for example: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interview data</a:t>
            </a:r>
            <a:br>
              <a:rPr lang="en-US" dirty="0" smtClean="0"/>
            </a:br>
            <a:endParaRPr lang="en-US" dirty="0"/>
          </a:p>
        </p:txBody>
      </p:sp>
      <p:sp>
        <p:nvSpPr>
          <p:cNvPr id="3" name="Content Placeholder 2"/>
          <p:cNvSpPr>
            <a:spLocks noGrp="1"/>
          </p:cNvSpPr>
          <p:nvPr>
            <p:ph idx="1"/>
          </p:nvPr>
        </p:nvSpPr>
        <p:spPr>
          <a:xfrm>
            <a:off x="1219200" y="1066800"/>
            <a:ext cx="7714488" cy="5486400"/>
          </a:xfrm>
        </p:spPr>
        <p:txBody>
          <a:bodyPr>
            <a:normAutofit fontScale="92500"/>
          </a:bodyPr>
          <a:lstStyle/>
          <a:p>
            <a:r>
              <a:rPr lang="en-US" dirty="0" smtClean="0"/>
              <a:t>The issues that emerge from the interview data are striking in several ways. What characterizes the data is the widespread agreement of the respondents on the issues. For example: There was absolute unanimity in the responses to questions 9, 12.</a:t>
            </a:r>
          </a:p>
          <a:p>
            <a:r>
              <a:rPr lang="en-US" dirty="0" smtClean="0"/>
              <a:t>There was very considerable, though not absolute, unanimity on question 11. In addition to the unanimity already observed, there was additional unanimity among the primary teachers in respect of question 11.</a:t>
            </a:r>
          </a:p>
          <a:p>
            <a:r>
              <a:rPr lang="en-US" dirty="0" smtClean="0"/>
              <a:t>In addition to the considerable, though not absolute, unanimity already observed, there was much unanimity among the primary teachers concerning question 6.</a:t>
            </a:r>
          </a:p>
          <a:p>
            <a:r>
              <a:rPr lang="en-US" dirty="0" smtClean="0"/>
              <a:t>Such a degree of unanimity gives considerable power to the results, even though, because of the sampling used, they cannot be said to be representative of the wider population.</a:t>
            </a:r>
          </a:p>
          <a:p>
            <a:r>
              <a:rPr lang="en-US" dirty="0" smtClean="0"/>
              <a:t>However, the sample of experienced teachers was deliberately selected to provide an informed overview of the key issues to be faced. It must be remembered that, though the unanimity is useful, the main purpose of the interview data was to identify key issues, regardless of unanimity, convergence or frequency of mention. That the respondents articulated similar issues, however, signals that these may be important elements.</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Cont…Summary of the interview data</a:t>
            </a:r>
            <a:br>
              <a:rPr lang="en-US" dirty="0" smtClean="0"/>
            </a:br>
            <a:endParaRPr lang="en-US" dirty="0"/>
          </a:p>
        </p:txBody>
      </p:sp>
      <p:sp>
        <p:nvSpPr>
          <p:cNvPr id="3" name="Content Placeholder 2"/>
          <p:cNvSpPr>
            <a:spLocks noGrp="1"/>
          </p:cNvSpPr>
          <p:nvPr>
            <p:ph idx="1"/>
          </p:nvPr>
        </p:nvSpPr>
        <p:spPr>
          <a:xfrm>
            <a:off x="1143000" y="1219200"/>
            <a:ext cx="7790688" cy="5334000"/>
          </a:xfrm>
        </p:spPr>
        <p:txBody>
          <a:bodyPr>
            <a:normAutofit/>
          </a:bodyPr>
          <a:lstStyle/>
          <a:p>
            <a:pPr>
              <a:lnSpc>
                <a:spcPct val="150000"/>
              </a:lnSpc>
            </a:pPr>
            <a:r>
              <a:rPr lang="en-US" dirty="0" smtClean="0"/>
              <a:t>Further, the issues themselves are seen to lie in a huge diversity of </a:t>
            </a:r>
            <a:r>
              <a:rPr lang="en-US" dirty="0" err="1" smtClean="0"/>
              <a:t>ﬁelds</a:t>
            </a:r>
            <a:r>
              <a:rPr lang="en-US" dirty="0" smtClean="0"/>
              <a:t>, such that there is no single or simplistic set of problems or solutions. Hence, to complement the considerable unanimity of voice is a similar consensus in identifying the scope of the problem, yet the range of the problems is vast.</a:t>
            </a:r>
          </a:p>
          <a:p>
            <a:pPr>
              <a:lnSpc>
                <a:spcPct val="150000"/>
              </a:lnSpc>
            </a:pPr>
            <a:r>
              <a:rPr lang="en-US" dirty="0" smtClean="0"/>
              <a:t> Both singly and together, the issues of English language teaching, learning and achievement in Macau are complex. The messages are clear in respect of Form Five students and their English teaching and learning. First, English performance is weak in all its aspects – reading, writing, speaking and listening – but it is particularly weak in speaking and writing. Second, local cultural factors exert an </a:t>
            </a:r>
            <a:r>
              <a:rPr lang="en-US" dirty="0" err="1" smtClean="0"/>
              <a:t>inﬂuence</a:t>
            </a:r>
            <a:r>
              <a:rPr lang="en-US" dirty="0" smtClean="0"/>
              <a:t> on learning English:</a:t>
            </a: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Cont…Summary of the interview data</a:t>
            </a:r>
            <a:endParaRPr lang="en-US" dirty="0"/>
          </a:p>
        </p:txBody>
      </p:sp>
      <p:sp>
        <p:nvSpPr>
          <p:cNvPr id="3" name="Content Placeholder 2"/>
          <p:cNvSpPr>
            <a:spLocks noGrp="1"/>
          </p:cNvSpPr>
          <p:nvPr>
            <p:ph idx="1"/>
          </p:nvPr>
        </p:nvSpPr>
        <p:spPr>
          <a:xfrm>
            <a:off x="1143000" y="1447800"/>
            <a:ext cx="7790688" cy="5029200"/>
          </a:xfrm>
        </p:spPr>
        <p:txBody>
          <a:bodyPr/>
          <a:lstStyle/>
          <a:p>
            <a:pPr>
              <a:lnSpc>
                <a:spcPct val="150000"/>
              </a:lnSpc>
            </a:pPr>
            <a:r>
              <a:rPr lang="en-US" dirty="0" smtClean="0"/>
              <a:t>Students do not wish to lose face in public (and the Chinese emphasis on gaining and maintaining face is powerful).</a:t>
            </a:r>
          </a:p>
          <a:p>
            <a:pPr>
              <a:lnSpc>
                <a:spcPct val="150000"/>
              </a:lnSpc>
            </a:pPr>
            <a:r>
              <a:rPr lang="en-US" dirty="0" smtClean="0"/>
              <a:t>Students are shy and afraid of making mistakes.</a:t>
            </a:r>
          </a:p>
          <a:p>
            <a:pPr>
              <a:lnSpc>
                <a:spcPct val="150000"/>
              </a:lnSpc>
            </a:pPr>
            <a:r>
              <a:rPr lang="en-US" dirty="0" smtClean="0"/>
              <a:t>The pressure of examination success is universal and severe.</a:t>
            </a:r>
          </a:p>
          <a:p>
            <a:pPr>
              <a:lnSpc>
                <a:spcPct val="150000"/>
              </a:lnSpc>
            </a:pPr>
            <a:r>
              <a:rPr lang="en-US" dirty="0" smtClean="0"/>
              <a:t>The local culture is not English; it is Chinese and, if anything else, is Portuguese rather than English, although this latter is very limited; there is little need for people to speak or use English at present;</a:t>
            </a:r>
          </a:p>
          <a:p>
            <a:pPr>
              <a:lnSpc>
                <a:spcPct val="150000"/>
              </a:lnSpc>
            </a:pP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Cont…Summary of the interview data</a:t>
            </a:r>
            <a:endParaRPr lang="en-US" dirty="0"/>
          </a:p>
        </p:txBody>
      </p:sp>
      <p:sp>
        <p:nvSpPr>
          <p:cNvPr id="3" name="Content Placeholder 2"/>
          <p:cNvSpPr>
            <a:spLocks noGrp="1"/>
          </p:cNvSpPr>
          <p:nvPr>
            <p:ph idx="1"/>
          </p:nvPr>
        </p:nvSpPr>
        <p:spPr>
          <a:xfrm>
            <a:off x="1143000" y="1447800"/>
            <a:ext cx="7790688" cy="5105400"/>
          </a:xfrm>
        </p:spPr>
        <p:txBody>
          <a:bodyPr/>
          <a:lstStyle/>
          <a:p>
            <a:pPr>
              <a:lnSpc>
                <a:spcPct val="150000"/>
              </a:lnSpc>
            </a:pPr>
            <a:r>
              <a:rPr lang="en-US" dirty="0" smtClean="0"/>
              <a:t>In some quarters, knowledge of English culture is seen to be an important element in learning English; this was refuted by the teachers in this sample.</a:t>
            </a:r>
          </a:p>
          <a:p>
            <a:pPr>
              <a:lnSpc>
                <a:spcPct val="150000"/>
              </a:lnSpc>
            </a:pPr>
            <a:r>
              <a:rPr lang="en-US" dirty="0" smtClean="0"/>
              <a:t>The third main message is that English is seen instrumentally, but this message has to be </a:t>
            </a:r>
            <a:r>
              <a:rPr lang="en-US" dirty="0" err="1" smtClean="0"/>
              <a:t>qualiﬁed</a:t>
            </a:r>
            <a:r>
              <a:rPr lang="en-US" dirty="0" smtClean="0"/>
              <a:t>, as many students gain employment and university entrance even though their English is weak. The fact of English being an international language has limited effect on student motivation or achievement.</a:t>
            </a:r>
          </a:p>
          <a:p>
            <a:pPr>
              <a:lnSpc>
                <a:spcPct val="150000"/>
              </a:lnSpc>
            </a:pPr>
            <a:r>
              <a:rPr lang="en-US" dirty="0" smtClean="0"/>
              <a:t>Finally, poor teaching and learning are </a:t>
            </a:r>
            <a:r>
              <a:rPr lang="en-US" dirty="0" err="1" smtClean="0"/>
              <a:t>signiﬁcant</a:t>
            </a:r>
            <a:r>
              <a:rPr lang="en-US" dirty="0" smtClean="0"/>
              <a:t> contributors to poor performance, in several areas:</a:t>
            </a:r>
          </a:p>
          <a:p>
            <a:pPr>
              <a:lnSpc>
                <a:spcPct val="150000"/>
              </a:lnSpc>
            </a:pPr>
            <a:endParaRPr lang="en-US" dirty="0" smtClean="0"/>
          </a:p>
          <a:p>
            <a:pPr>
              <a:lnSpc>
                <a:spcPct val="150000"/>
              </a:lnSpc>
            </a:pP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Cont…Summary of the interview data</a:t>
            </a:r>
            <a:endParaRPr lang="en-US" dirty="0"/>
          </a:p>
        </p:txBody>
      </p:sp>
      <p:sp>
        <p:nvSpPr>
          <p:cNvPr id="3" name="Content Placeholder 2"/>
          <p:cNvSpPr>
            <a:spLocks noGrp="1"/>
          </p:cNvSpPr>
          <p:nvPr>
            <p:ph idx="1"/>
          </p:nvPr>
        </p:nvSpPr>
        <p:spPr>
          <a:xfrm>
            <a:off x="1143000" y="1447800"/>
            <a:ext cx="7790688" cy="5029200"/>
          </a:xfrm>
        </p:spPr>
        <p:txBody>
          <a:bodyPr>
            <a:normAutofit/>
          </a:bodyPr>
          <a:lstStyle/>
          <a:p>
            <a:r>
              <a:rPr lang="en-US" dirty="0" smtClean="0"/>
              <a:t>There is great emphasis on drill, rote learning and memorization.</a:t>
            </a:r>
          </a:p>
          <a:p>
            <a:r>
              <a:rPr lang="en-US" dirty="0" smtClean="0"/>
              <a:t>There is a predominance of passive rather than active learning, with teaching as the delivery of facts rather than the promotion of learning and understanding.</a:t>
            </a:r>
          </a:p>
          <a:p>
            <a:r>
              <a:rPr lang="en-US" dirty="0" smtClean="0"/>
              <a:t>Traditional didactic methods are used.</a:t>
            </a:r>
          </a:p>
          <a:p>
            <a:r>
              <a:rPr lang="en-US" dirty="0" smtClean="0"/>
              <a:t>There is reliance on a very limited range of teaching and learning styles.</a:t>
            </a:r>
          </a:p>
          <a:p>
            <a:r>
              <a:rPr lang="en-US" dirty="0" smtClean="0"/>
              <a:t>The limited subject and pedagogical knowledge of English teachers are compounded by the lack of adequate initial and post-initial teacher education.</a:t>
            </a:r>
          </a:p>
          <a:p>
            <a:r>
              <a:rPr lang="en-US" dirty="0" smtClean="0"/>
              <a:t>Frequently the careful laying of foundations of English teaching and learning is absent.</a:t>
            </a:r>
          </a:p>
          <a:p>
            <a:r>
              <a:rPr lang="en-US" dirty="0" smtClean="0"/>
              <a:t>Students use so much Chinese during English lessons that they have little chance to think in English – they translate rather than think in English.</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Cont…Summary of the interview data</a:t>
            </a:r>
            <a:endParaRPr lang="en-US" dirty="0"/>
          </a:p>
        </p:txBody>
      </p:sp>
      <p:sp>
        <p:nvSpPr>
          <p:cNvPr id="3" name="Content Placeholder 2"/>
          <p:cNvSpPr>
            <a:spLocks noGrp="1"/>
          </p:cNvSpPr>
          <p:nvPr>
            <p:ph idx="1"/>
          </p:nvPr>
        </p:nvSpPr>
        <p:spPr>
          <a:xfrm>
            <a:off x="1143000" y="1447800"/>
            <a:ext cx="7790688" cy="5105400"/>
          </a:xfrm>
        </p:spPr>
        <p:txBody>
          <a:bodyPr>
            <a:normAutofit lnSpcReduction="10000"/>
          </a:bodyPr>
          <a:lstStyle/>
          <a:p>
            <a:r>
              <a:rPr lang="en-US" dirty="0" smtClean="0"/>
              <a:t>From the interview data it can be seen that the size of the problems and issues to be faced in English language teaching and learning is vast. In this example, tables are carefully laid out to draw together similar sets of responses. </a:t>
            </a:r>
          </a:p>
          <a:p>
            <a:r>
              <a:rPr lang="en-US" dirty="0" smtClean="0"/>
              <a:t>The tables enable the reader to see, at a glance, where similarities and differences lie between the two groups of respondents. Note also that after each table there is a summary of the main points to which the researcher wishes to draw the reader’s attention, and that these comprise both substantive and overall comments (e.g. on the topic in hand and on the similarities and differences between the groups of respondents respectively). </a:t>
            </a:r>
          </a:p>
          <a:p>
            <a:r>
              <a:rPr lang="en-US" dirty="0" smtClean="0"/>
              <a:t>Finally, note that an overall summary of ‘key messages’ has been provided at the end of all the tables and their commentaries. This is a very abridged and selective example, and justice has not been done to the whole of the data that the original researcher used. </a:t>
            </a:r>
          </a:p>
          <a:p>
            <a:r>
              <a:rPr lang="en-US" dirty="0" smtClean="0"/>
              <a:t>Nevertheless the point is clearly illustrated here that summarizing and presenting data in tabular form can address the twin issues of qualitative research: data reduction through careful data display and commentary.</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ways of organizing and presenting</a:t>
            </a:r>
            <a:br>
              <a:rPr lang="en-US" dirty="0" smtClean="0"/>
            </a:br>
            <a:r>
              <a:rPr lang="en-US" dirty="0" smtClean="0"/>
              <a:t>data analysis</a:t>
            </a:r>
            <a:br>
              <a:rPr lang="en-US" dirty="0" smtClean="0"/>
            </a:br>
            <a:endParaRPr lang="en-US" dirty="0"/>
          </a:p>
        </p:txBody>
      </p:sp>
      <p:sp>
        <p:nvSpPr>
          <p:cNvPr id="3" name="Content Placeholder 2"/>
          <p:cNvSpPr>
            <a:spLocks noGrp="1"/>
          </p:cNvSpPr>
          <p:nvPr>
            <p:ph idx="1"/>
          </p:nvPr>
        </p:nvSpPr>
        <p:spPr>
          <a:xfrm>
            <a:off x="1143000" y="1447800"/>
            <a:ext cx="7790688" cy="5105400"/>
          </a:xfrm>
        </p:spPr>
        <p:txBody>
          <a:bodyPr>
            <a:normAutofit lnSpcReduction="10000"/>
          </a:bodyPr>
          <a:lstStyle/>
          <a:p>
            <a:r>
              <a:rPr lang="en-US" dirty="0" smtClean="0"/>
              <a:t>We present </a:t>
            </a:r>
            <a:r>
              <a:rPr lang="en-US" dirty="0" err="1" smtClean="0"/>
              <a:t>ﬁve</a:t>
            </a:r>
            <a:r>
              <a:rPr lang="en-US" dirty="0" smtClean="0"/>
              <a:t> ways of organizing and presenting analysis as follows: the </a:t>
            </a:r>
            <a:r>
              <a:rPr lang="en-US" dirty="0" err="1" smtClean="0"/>
              <a:t>ﬁrst</a:t>
            </a:r>
            <a:r>
              <a:rPr lang="en-US" dirty="0" smtClean="0"/>
              <a:t> two methods are by people, and the next two methods are by issue, and the </a:t>
            </a:r>
            <a:r>
              <a:rPr lang="en-US" dirty="0" err="1" smtClean="0"/>
              <a:t>ﬁnal</a:t>
            </a:r>
            <a:r>
              <a:rPr lang="en-US" dirty="0" smtClean="0"/>
              <a:t> method is by instrument.</a:t>
            </a:r>
          </a:p>
          <a:p>
            <a:r>
              <a:rPr lang="en-US" dirty="0" smtClean="0"/>
              <a:t>One can observe in the example of teaching English in Macau that the data have been organized and presented by respondents, in response to particular issues. Indeed, where the respondents said the same, they have been organized by groups of respondents in relation to a given issue. </a:t>
            </a:r>
          </a:p>
          <a:p>
            <a:r>
              <a:rPr lang="en-US" dirty="0" smtClean="0"/>
              <a:t>The groups of respondents were also organized by their membership of different strata in a </a:t>
            </a:r>
            <a:r>
              <a:rPr lang="en-US" dirty="0" err="1" smtClean="0"/>
              <a:t>stratiﬁed</a:t>
            </a:r>
            <a:r>
              <a:rPr lang="en-US" dirty="0" smtClean="0"/>
              <a:t> sample: teachers of younger primary children, older primary children, younger secondary children and older secondary children. </a:t>
            </a:r>
          </a:p>
          <a:p>
            <a:r>
              <a:rPr lang="en-US" dirty="0" smtClean="0"/>
              <a:t>This is only one way of organizing a qualitative data analysis – by groups. The advantage of this method is that it automatically groups the data and enables themes, patterns and similar to be seen at a glance. </a:t>
            </a:r>
          </a:p>
          <a:p>
            <a:r>
              <a:rPr lang="en-US" dirty="0" smtClean="0"/>
              <a:t>While this is a useful method for summarizing similar responses, the collective responses of an individual participant are dispersed across many categories and groups of people, and the integrity and coherence of the individual respondent risks being lost to a collective summary.</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81600"/>
          </a:xfrm>
        </p:spPr>
        <p:txBody>
          <a:bodyPr>
            <a:normAutofit lnSpcReduction="10000"/>
          </a:bodyPr>
          <a:lstStyle/>
          <a:p>
            <a:r>
              <a:rPr lang="en-US" dirty="0" smtClean="0"/>
              <a:t>Further, this method is often used in relation to a single-instrument approach, otherwise it becomes unwieldy (for example, trying to put together the data derived from qualitative questionnaires, interviews and observations could be very cumbersome in this approach). So, researchers may </a:t>
            </a:r>
            <a:r>
              <a:rPr lang="en-US" dirty="0" err="1" smtClean="0"/>
              <a:t>ﬁnd</a:t>
            </a:r>
            <a:r>
              <a:rPr lang="en-US" dirty="0" smtClean="0"/>
              <a:t> it helpful to use this approach instrument by instrument.</a:t>
            </a:r>
          </a:p>
          <a:p>
            <a:r>
              <a:rPr lang="en-US" dirty="0" smtClean="0"/>
              <a:t>A second way of organizing the data analysis is by individuals. Here the total responses of a single participant are presented, and then the analysis moves on to the next individual. </a:t>
            </a:r>
          </a:p>
          <a:p>
            <a:r>
              <a:rPr lang="en-US" dirty="0" smtClean="0"/>
              <a:t>This preserves the coherence and integrity of the individual’s response and enables a whole picture of that person to be presented, which may be important for the researcher. </a:t>
            </a:r>
          </a:p>
          <a:p>
            <a:r>
              <a:rPr lang="en-US" dirty="0" smtClean="0"/>
              <a:t>However, this integrity exacts its price, in that, unless the researcher is interested only in individual responses, it often requires him or her then to put together the issues arising across the individuals (a second level of analysis) in order to look for themes, shared responses, patterns of response, agreement and disagreement, to compare individuals and issues that each of them has raised, i.e. to summarize the data.</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While approaches that are concerned with people strive to be faithful to those involved in terms of the completeness of the picture of them qua people, unless case study approaches are deemed to be driving the research, they are usually accompanied by a second round of analysis, which is of the issues that arise from the people, and it is to the matter of issues that I turn now.</a:t>
            </a:r>
          </a:p>
          <a:p>
            <a:r>
              <a:rPr lang="en-US" dirty="0" smtClean="0"/>
              <a:t>A third way of organizing data is to present all the data that are relevant to a particular issue. This is the method that was used in the example of Chinese students learning English.</a:t>
            </a:r>
          </a:p>
          <a:p>
            <a:r>
              <a:rPr lang="en-US" dirty="0" smtClean="0"/>
              <a:t>While it is economical in making comparisons across respondents (the issue of data reduction through careful data display, mentioned earlier), again the wholeness, coherence and integrity of each individual respondent risks being lost.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81600"/>
          </a:xfrm>
        </p:spPr>
        <p:txBody>
          <a:bodyPr>
            <a:normAutofit/>
          </a:bodyPr>
          <a:lstStyle/>
          <a:p>
            <a:r>
              <a:rPr lang="en-US" dirty="0" smtClean="0"/>
              <a:t>The derivation of the issue for which data are gathered needs to be </a:t>
            </a:r>
            <a:r>
              <a:rPr lang="en-US" dirty="0" err="1" smtClean="0"/>
              <a:t>clariﬁed</a:t>
            </a:r>
            <a:r>
              <a:rPr lang="en-US" dirty="0" smtClean="0"/>
              <a:t>. For example, it could be that the issue has been decided pre-</a:t>
            </a:r>
            <a:r>
              <a:rPr lang="en-US" dirty="0" err="1" smtClean="0"/>
              <a:t>ordinately</a:t>
            </a:r>
            <a:r>
              <a:rPr lang="en-US" dirty="0" smtClean="0"/>
              <a:t>, in advance of the data collection. Then all the relevant data for that issue are simply collected together into that single basket – the issue in question. While this is an economical approach to handling, summarizing and presenting data, it raises three main concerns:</a:t>
            </a:r>
          </a:p>
          <a:p>
            <a:r>
              <a:rPr lang="en-US" dirty="0" smtClean="0"/>
              <a:t>The integrity and wholeness of each individual can be lost, such that comparisons across the whole picture from each individual is almost impossible.</a:t>
            </a:r>
          </a:p>
          <a:p>
            <a:r>
              <a:rPr lang="en-US" dirty="0" smtClean="0"/>
              <a:t>The data can become </a:t>
            </a:r>
            <a:r>
              <a:rPr lang="en-US" dirty="0" err="1" smtClean="0"/>
              <a:t>decontextualized</a:t>
            </a:r>
            <a:r>
              <a:rPr lang="en-US" dirty="0" smtClean="0"/>
              <a:t>. This may occur in two ways: </a:t>
            </a:r>
            <a:r>
              <a:rPr lang="en-US" dirty="0" err="1" smtClean="0"/>
              <a:t>ﬁrst</a:t>
            </a:r>
            <a:r>
              <a:rPr lang="en-US" dirty="0" smtClean="0"/>
              <a:t>, in terms of their place in the emerging sequence and content of the interview or the questionnaire (e.g. some data may require an understanding of what preceded a particular comment or set of comments), and second, in terms of the overall picture of the relatedness of the issues, as this approach can fragment the data into relatively discrete chunks, thereby losing their interconnectedness.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Cont…Introduction</a:t>
            </a:r>
            <a:br>
              <a:rPr lang="en-US" dirty="0" smtClean="0"/>
            </a:br>
            <a:endParaRPr lang="en-US" dirty="0"/>
          </a:p>
        </p:txBody>
      </p:sp>
      <p:sp>
        <p:nvSpPr>
          <p:cNvPr id="3" name="Content Placeholder 2"/>
          <p:cNvSpPr>
            <a:spLocks noGrp="1"/>
          </p:cNvSpPr>
          <p:nvPr>
            <p:ph idx="1"/>
          </p:nvPr>
        </p:nvSpPr>
        <p:spPr>
          <a:xfrm>
            <a:off x="1143000" y="1143000"/>
            <a:ext cx="7790688" cy="5486400"/>
          </a:xfrm>
        </p:spPr>
        <p:txBody>
          <a:bodyPr>
            <a:normAutofit/>
          </a:bodyPr>
          <a:lstStyle/>
          <a:p>
            <a:r>
              <a:rPr lang="en-US" dirty="0" smtClean="0"/>
              <a:t>to describe</a:t>
            </a:r>
          </a:p>
          <a:p>
            <a:r>
              <a:rPr lang="en-US" dirty="0" smtClean="0"/>
              <a:t>to portray</a:t>
            </a:r>
          </a:p>
          <a:p>
            <a:r>
              <a:rPr lang="en-US" dirty="0" smtClean="0"/>
              <a:t>to summarize</a:t>
            </a:r>
          </a:p>
          <a:p>
            <a:r>
              <a:rPr lang="en-US" dirty="0" smtClean="0"/>
              <a:t>to interpret</a:t>
            </a:r>
          </a:p>
          <a:p>
            <a:r>
              <a:rPr lang="en-US" dirty="0" smtClean="0"/>
              <a:t>to discover patterns</a:t>
            </a:r>
          </a:p>
          <a:p>
            <a:r>
              <a:rPr lang="en-US" dirty="0" smtClean="0"/>
              <a:t>to generate themes</a:t>
            </a:r>
          </a:p>
          <a:p>
            <a:r>
              <a:rPr lang="en-US" dirty="0" smtClean="0"/>
              <a:t>to understand individuals and idiographic features</a:t>
            </a:r>
          </a:p>
          <a:p>
            <a:r>
              <a:rPr lang="en-US" dirty="0" smtClean="0"/>
              <a:t>to understand groups and </a:t>
            </a:r>
            <a:r>
              <a:rPr lang="en-US" dirty="0" err="1" smtClean="0"/>
              <a:t>nomothetic</a:t>
            </a:r>
            <a:r>
              <a:rPr lang="en-US" dirty="0" smtClean="0"/>
              <a:t> features (e.g. frequencies, norms, patterns, ‘laws’)</a:t>
            </a:r>
          </a:p>
          <a:p>
            <a:r>
              <a:rPr lang="en-US" dirty="0" smtClean="0"/>
              <a:t>to raise issues to prove or demonstrate</a:t>
            </a:r>
          </a:p>
          <a:p>
            <a:r>
              <a:rPr lang="en-US" dirty="0" smtClean="0"/>
              <a:t>to explain and seek causality</a:t>
            </a:r>
          </a:p>
          <a:p>
            <a:r>
              <a:rPr lang="en-US" dirty="0" smtClean="0"/>
              <a:t>to explore</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81600"/>
          </a:xfrm>
        </p:spPr>
        <p:txBody>
          <a:bodyPr>
            <a:normAutofit/>
          </a:bodyPr>
          <a:lstStyle/>
          <a:p>
            <a:r>
              <a:rPr lang="en-US" dirty="0" smtClean="0"/>
              <a:t>Having had its framework and areas of interest already decided pre-</a:t>
            </a:r>
            <a:r>
              <a:rPr lang="en-US" dirty="0" err="1" smtClean="0"/>
              <a:t>ordinately</a:t>
            </a:r>
            <a:r>
              <a:rPr lang="en-US" dirty="0" smtClean="0"/>
              <a:t>, the analysis may be unresponsive to additional relevant factors that could emerge responsively in the data. It is akin to lowering a magnet onto data – the magnet picks up relevant data for the issue in question but it also leaves behind data not deemed relevant and these risk being lost. The researcher, therefore, has to trawl through the residual data to see if there are other important issues that have emerged that have not been caught in the pre-ordinate selection of categories and issues for attention.</a:t>
            </a:r>
          </a:p>
          <a:p>
            <a:r>
              <a:rPr lang="en-US" dirty="0" smtClean="0"/>
              <a:t>The researcher, therefore, has to be mindful of the strengths and weaknesses not only of pre-ordinate categorization (and, by implication, include responsive categorization), but also the researcher must decide whether it is or is not important to consider the whole set of responses of an individual, i.e. to decide whether the data analysis is driven by people/respondents or by issues.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A fourth method of organizing the analysis is by research question. This is a very useful way of organizing data, as it draws together all the relevant data for the exact issue of concern to the researcher, and preserves the coherence of the material.</a:t>
            </a:r>
          </a:p>
          <a:p>
            <a:r>
              <a:rPr lang="en-US" dirty="0" smtClean="0"/>
              <a:t> It returns the reader to the driving concerns of the research, thereby ‘closing the loop’ on the research questions that typically were raised in the early part of an inquiry. In this approach all the relevant data from various data streams (interviews, observations, questionnaires etc.) are collated to provide a collective answer to a research question.</a:t>
            </a:r>
          </a:p>
          <a:p>
            <a:r>
              <a:rPr lang="en-US" dirty="0" smtClean="0"/>
              <a:t> There is usually a degree of systematization here, in that, for example, the numerical data for a particular research question will be presented, followed by the qualitative data, or vice versa. This enables patterns, relationships, comparisons and </a:t>
            </a:r>
            <a:r>
              <a:rPr lang="en-US" dirty="0" err="1" smtClean="0"/>
              <a:t>qualiﬁcations</a:t>
            </a:r>
            <a:r>
              <a:rPr lang="en-US" dirty="0" smtClean="0"/>
              <a:t> across data types to be explored conveniently and clearly.</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A </a:t>
            </a:r>
            <a:r>
              <a:rPr lang="en-US" dirty="0" err="1" smtClean="0"/>
              <a:t>ﬁfth</a:t>
            </a:r>
            <a:r>
              <a:rPr lang="en-US" dirty="0" smtClean="0"/>
              <a:t> method of organizing the data is by instrument. Typically this approach is often used in conjunction with another approach, e.g. by issue or by people. Here the results of each instrument are presented, e.g. all the interview data are presented and organized, and then all the data from questionnaires are presented, followed by all the documentary data and </a:t>
            </a:r>
            <a:r>
              <a:rPr lang="en-US" dirty="0" err="1" smtClean="0"/>
              <a:t>ﬁeld</a:t>
            </a:r>
            <a:r>
              <a:rPr lang="en-US" dirty="0" smtClean="0"/>
              <a:t> notes, and so on. </a:t>
            </a:r>
          </a:p>
          <a:p>
            <a:r>
              <a:rPr lang="en-US" dirty="0" smtClean="0"/>
              <a:t>While this approach retains </a:t>
            </a:r>
            <a:r>
              <a:rPr lang="en-US" dirty="0" err="1" smtClean="0"/>
              <a:t>ﬁdelity</a:t>
            </a:r>
            <a:r>
              <a:rPr lang="en-US" dirty="0" smtClean="0"/>
              <a:t> to the coherence of the instrument and enables the reader to see clearly which data derive from which instrument, one has to observe that the instrument is often only a means to an end, and that further analysis will be required to </a:t>
            </a:r>
            <a:r>
              <a:rPr lang="en-US" dirty="0" err="1" smtClean="0"/>
              <a:t>analyse</a:t>
            </a:r>
            <a:r>
              <a:rPr lang="en-US" dirty="0" smtClean="0"/>
              <a:t> the content of the responses – by issue and by people.</a:t>
            </a:r>
          </a:p>
          <a:p>
            <a:r>
              <a:rPr lang="en-US" dirty="0" smtClean="0"/>
              <a:t> Hence if it is important to know from which instrument the data are derived then this is a useful method; however, if that is not important then this could be adding an unnecessary level of analysis to the data.</a:t>
            </a:r>
          </a:p>
          <a:p>
            <a:r>
              <a:rPr lang="en-US" dirty="0" smtClean="0"/>
              <a:t>Further, connections between data could be lost if the data are presented instrument by instrument rather than across instruments.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Cont…Five ways of organizing and presenting</a:t>
            </a:r>
            <a:br>
              <a:rPr lang="en-US" dirty="0" smtClean="0"/>
            </a:br>
            <a:r>
              <a:rPr lang="en-US" dirty="0" smtClean="0"/>
              <a:t>data analysis</a:t>
            </a:r>
            <a:endParaRPr lang="en-US" dirty="0"/>
          </a:p>
        </p:txBody>
      </p:sp>
      <p:sp>
        <p:nvSpPr>
          <p:cNvPr id="3" name="Content Placeholder 2"/>
          <p:cNvSpPr>
            <a:spLocks noGrp="1"/>
          </p:cNvSpPr>
          <p:nvPr>
            <p:ph idx="1"/>
          </p:nvPr>
        </p:nvSpPr>
        <p:spPr>
          <a:xfrm>
            <a:off x="1219200" y="1447800"/>
            <a:ext cx="7714488" cy="5181600"/>
          </a:xfrm>
        </p:spPr>
        <p:txBody>
          <a:bodyPr>
            <a:normAutofit/>
          </a:bodyPr>
          <a:lstStyle/>
          <a:p>
            <a:r>
              <a:rPr lang="en-US" dirty="0" smtClean="0"/>
              <a:t>In </a:t>
            </a:r>
            <a:r>
              <a:rPr lang="en-US" dirty="0" err="1" smtClean="0"/>
              <a:t>analysing</a:t>
            </a:r>
            <a:r>
              <a:rPr lang="en-US" dirty="0" smtClean="0"/>
              <a:t> qualitative data, a major tension may arise from using contrasting holistic and fragmentary/atomistic modes of analysis. The example of teaching English in Macau is clearly atomistic, breaking down the analysis into smaller sections and units. It could be argued that this violates the wholeness of the respondents’ evidence, and there is some truth to this, though one has to ask whether this is a problem or not.</a:t>
            </a:r>
          </a:p>
          <a:p>
            <a:r>
              <a:rPr lang="en-US" dirty="0" smtClean="0"/>
              <a:t>Sectionalizing and fragmenting the analysis can make for easy reading. On the other hand, holistic approaches to qualitative data presentation will want to catch the wholeness of individuals and groups, and this may lead to a more narrative, almost case study or story style of reporting with issues emerging as they arise during the narrative! Neither approach is better than the other; researchers need to decide how to present data with respect to their aims and intended readership.</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approaches to data analysis</a:t>
            </a:r>
            <a:br>
              <a:rPr lang="en-US" dirty="0" smtClean="0"/>
            </a:br>
            <a:endParaRPr lang="en-US" dirty="0"/>
          </a:p>
        </p:txBody>
      </p:sp>
      <p:sp>
        <p:nvSpPr>
          <p:cNvPr id="3" name="Content Placeholder 2"/>
          <p:cNvSpPr>
            <a:spLocks noGrp="1"/>
          </p:cNvSpPr>
          <p:nvPr>
            <p:ph idx="1"/>
          </p:nvPr>
        </p:nvSpPr>
        <p:spPr>
          <a:xfrm>
            <a:off x="1143000" y="1447800"/>
            <a:ext cx="7790688" cy="5105400"/>
          </a:xfrm>
        </p:spPr>
        <p:txBody>
          <a:bodyPr/>
          <a:lstStyle/>
          <a:p>
            <a:r>
              <a:rPr lang="en-US" dirty="0" smtClean="0"/>
              <a:t>Data analysis can be very systematic. Becker and Geer (1960) indicate how this might proceed:</a:t>
            </a:r>
          </a:p>
          <a:p>
            <a:r>
              <a:rPr lang="en-US" dirty="0" smtClean="0"/>
              <a:t>comparing different groups simultaneously and over time</a:t>
            </a:r>
          </a:p>
          <a:p>
            <a:r>
              <a:rPr lang="en-US" dirty="0" smtClean="0"/>
              <a:t>matching the responses given in interviews to observed </a:t>
            </a:r>
            <a:r>
              <a:rPr lang="en-US" dirty="0" err="1" smtClean="0"/>
              <a:t>behaviour</a:t>
            </a:r>
            <a:endParaRPr lang="en-US" dirty="0" smtClean="0"/>
          </a:p>
          <a:p>
            <a:r>
              <a:rPr lang="en-US" dirty="0" err="1" smtClean="0"/>
              <a:t>analysing</a:t>
            </a:r>
            <a:r>
              <a:rPr lang="en-US" dirty="0" smtClean="0"/>
              <a:t> deviant and negative cases</a:t>
            </a:r>
          </a:p>
          <a:p>
            <a:r>
              <a:rPr lang="en-US" dirty="0" smtClean="0"/>
              <a:t>calculating frequencies of occurrences and responses</a:t>
            </a:r>
          </a:p>
          <a:p>
            <a:r>
              <a:rPr lang="en-US" dirty="0" smtClean="0"/>
              <a:t>assembling and providing </a:t>
            </a:r>
            <a:r>
              <a:rPr lang="en-US" dirty="0" err="1" smtClean="0"/>
              <a:t>sufﬁcient</a:t>
            </a:r>
            <a:r>
              <a:rPr lang="en-US" dirty="0" smtClean="0"/>
              <a:t> data that keeps separate raw data from analysis.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approaches to data analysis</a:t>
            </a:r>
            <a:endParaRPr lang="en-US" dirty="0"/>
          </a:p>
        </p:txBody>
      </p:sp>
      <p:sp>
        <p:nvSpPr>
          <p:cNvPr id="3" name="Content Placeholder 2"/>
          <p:cNvSpPr>
            <a:spLocks noGrp="1"/>
          </p:cNvSpPr>
          <p:nvPr>
            <p:ph idx="1"/>
          </p:nvPr>
        </p:nvSpPr>
        <p:spPr>
          <a:xfrm>
            <a:off x="1219200" y="1371600"/>
            <a:ext cx="7714488" cy="5257800"/>
          </a:xfrm>
        </p:spPr>
        <p:txBody>
          <a:bodyPr>
            <a:normAutofit/>
          </a:bodyPr>
          <a:lstStyle/>
          <a:p>
            <a:r>
              <a:rPr lang="en-US" dirty="0" smtClean="0"/>
              <a:t>In qualitative data the analysis here is almost inevitably interpretive, hence the data analysis is less a completely accurate representation (as in the numerical, positivist tradition) but more of a </a:t>
            </a:r>
            <a:r>
              <a:rPr lang="en-US" dirty="0" err="1" smtClean="0"/>
              <a:t>reﬂexive</a:t>
            </a:r>
            <a:r>
              <a:rPr lang="en-US" dirty="0" smtClean="0"/>
              <a:t>, reactive interaction between the researcher and the </a:t>
            </a:r>
            <a:r>
              <a:rPr lang="en-US" dirty="0" err="1" smtClean="0"/>
              <a:t>decontextualized</a:t>
            </a:r>
            <a:r>
              <a:rPr lang="en-US" dirty="0" smtClean="0"/>
              <a:t> data that are already interpretations of a social encounter. Indeed </a:t>
            </a:r>
            <a:r>
              <a:rPr lang="en-US" dirty="0" err="1" smtClean="0"/>
              <a:t>reﬂexivity</a:t>
            </a:r>
            <a:r>
              <a:rPr lang="en-US" dirty="0" smtClean="0"/>
              <a:t> is an important feature of qualitative data analysis. The issue here is that the researcher brings to the data his or her own preconceptions, interests, biases, preferences, biography, background and agenda. As </a:t>
            </a:r>
            <a:r>
              <a:rPr lang="en-US" dirty="0" err="1" smtClean="0"/>
              <a:t>Walford</a:t>
            </a:r>
            <a:r>
              <a:rPr lang="en-US" dirty="0" smtClean="0"/>
              <a:t> (2001: 98) writes: ‘all research is researching yourself’. In practical terms it means that the researcher may b selective in his or her focus, or that the research may be </a:t>
            </a:r>
            <a:r>
              <a:rPr lang="en-US" dirty="0" err="1" smtClean="0"/>
              <a:t>inﬂuenced</a:t>
            </a:r>
            <a:r>
              <a:rPr lang="en-US" dirty="0" smtClean="0"/>
              <a:t> by the subjective features of the researcher. Robson (1993: 374–5) and Lincoln and </a:t>
            </a:r>
            <a:r>
              <a:rPr lang="en-US" dirty="0" err="1" smtClean="0"/>
              <a:t>Guba</a:t>
            </a:r>
            <a:r>
              <a:rPr lang="en-US" dirty="0" smtClean="0"/>
              <a:t> (1985: 354–5) suggest that these can include:</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143000" y="1447800"/>
            <a:ext cx="7790688" cy="5105400"/>
          </a:xfrm>
        </p:spPr>
        <p:txBody>
          <a:bodyPr>
            <a:normAutofit fontScale="92500"/>
          </a:bodyPr>
          <a:lstStyle/>
          <a:p>
            <a:r>
              <a:rPr lang="en-US" dirty="0" smtClean="0"/>
              <a:t>data overload (humans may be unable to handle large amounts of data)</a:t>
            </a:r>
          </a:p>
          <a:p>
            <a:r>
              <a:rPr lang="en-US" dirty="0" err="1" smtClean="0"/>
              <a:t>ﬁrst</a:t>
            </a:r>
            <a:r>
              <a:rPr lang="en-US" dirty="0" smtClean="0"/>
              <a:t> impressions (early data analysis may affect later data collection and analysis)</a:t>
            </a:r>
          </a:p>
          <a:p>
            <a:r>
              <a:rPr lang="en-US" dirty="0" smtClean="0"/>
              <a:t>availability of people (e.g. how representative these are and how to know if missing people and data might be important)</a:t>
            </a:r>
          </a:p>
          <a:p>
            <a:r>
              <a:rPr lang="en-US" dirty="0" smtClean="0"/>
              <a:t>information availability (easily accessible information may receive greater attention than hard-to-obtain data)</a:t>
            </a:r>
          </a:p>
          <a:p>
            <a:r>
              <a:rPr lang="en-US" dirty="0" smtClean="0"/>
              <a:t>positive instances (researchers may over-emphasize </a:t>
            </a:r>
            <a:r>
              <a:rPr lang="en-US" dirty="0" err="1" smtClean="0"/>
              <a:t>conﬁrming</a:t>
            </a:r>
            <a:r>
              <a:rPr lang="en-US" dirty="0" smtClean="0"/>
              <a:t> data and under emphasize </a:t>
            </a:r>
            <a:r>
              <a:rPr lang="en-US" dirty="0" err="1" smtClean="0"/>
              <a:t>disconﬁrming</a:t>
            </a:r>
            <a:r>
              <a:rPr lang="en-US" dirty="0" smtClean="0"/>
              <a:t> data).</a:t>
            </a:r>
          </a:p>
          <a:p>
            <a:r>
              <a:rPr lang="en-US" dirty="0" smtClean="0"/>
              <a:t>internal consistency (the unusual, unexpected or novel may be under treated).</a:t>
            </a:r>
          </a:p>
          <a:p>
            <a:r>
              <a:rPr lang="en-US" dirty="0" smtClean="0"/>
              <a:t>uneven reliability (the researcher may overlook the fact that some sources are more reliable or unreliable than others).</a:t>
            </a:r>
          </a:p>
          <a:p>
            <a:r>
              <a:rPr lang="en-US" dirty="0" smtClean="0"/>
              <a:t>missing data (that issues for which there is incomplete data may be overlooked or neglected)</a:t>
            </a:r>
          </a:p>
          <a:p>
            <a:r>
              <a:rPr lang="en-US" dirty="0" smtClean="0"/>
              <a:t>revision of hypotheses (researchers may over-react or under-react to new data)</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219200" y="1447800"/>
            <a:ext cx="7714488" cy="5105400"/>
          </a:xfrm>
        </p:spPr>
        <p:txBody>
          <a:bodyPr>
            <a:normAutofit/>
          </a:bodyPr>
          <a:lstStyle/>
          <a:p>
            <a:r>
              <a:rPr lang="en-US" dirty="0" err="1" smtClean="0"/>
              <a:t>conﬁdence</a:t>
            </a:r>
            <a:r>
              <a:rPr lang="en-US" dirty="0" smtClean="0"/>
              <a:t> in </a:t>
            </a:r>
            <a:r>
              <a:rPr lang="en-US" dirty="0" err="1" smtClean="0"/>
              <a:t>judgement</a:t>
            </a:r>
            <a:r>
              <a:rPr lang="en-US" dirty="0" smtClean="0"/>
              <a:t> (researchers may have greater </a:t>
            </a:r>
            <a:r>
              <a:rPr lang="en-US" dirty="0" err="1" smtClean="0"/>
              <a:t>conﬁdence</a:t>
            </a:r>
            <a:r>
              <a:rPr lang="en-US" dirty="0" smtClean="0"/>
              <a:t> in their </a:t>
            </a:r>
            <a:r>
              <a:rPr lang="en-US" dirty="0" err="1" smtClean="0"/>
              <a:t>ﬁnal</a:t>
            </a:r>
            <a:r>
              <a:rPr lang="en-US" dirty="0" smtClean="0"/>
              <a:t> </a:t>
            </a:r>
            <a:r>
              <a:rPr lang="en-US" dirty="0" err="1" smtClean="0"/>
              <a:t>judgements</a:t>
            </a:r>
            <a:r>
              <a:rPr lang="en-US" dirty="0" smtClean="0"/>
              <a:t> than is tenable)</a:t>
            </a:r>
          </a:p>
          <a:p>
            <a:r>
              <a:rPr lang="en-US" dirty="0" smtClean="0"/>
              <a:t>co-occurrence may be mistaken for association</a:t>
            </a:r>
          </a:p>
          <a:p>
            <a:r>
              <a:rPr lang="en-US" dirty="0" smtClean="0"/>
              <a:t>inconsistency (subsequent analyses of the same data may yield different results); a notable example of this is Bennett (1976) and Aitkin et al. (1981).</a:t>
            </a:r>
          </a:p>
          <a:p>
            <a:r>
              <a:rPr lang="en-US" dirty="0" smtClean="0"/>
              <a:t>The issue here is that great caution and self- awareness must be exercised by the researcher in conducting qualitative data analysis, for the analysis and the </a:t>
            </a:r>
            <a:r>
              <a:rPr lang="en-US" dirty="0" err="1" smtClean="0"/>
              <a:t>ﬁndings</a:t>
            </a:r>
            <a:r>
              <a:rPr lang="en-US" dirty="0" smtClean="0"/>
              <a:t> may say more about the researcher than about the data. </a:t>
            </a:r>
          </a:p>
          <a:p>
            <a:r>
              <a:rPr lang="en-US" dirty="0" smtClean="0"/>
              <a:t>For example, it is the researcher who sets the codes and categories for analysis, be they pre-ordinate or responsive (decided in advance of or in response to the data analysis respectively). It is the researcher’s agenda that drives the research and the researcher who chooses the methodology.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219200" y="1447800"/>
            <a:ext cx="7714488" cy="5257800"/>
          </a:xfrm>
        </p:spPr>
        <p:txBody>
          <a:bodyPr>
            <a:normAutofit/>
          </a:bodyPr>
          <a:lstStyle/>
          <a:p>
            <a:pPr>
              <a:lnSpc>
                <a:spcPct val="150000"/>
              </a:lnSpc>
            </a:pPr>
            <a:r>
              <a:rPr lang="en-US" dirty="0" smtClean="0"/>
              <a:t>As the researcher analyses data, he or she will have ideas, insights, comments, </a:t>
            </a:r>
            <a:r>
              <a:rPr lang="en-US" dirty="0" err="1" smtClean="0"/>
              <a:t>reﬂections</a:t>
            </a:r>
            <a:r>
              <a:rPr lang="en-US" dirty="0" smtClean="0"/>
              <a:t> to make on data. These can be noted down in memos and, indeed, these can become data themselves in the process of </a:t>
            </a:r>
            <a:r>
              <a:rPr lang="en-US" dirty="0" err="1" smtClean="0"/>
              <a:t>reﬂexivity</a:t>
            </a:r>
            <a:r>
              <a:rPr lang="en-US" dirty="0" smtClean="0"/>
              <a:t> (though they should be kept separate from the primary data themselves). Glaser (1978) and Robson (1993: 387) argue that memos are not data in themselves but help the process of data analysis. </a:t>
            </a:r>
          </a:p>
          <a:p>
            <a:pPr>
              <a:lnSpc>
                <a:spcPct val="150000"/>
              </a:lnSpc>
            </a:pPr>
            <a:r>
              <a:rPr lang="en-US" dirty="0" smtClean="0"/>
              <a:t>This is debatable: if </a:t>
            </a:r>
            <a:r>
              <a:rPr lang="en-US" dirty="0" err="1" smtClean="0"/>
              <a:t>reﬂexivity</a:t>
            </a:r>
            <a:r>
              <a:rPr lang="en-US" dirty="0" smtClean="0"/>
              <a:t> is part of the data analysis process then memos may become legitimate secondary data in the process or journey of data analysis. Many computer packages for qualitative data analysis (discussed later) have a facility not only for the researcher to write a memo, but also to attach it to a particular piece of datum. </a:t>
            </a:r>
          </a:p>
        </p:txBody>
      </p:sp>
      <p:sp>
        <p:nvSpPr>
          <p:cNvPr id="4" name="Slide Number Placeholder 3"/>
          <p:cNvSpPr>
            <a:spLocks noGrp="1"/>
          </p:cNvSpPr>
          <p:nvPr>
            <p:ph type="sldNum" sz="quarter" idx="12"/>
          </p:nvPr>
        </p:nvSpPr>
        <p:spPr/>
        <p:txBody>
          <a:bodyPr/>
          <a:lstStyle/>
          <a:p>
            <a:fld id="{C13A7FBA-3654-42E4-9DED-EDF66E478AE5}"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There is no single nature or format of a memo; it can include subjective thoughts about the data, with ideas, theories, </a:t>
            </a:r>
            <a:r>
              <a:rPr lang="en-US" dirty="0" err="1" smtClean="0"/>
              <a:t>reﬂections</a:t>
            </a:r>
            <a:r>
              <a:rPr lang="en-US" dirty="0" smtClean="0"/>
              <a:t>, comments, opinions, personal responses, suggestions for future and new lines of research, reminders, observations, evaluations, critiques, </a:t>
            </a:r>
            <a:r>
              <a:rPr lang="en-US" dirty="0" err="1" smtClean="0"/>
              <a:t>judgements</a:t>
            </a:r>
            <a:r>
              <a:rPr lang="en-US" dirty="0" smtClean="0"/>
              <a:t>, conclusions, explanations, considerations, implications, speculations, predictions, hunches, theories, connections, relationships between codes and categories, insights and so on. Memos can be </a:t>
            </a:r>
            <a:r>
              <a:rPr lang="en-US" dirty="0" err="1" smtClean="0"/>
              <a:t>reﬂections</a:t>
            </a:r>
            <a:r>
              <a:rPr lang="en-US" dirty="0" smtClean="0"/>
              <a:t> on the past, present and the future, thereby beginning to examine the issue of causality. </a:t>
            </a:r>
          </a:p>
          <a:p>
            <a:pPr>
              <a:lnSpc>
                <a:spcPct val="150000"/>
              </a:lnSpc>
            </a:pPr>
            <a:r>
              <a:rPr lang="en-US" dirty="0" smtClean="0"/>
              <a:t>There is no required minimum or maximum length, though memos should be dated not only for ease of reference but also for a marking of the development of the researcher as well as of the research.</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143000" y="1447800"/>
            <a:ext cx="7772400" cy="5105400"/>
          </a:xfrm>
        </p:spPr>
        <p:txBody>
          <a:bodyPr>
            <a:normAutofit/>
          </a:bodyPr>
          <a:lstStyle/>
          <a:p>
            <a:r>
              <a:rPr lang="en-US" dirty="0" smtClean="0"/>
              <a:t>to test</a:t>
            </a:r>
          </a:p>
          <a:p>
            <a:r>
              <a:rPr lang="en-US" dirty="0" smtClean="0"/>
              <a:t>to discover commonalities, differences and similarities</a:t>
            </a:r>
          </a:p>
          <a:p>
            <a:r>
              <a:rPr lang="en-US" dirty="0" smtClean="0"/>
              <a:t>to examine the application and operation of the same issues in different contexts.</a:t>
            </a:r>
          </a:p>
          <a:p>
            <a:r>
              <a:rPr lang="en-US" dirty="0" smtClean="0"/>
              <a:t>The </a:t>
            </a:r>
            <a:r>
              <a:rPr lang="en-US" dirty="0" err="1" smtClean="0"/>
              <a:t>signiﬁcance</a:t>
            </a:r>
            <a:r>
              <a:rPr lang="en-US" dirty="0" smtClean="0"/>
              <a:t> of deciding the purpose is that it will determine the kind of analysis performed on the data. This, in turn, will </a:t>
            </a:r>
            <a:r>
              <a:rPr lang="en-US" dirty="0" err="1" smtClean="0"/>
              <a:t>inﬂuence</a:t>
            </a:r>
            <a:r>
              <a:rPr lang="en-US" dirty="0" smtClean="0"/>
              <a:t> the way in which the analysis is written up. The data analysis will also be </a:t>
            </a:r>
            <a:r>
              <a:rPr lang="en-US" dirty="0" err="1" smtClean="0"/>
              <a:t>inﬂuenced</a:t>
            </a:r>
            <a:r>
              <a:rPr lang="en-US" dirty="0" smtClean="0"/>
              <a:t> by the kind of qualitative study that is being undertaken.</a:t>
            </a:r>
          </a:p>
          <a:p>
            <a:r>
              <a:rPr lang="en-US" dirty="0" smtClean="0"/>
              <a:t>For example, a biography and a case study may be most suitably written as descriptive narrative, often chronologically, with issues raised throughout.</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143000" y="1447800"/>
            <a:ext cx="7790688" cy="5181600"/>
          </a:xfrm>
        </p:spPr>
        <p:txBody>
          <a:bodyPr>
            <a:normAutofit fontScale="92500" lnSpcReduction="10000"/>
          </a:bodyPr>
          <a:lstStyle/>
          <a:p>
            <a:pPr>
              <a:lnSpc>
                <a:spcPct val="150000"/>
              </a:lnSpc>
            </a:pPr>
            <a:r>
              <a:rPr lang="en-US" dirty="0" smtClean="0"/>
              <a:t>Memos are an important part of the self-conscious </a:t>
            </a:r>
            <a:r>
              <a:rPr lang="en-US" dirty="0" err="1" smtClean="0"/>
              <a:t>reﬂection</a:t>
            </a:r>
            <a:r>
              <a:rPr lang="en-US" dirty="0" smtClean="0"/>
              <a:t> on the data and have considerable potential to inform the data collection, analysis and theorizing processes. They should be written whenever they strike the researcher as important – during and after analysis. They can be written any time; indeed some researchers deliberately carry a pen and paper with them wherever they go, so that ideas that occur can be written down before they are forgotten.</a:t>
            </a:r>
          </a:p>
          <a:p>
            <a:pPr>
              <a:lnSpc>
                <a:spcPct val="150000"/>
              </a:lnSpc>
            </a:pPr>
            <a:r>
              <a:rPr lang="en-US" dirty="0" smtClean="0"/>
              <a:t>The great tension in data analysis is between maintaining a sense of the holism of the data – the text – and the tendency for analysis to atomize and fragment the data – to separate them into constituent elements, thereby losing the synergy of the whole, and often the whole is greater than the sum of the parts. </a:t>
            </a:r>
          </a:p>
          <a:p>
            <a:pPr>
              <a:lnSpc>
                <a:spcPct val="150000"/>
              </a:lnSpc>
            </a:pPr>
            <a:r>
              <a:rPr lang="en-US" dirty="0" smtClean="0"/>
              <a:t>There are several stages in analysis, for example:</a:t>
            </a: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219200" y="1447800"/>
            <a:ext cx="7714488" cy="5105400"/>
          </a:xfrm>
        </p:spPr>
        <p:txBody>
          <a:bodyPr>
            <a:normAutofit fontScale="92500" lnSpcReduction="10000"/>
          </a:bodyPr>
          <a:lstStyle/>
          <a:p>
            <a:r>
              <a:rPr lang="en-US" dirty="0" smtClean="0"/>
              <a:t>generating natural units of meaning</a:t>
            </a:r>
          </a:p>
          <a:p>
            <a:r>
              <a:rPr lang="en-US" dirty="0" smtClean="0"/>
              <a:t>classifying, categorizing and ordering these units of meaning</a:t>
            </a:r>
          </a:p>
          <a:p>
            <a:r>
              <a:rPr lang="en-US" dirty="0" smtClean="0"/>
              <a:t>structuring narratives to describe the contents</a:t>
            </a:r>
          </a:p>
          <a:p>
            <a:r>
              <a:rPr lang="en-US" dirty="0" smtClean="0"/>
              <a:t>interpreting the data.</a:t>
            </a:r>
          </a:p>
          <a:p>
            <a:pPr>
              <a:buNone/>
            </a:pPr>
            <a:r>
              <a:rPr lang="en-US" dirty="0" smtClean="0"/>
              <a:t>These are comparatively generalized stages. Miles and </a:t>
            </a:r>
            <a:r>
              <a:rPr lang="en-US" dirty="0" err="1" smtClean="0"/>
              <a:t>Huberman</a:t>
            </a:r>
            <a:r>
              <a:rPr lang="en-US" dirty="0" smtClean="0"/>
              <a:t> (1994) suggest twelve tactics for generating meaning from transcribed data:</a:t>
            </a:r>
          </a:p>
          <a:p>
            <a:r>
              <a:rPr lang="en-US" dirty="0" smtClean="0"/>
              <a:t>counting frequencies of occurrence (of ideas, themes, pieces of data, words)</a:t>
            </a:r>
          </a:p>
          <a:p>
            <a:r>
              <a:rPr lang="en-US" dirty="0" smtClean="0"/>
              <a:t>noting patterns and themes (Gestalts), which may stem from repeated themes and causes or explanations or constructs</a:t>
            </a:r>
          </a:p>
          <a:p>
            <a:r>
              <a:rPr lang="en-US" dirty="0" smtClean="0"/>
              <a:t>seeing plausibility: trying to make good sense of data, using informed intuition to reach a conclusion</a:t>
            </a:r>
          </a:p>
          <a:p>
            <a:r>
              <a:rPr lang="en-US" dirty="0" smtClean="0"/>
              <a:t>clustering: setting items into categories, types, </a:t>
            </a:r>
            <a:r>
              <a:rPr lang="en-US" dirty="0" err="1" smtClean="0"/>
              <a:t>behaviours</a:t>
            </a:r>
            <a:r>
              <a:rPr lang="en-US" dirty="0" smtClean="0"/>
              <a:t> and </a:t>
            </a:r>
            <a:r>
              <a:rPr lang="en-US" dirty="0" err="1" smtClean="0"/>
              <a:t>classiﬁcations</a:t>
            </a:r>
            <a:endParaRPr lang="en-US" dirty="0" smtClean="0"/>
          </a:p>
          <a:p>
            <a:r>
              <a:rPr lang="en-US" dirty="0" smtClean="0"/>
              <a:t>making metaphors: using </a:t>
            </a:r>
            <a:r>
              <a:rPr lang="en-US" dirty="0" err="1" smtClean="0"/>
              <a:t>ﬁgurative</a:t>
            </a:r>
            <a:r>
              <a:rPr lang="en-US" dirty="0" smtClean="0"/>
              <a:t> and connotative language rather than literal and denotative language, bringing data to life, thereby reducing data, making patterns, </a:t>
            </a:r>
            <a:r>
              <a:rPr lang="en-US" dirty="0" err="1" smtClean="0"/>
              <a:t>decentring</a:t>
            </a:r>
            <a:r>
              <a:rPr lang="en-US" dirty="0" smtClean="0"/>
              <a:t> the data, and connecting data with theory</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219200" y="1447800"/>
            <a:ext cx="7714488" cy="5181600"/>
          </a:xfrm>
        </p:spPr>
        <p:txBody>
          <a:bodyPr>
            <a:normAutofit/>
          </a:bodyPr>
          <a:lstStyle/>
          <a:p>
            <a:r>
              <a:rPr lang="en-US" dirty="0" smtClean="0"/>
              <a:t>splitting variables to elaborate, differentiate and ‘unpack’ ideas, i.e. to move away from the drive towards integration and the blurring of data</a:t>
            </a:r>
          </a:p>
          <a:p>
            <a:r>
              <a:rPr lang="en-US" dirty="0" smtClean="0"/>
              <a:t>subsuming particulars into the general (akin to Glaser’s (1978) notion of ‘constant comparison’:– a move towards clarifying key concepts</a:t>
            </a:r>
          </a:p>
          <a:p>
            <a:r>
              <a:rPr lang="en-US" dirty="0" smtClean="0"/>
              <a:t>factoring: bringing a large number of variables under a smaller number of (frequently) unobserved hypothetical variables</a:t>
            </a:r>
          </a:p>
          <a:p>
            <a:r>
              <a:rPr lang="en-US" dirty="0" smtClean="0"/>
              <a:t>identifying and noting relations between variables</a:t>
            </a:r>
          </a:p>
          <a:p>
            <a:r>
              <a:rPr lang="en-US" dirty="0" err="1" smtClean="0"/>
              <a:t>ﬁnding</a:t>
            </a:r>
            <a:r>
              <a:rPr lang="en-US" dirty="0" smtClean="0"/>
              <a:t> intervening variables: looking for other variables that appear to be ‘getting in the way’  of accounting for what one would expect to be strong relationships between variables</a:t>
            </a:r>
          </a:p>
          <a:p>
            <a:r>
              <a:rPr lang="en-US" dirty="0" smtClean="0"/>
              <a:t>building a logical chain of evidence: noting causality and making inferences</a:t>
            </a:r>
          </a:p>
          <a:p>
            <a:r>
              <a:rPr lang="en-US" dirty="0" smtClean="0"/>
              <a:t>making conceptual/theoretical coherence: moving from metaphors to constructs, to theories to explain the phenomena.</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This progression, though perhaps positivist in its tone, is a useful way of moving from the </a:t>
            </a:r>
            <a:r>
              <a:rPr lang="en-US" dirty="0" err="1" smtClean="0"/>
              <a:t>speciﬁc</a:t>
            </a:r>
            <a:r>
              <a:rPr lang="en-US" dirty="0" smtClean="0"/>
              <a:t> to the general in data analysis. Running through the suggestions from Miles and </a:t>
            </a:r>
            <a:r>
              <a:rPr lang="en-US" dirty="0" err="1" smtClean="0"/>
              <a:t>Huberman</a:t>
            </a:r>
            <a:r>
              <a:rPr lang="en-US" dirty="0" smtClean="0"/>
              <a:t> (1994) is the importance that they attach to coding of data, partially as a way of reducing what is typically data overload from qualitative data. Miles and </a:t>
            </a:r>
            <a:r>
              <a:rPr lang="en-US" dirty="0" err="1" smtClean="0"/>
              <a:t>Huberman</a:t>
            </a:r>
            <a:r>
              <a:rPr lang="en-US" dirty="0" smtClean="0"/>
              <a:t> (1994) suggest that analysis through coding can be performed both within-site and cross-site, enabling causal chains, networks and matrices to be established, all of these addressing what they see as the major issue of reducing data overload through careful data display.</a:t>
            </a:r>
          </a:p>
          <a:p>
            <a:r>
              <a:rPr lang="en-US" dirty="0" smtClean="0"/>
              <a:t>  Content analysis involves reading and </a:t>
            </a:r>
            <a:r>
              <a:rPr lang="en-US" dirty="0" err="1" smtClean="0"/>
              <a:t>judgement</a:t>
            </a:r>
            <a:r>
              <a:rPr lang="en-US" dirty="0" smtClean="0"/>
              <a:t>; Brenner et al. (1985) set out several steps in undertaking a content analysis of open-ended data:</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143000" y="1447800"/>
            <a:ext cx="7790688" cy="5105400"/>
          </a:xfrm>
        </p:spPr>
        <p:txBody>
          <a:bodyPr>
            <a:normAutofit fontScale="92500" lnSpcReduction="20000"/>
          </a:bodyPr>
          <a:lstStyle/>
          <a:p>
            <a:r>
              <a:rPr lang="en-US" dirty="0" err="1" smtClean="0"/>
              <a:t>brieﬁng</a:t>
            </a:r>
            <a:r>
              <a:rPr lang="en-US" dirty="0" smtClean="0"/>
              <a:t>: understanding the problem and its context in detail</a:t>
            </a:r>
          </a:p>
          <a:p>
            <a:r>
              <a:rPr lang="en-US" dirty="0" smtClean="0"/>
              <a:t>sampling: of people, including the types of sample sought </a:t>
            </a:r>
          </a:p>
          <a:p>
            <a:r>
              <a:rPr lang="en-US" dirty="0" smtClean="0"/>
              <a:t>Associating: with other work that has been done</a:t>
            </a:r>
          </a:p>
          <a:p>
            <a:r>
              <a:rPr lang="en-US" dirty="0" smtClean="0"/>
              <a:t>Hypothesis development</a:t>
            </a:r>
          </a:p>
          <a:p>
            <a:r>
              <a:rPr lang="en-US" dirty="0" smtClean="0"/>
              <a:t>hypothesis testing</a:t>
            </a:r>
          </a:p>
          <a:p>
            <a:r>
              <a:rPr lang="en-US" dirty="0" smtClean="0"/>
              <a:t>Immersion: in the data collected, to pick up all the clues</a:t>
            </a:r>
          </a:p>
          <a:p>
            <a:r>
              <a:rPr lang="en-US" dirty="0" smtClean="0"/>
              <a:t>Categorizing: in which the categories and their  labels must </a:t>
            </a:r>
            <a:r>
              <a:rPr lang="en-US" dirty="0" err="1" smtClean="0"/>
              <a:t>reﬂect</a:t>
            </a:r>
            <a:r>
              <a:rPr lang="en-US" dirty="0" smtClean="0"/>
              <a:t> the purpose of the research, be exhaustive and be mutually exclusive</a:t>
            </a:r>
          </a:p>
          <a:p>
            <a:r>
              <a:rPr lang="en-US" dirty="0" smtClean="0"/>
              <a:t>Incubation: e.g. </a:t>
            </a:r>
            <a:r>
              <a:rPr lang="en-US" dirty="0" err="1" smtClean="0"/>
              <a:t>reﬂecting</a:t>
            </a:r>
            <a:r>
              <a:rPr lang="en-US" dirty="0" smtClean="0"/>
              <a:t> on data and developing interpretations and meanings</a:t>
            </a:r>
          </a:p>
          <a:p>
            <a:r>
              <a:rPr lang="en-US" dirty="0" smtClean="0"/>
              <a:t>Synthesis: involving a review of the rationale for coding and an </a:t>
            </a:r>
            <a:r>
              <a:rPr lang="en-US" dirty="0" err="1" smtClean="0"/>
              <a:t>identiﬁcation</a:t>
            </a:r>
            <a:r>
              <a:rPr lang="en-US" dirty="0" smtClean="0"/>
              <a:t> of the emerging patterns and themes</a:t>
            </a:r>
          </a:p>
          <a:p>
            <a:r>
              <a:rPr lang="en-US" dirty="0" smtClean="0"/>
              <a:t>Culling: condensing, excising and even reinterpreting the data so that they can be written up intelligibly</a:t>
            </a:r>
          </a:p>
          <a:p>
            <a:r>
              <a:rPr lang="en-US" dirty="0" smtClean="0"/>
              <a:t>Interpretation: making meaning of the data</a:t>
            </a:r>
          </a:p>
          <a:p>
            <a:r>
              <a:rPr lang="en-US" dirty="0" smtClean="0"/>
              <a:t>Writing: including giving clear guidance on the incidence of occurrence; proving an indication of direction and intentionality of feelings; being aware of what is not said as well as what is said – silences; indicating salience (to the readers and respondents) Rethinking.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219200" y="1447800"/>
            <a:ext cx="7714488" cy="5181600"/>
          </a:xfrm>
        </p:spPr>
        <p:txBody>
          <a:bodyPr>
            <a:normAutofit/>
          </a:bodyPr>
          <a:lstStyle/>
          <a:p>
            <a:r>
              <a:rPr lang="en-US" dirty="0" smtClean="0"/>
              <a:t>Content analysis requires researchers to address several factors:</a:t>
            </a:r>
          </a:p>
          <a:p>
            <a:r>
              <a:rPr lang="en-US" dirty="0" smtClean="0"/>
              <a:t>Understand the research brief thoroughly.</a:t>
            </a:r>
          </a:p>
          <a:p>
            <a:r>
              <a:rPr lang="en-US" dirty="0" smtClean="0"/>
              <a:t>Evaluate the relevance of the sample for the research project.</a:t>
            </a:r>
          </a:p>
          <a:p>
            <a:r>
              <a:rPr lang="en-US" dirty="0" smtClean="0"/>
              <a:t>Associate their own experiences with the problem, looking for clues from the past.</a:t>
            </a:r>
          </a:p>
          <a:p>
            <a:r>
              <a:rPr lang="en-US" dirty="0" smtClean="0"/>
              <a:t>Develop testable hypotheses as the basis for the content analysis.</a:t>
            </a:r>
          </a:p>
          <a:p>
            <a:r>
              <a:rPr lang="en-US" dirty="0" smtClean="0"/>
              <a:t>Test the hypotheses throughout the interviewing and analysis process.</a:t>
            </a:r>
          </a:p>
          <a:p>
            <a:r>
              <a:rPr lang="en-US" dirty="0" smtClean="0"/>
              <a:t>Stay immersed in the data throughout the study.</a:t>
            </a:r>
          </a:p>
          <a:p>
            <a:r>
              <a:rPr lang="en-US" dirty="0" smtClean="0"/>
              <a:t>Categorize the data in the Concept Book, creating labels and codes.</a:t>
            </a:r>
          </a:p>
          <a:p>
            <a:r>
              <a:rPr lang="en-US" dirty="0" smtClean="0"/>
              <a:t>Incubate the data before writing up.</a:t>
            </a:r>
          </a:p>
          <a:p>
            <a:r>
              <a:rPr lang="en-US" dirty="0" smtClean="0"/>
              <a:t>Synthesize the data in the Concept Book,</a:t>
            </a:r>
          </a:p>
          <a:p>
            <a:r>
              <a:rPr lang="en-US" dirty="0" smtClean="0"/>
              <a:t>looking for key concepts.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Cont…Systematic approaches to data analysis</a:t>
            </a:r>
            <a:endParaRPr lang="en-US" dirty="0">
              <a:effectLst/>
            </a:endParaRPr>
          </a:p>
        </p:txBody>
      </p:sp>
      <p:sp>
        <p:nvSpPr>
          <p:cNvPr id="3" name="Content Placeholder 2"/>
          <p:cNvSpPr>
            <a:spLocks noGrp="1"/>
          </p:cNvSpPr>
          <p:nvPr>
            <p:ph idx="1"/>
          </p:nvPr>
        </p:nvSpPr>
        <p:spPr>
          <a:xfrm>
            <a:off x="1143000" y="1447800"/>
            <a:ext cx="7790688" cy="5029200"/>
          </a:xfrm>
        </p:spPr>
        <p:txBody>
          <a:bodyPr/>
          <a:lstStyle/>
          <a:p>
            <a:r>
              <a:rPr lang="en-US" dirty="0" smtClean="0"/>
              <a:t>Cull the data; being selective is important because it is impossible to report everything that happened.</a:t>
            </a:r>
          </a:p>
          <a:p>
            <a:r>
              <a:rPr lang="en-US" dirty="0" smtClean="0"/>
              <a:t>Interpret the data, identifying its meaning and implication.</a:t>
            </a:r>
          </a:p>
          <a:p>
            <a:r>
              <a:rPr lang="en-US" dirty="0" smtClean="0"/>
              <a:t>Write up the report.</a:t>
            </a:r>
          </a:p>
          <a:p>
            <a:r>
              <a:rPr lang="en-US" dirty="0" smtClean="0"/>
              <a:t>Rethink and rewrite: have the research objectives been met?</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Cont…Systematic approaches to data analysis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err="1" smtClean="0"/>
              <a:t>Hycner</a:t>
            </a:r>
            <a:r>
              <a:rPr lang="en-US" dirty="0" smtClean="0"/>
              <a:t> (1985) sets out procedures that can be followed when </a:t>
            </a:r>
            <a:r>
              <a:rPr lang="en-US" dirty="0" err="1" smtClean="0"/>
              <a:t>phenomenologically</a:t>
            </a:r>
            <a:r>
              <a:rPr lang="en-US" dirty="0" smtClean="0"/>
              <a:t> </a:t>
            </a:r>
            <a:r>
              <a:rPr lang="en-US" dirty="0" err="1" smtClean="0"/>
              <a:t>analysing</a:t>
            </a:r>
            <a:r>
              <a:rPr lang="en-US" dirty="0" smtClean="0"/>
              <a:t> interview data. The phenomenologist advocates the study of direct experience taken at face value and sees </a:t>
            </a:r>
            <a:r>
              <a:rPr lang="en-US" dirty="0" err="1" smtClean="0"/>
              <a:t>behaviour</a:t>
            </a:r>
            <a:r>
              <a:rPr lang="en-US" dirty="0" smtClean="0"/>
              <a:t> as determined by the phenomena of experience rather than by external, objective and physically described reality. </a:t>
            </a:r>
            <a:r>
              <a:rPr lang="en-US" dirty="0" err="1" smtClean="0"/>
              <a:t>Hycner</a:t>
            </a:r>
            <a:r>
              <a:rPr lang="en-US" dirty="0" smtClean="0"/>
              <a:t> (1985) points out that there is a reluctance on the part of </a:t>
            </a:r>
            <a:r>
              <a:rPr lang="en-US" dirty="0" err="1" smtClean="0"/>
              <a:t>phenomenologists</a:t>
            </a:r>
            <a:r>
              <a:rPr lang="en-US" dirty="0" smtClean="0"/>
              <a:t> to focus too much on </a:t>
            </a:r>
            <a:r>
              <a:rPr lang="en-US" dirty="0" err="1" smtClean="0"/>
              <a:t>speciﬁc</a:t>
            </a:r>
            <a:r>
              <a:rPr lang="en-US" dirty="0" smtClean="0"/>
              <a:t> steps in research methods for fear that they will become </a:t>
            </a:r>
            <a:r>
              <a:rPr lang="en-US" dirty="0" err="1" smtClean="0"/>
              <a:t>reiﬁed</a:t>
            </a:r>
            <a:r>
              <a:rPr lang="en-US" dirty="0" smtClean="0"/>
              <a:t>. The steps suggested by </a:t>
            </a:r>
            <a:r>
              <a:rPr lang="en-US" dirty="0" err="1" smtClean="0"/>
              <a:t>Hycner</a:t>
            </a:r>
            <a:r>
              <a:rPr lang="en-US" dirty="0" smtClean="0"/>
              <a:t>, however, offer a possible way of </a:t>
            </a:r>
            <a:r>
              <a:rPr lang="en-US" dirty="0" err="1" smtClean="0"/>
              <a:t>analysing</a:t>
            </a:r>
            <a:r>
              <a:rPr lang="en-US" dirty="0" smtClean="0"/>
              <a:t> data which allays such fears. As he himself explains, his guidelines ‘have arisen out of a number of years of teaching phenomenological research classes to graduate psychology students and trying to be true to the phenomenon of interview data while also providing concrete guidelines’ (</a:t>
            </a:r>
            <a:r>
              <a:rPr lang="en-US" dirty="0" err="1" smtClean="0"/>
              <a:t>Hycner</a:t>
            </a:r>
            <a:r>
              <a:rPr lang="en-US" dirty="0" smtClean="0"/>
              <a:t> 1985). In summary, the guidelines are as follows:</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view of guidelines</a:t>
            </a:r>
            <a:endParaRPr lang="en-US" dirty="0"/>
          </a:p>
        </p:txBody>
      </p:sp>
      <p:sp>
        <p:nvSpPr>
          <p:cNvPr id="3" name="Content Placeholder 2"/>
          <p:cNvSpPr>
            <a:spLocks noGrp="1"/>
          </p:cNvSpPr>
          <p:nvPr>
            <p:ph idx="1"/>
          </p:nvPr>
        </p:nvSpPr>
        <p:spPr>
          <a:xfrm>
            <a:off x="1143000" y="1447800"/>
            <a:ext cx="7790688" cy="5181600"/>
          </a:xfrm>
        </p:spPr>
        <p:txBody>
          <a:bodyPr>
            <a:normAutofit/>
          </a:bodyPr>
          <a:lstStyle/>
          <a:p>
            <a:r>
              <a:rPr lang="en-US" dirty="0" smtClean="0"/>
              <a:t>Transcription: having the interview tape transcribed, noting not only the literal statements but also non-verbal and paralinguistic communication.</a:t>
            </a:r>
          </a:p>
          <a:p>
            <a:r>
              <a:rPr lang="en-US" dirty="0" smtClean="0"/>
              <a:t>Bracketing and phenomenological reduction: this means ‘suspending (bracketing) as much as possible the researcher’s meaning and interpretations and entering into the world of the unique individual who was interviewed’.</a:t>
            </a:r>
          </a:p>
          <a:p>
            <a:r>
              <a:rPr lang="en-US" dirty="0" smtClean="0"/>
              <a:t>The researcher thus sets out to understand what the interviewee is saying rather than what the researcher expects that person to say.</a:t>
            </a:r>
          </a:p>
          <a:p>
            <a:r>
              <a:rPr lang="en-US" dirty="0" smtClean="0"/>
              <a:t>Listening to the interview for a sense of the whole: this involves listening to the entire tape several times and reading the transcription a number of times in order to provide a context for the emergence of </a:t>
            </a:r>
            <a:r>
              <a:rPr lang="en-US" dirty="0" err="1" smtClean="0"/>
              <a:t>speciﬁc</a:t>
            </a:r>
            <a:r>
              <a:rPr lang="en-US" dirty="0" smtClean="0"/>
              <a:t> units of meaning and themes later on.</a:t>
            </a:r>
          </a:p>
          <a:p>
            <a:r>
              <a:rPr lang="en-US" dirty="0" smtClean="0"/>
              <a:t>Delineating units of general meaning: this entails a thorough scrutiny of both verbal and non-verbal gestures to elicit the participant’s meaning. ‘It is a crystallization and condensation of what the participant has said, still using as much as possible the literal words of the participant’ (</a:t>
            </a:r>
            <a:r>
              <a:rPr lang="en-US" dirty="0" err="1" smtClean="0"/>
              <a:t>Hycner</a:t>
            </a:r>
            <a:r>
              <a:rPr lang="en-US" dirty="0" smtClean="0"/>
              <a:t> 1985).</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Cont…Brief view of guidelines</a:t>
            </a:r>
            <a:endParaRPr lang="en-US" dirty="0"/>
          </a:p>
        </p:txBody>
      </p:sp>
      <p:sp>
        <p:nvSpPr>
          <p:cNvPr id="3" name="Content Placeholder 2"/>
          <p:cNvSpPr>
            <a:spLocks noGrp="1"/>
          </p:cNvSpPr>
          <p:nvPr>
            <p:ph idx="1"/>
          </p:nvPr>
        </p:nvSpPr>
        <p:spPr>
          <a:xfrm>
            <a:off x="1219200" y="1447800"/>
            <a:ext cx="7714488" cy="5105400"/>
          </a:xfrm>
        </p:spPr>
        <p:txBody>
          <a:bodyPr>
            <a:normAutofit/>
          </a:bodyPr>
          <a:lstStyle/>
          <a:p>
            <a:r>
              <a:rPr lang="en-US" dirty="0" smtClean="0"/>
              <a:t>Delineating units of meaning relevant to the research question: once the units of general meaning have been noted, they are then reduced to units of meaning relevant to the research question.</a:t>
            </a:r>
          </a:p>
          <a:p>
            <a:r>
              <a:rPr lang="en-US" dirty="0" smtClean="0"/>
              <a:t>Training independent judges to verify the units of relevant meaning: </a:t>
            </a:r>
            <a:r>
              <a:rPr lang="en-US" dirty="0" err="1" smtClean="0"/>
              <a:t>ﬁndings</a:t>
            </a:r>
            <a:r>
              <a:rPr lang="en-US" dirty="0" smtClean="0"/>
              <a:t> can be </a:t>
            </a:r>
            <a:r>
              <a:rPr lang="en-US" dirty="0" err="1" smtClean="0"/>
              <a:t>veriﬁed</a:t>
            </a:r>
            <a:r>
              <a:rPr lang="en-US" dirty="0" smtClean="0"/>
              <a:t> by using other researchers to carry out the above procedures. </a:t>
            </a:r>
            <a:r>
              <a:rPr lang="en-US" dirty="0" err="1" smtClean="0"/>
              <a:t>Hycner’s</a:t>
            </a:r>
            <a:r>
              <a:rPr lang="en-US" dirty="0" smtClean="0"/>
              <a:t> own experience in working with graduate students well trained in this type of research is that there are rarely </a:t>
            </a:r>
            <a:r>
              <a:rPr lang="en-US" dirty="0" err="1" smtClean="0"/>
              <a:t>signiﬁcant</a:t>
            </a:r>
            <a:r>
              <a:rPr lang="en-US" dirty="0" smtClean="0"/>
              <a:t> differences in the </a:t>
            </a:r>
            <a:r>
              <a:rPr lang="en-US" dirty="0" err="1" smtClean="0"/>
              <a:t>ﬁndings</a:t>
            </a:r>
            <a:r>
              <a:rPr lang="en-US" dirty="0" smtClean="0"/>
              <a:t>.</a:t>
            </a:r>
          </a:p>
          <a:p>
            <a:r>
              <a:rPr lang="en-US" dirty="0" smtClean="0"/>
              <a:t>Eliminating redundancies: at this stage, the researcher checks the lists of relevant meaning and eliminates those clearly redundant to others previously listed.</a:t>
            </a:r>
          </a:p>
          <a:p>
            <a:r>
              <a:rPr lang="en-US" dirty="0" smtClean="0"/>
              <a:t>Clustering units of relevant meaning: the researcher now tries to determine if any of the units of relevant meaning naturally cluster together; whether there seems to be some common theme or essence that unites several discrete units of relevant meaning.</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066800" y="1447800"/>
            <a:ext cx="7848600" cy="5257800"/>
          </a:xfrm>
        </p:spPr>
        <p:txBody>
          <a:bodyPr>
            <a:normAutofit/>
          </a:bodyPr>
          <a:lstStyle/>
          <a:p>
            <a:r>
              <a:rPr lang="en-US" dirty="0" smtClean="0"/>
              <a:t>An ethnography may be written as narrative or stories, with issues raised, but not necessarily conforming to a chronology of events, and including description, analysis, interpretation and explanation of the key features of a group or culture. A grounded theory and content analysis will proceed through a systematic series of analyses, including coding and categorization, until theory emerges that explains the phenomena being studied or which can be used for predictive purposes.</a:t>
            </a:r>
          </a:p>
          <a:p>
            <a:r>
              <a:rPr lang="en-US" dirty="0" smtClean="0"/>
              <a:t>The analysis will also be </a:t>
            </a:r>
            <a:r>
              <a:rPr lang="en-US" dirty="0" err="1" smtClean="0"/>
              <a:t>inﬂuenced</a:t>
            </a:r>
            <a:r>
              <a:rPr lang="en-US" dirty="0" smtClean="0"/>
              <a:t> by the number of data sets and people from whom data have been collected. Qualitative data often focus on smaller numbers of people than quantitative data, yet the data tend to be detailed and rich. Researchers will need to decide, for example, whether to present data individual by individual, and then, if desired, to amalgamate key issues emerging across the individuals, or whether to proceed by working within a largely predetermined analytical frame of issues that crosses the individuals concerned. </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Cont…Brief view of guidelines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pPr>
              <a:lnSpc>
                <a:spcPct val="150000"/>
              </a:lnSpc>
            </a:pPr>
            <a:r>
              <a:rPr lang="en-US" dirty="0" smtClean="0"/>
              <a:t>Determining themes from clusters of meaning: the researcher examines all the clusters of meaning to determine if there is one (or more) central theme(s) which expresses the essence of these clusters.</a:t>
            </a:r>
          </a:p>
          <a:p>
            <a:pPr>
              <a:lnSpc>
                <a:spcPct val="150000"/>
              </a:lnSpc>
            </a:pPr>
            <a:r>
              <a:rPr lang="en-US" dirty="0" smtClean="0"/>
              <a:t>Writing a summary of each individual interview: it is useful at this point, </a:t>
            </a:r>
            <a:r>
              <a:rPr lang="en-US" dirty="0" err="1" smtClean="0"/>
              <a:t>Hycner</a:t>
            </a:r>
            <a:r>
              <a:rPr lang="en-US" dirty="0" smtClean="0"/>
              <a:t> suggests, to go back to the interview transcription and write up a summary of the interview incorporating the themes that have been elicited from the data.</a:t>
            </a:r>
          </a:p>
          <a:p>
            <a:pPr>
              <a:lnSpc>
                <a:spcPct val="150000"/>
              </a:lnSpc>
            </a:pPr>
            <a:r>
              <a:rPr lang="en-US" dirty="0" smtClean="0"/>
              <a:t>Return to the participant with the summary and themes, conducting a second interview: this is a check to see whether the essence of the </a:t>
            </a:r>
            <a:r>
              <a:rPr lang="en-US" dirty="0" err="1" smtClean="0"/>
              <a:t>ﬁrst</a:t>
            </a:r>
            <a:r>
              <a:rPr lang="en-US" dirty="0" smtClean="0"/>
              <a:t> interview has been accurately and fully captured.</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Cont…Brief view of guidelines</a:t>
            </a:r>
            <a:endParaRPr lang="en-US" dirty="0"/>
          </a:p>
        </p:txBody>
      </p:sp>
      <p:sp>
        <p:nvSpPr>
          <p:cNvPr id="3" name="Content Placeholder 2"/>
          <p:cNvSpPr>
            <a:spLocks noGrp="1"/>
          </p:cNvSpPr>
          <p:nvPr>
            <p:ph idx="1"/>
          </p:nvPr>
        </p:nvSpPr>
        <p:spPr>
          <a:xfrm>
            <a:off x="1143000" y="1447800"/>
            <a:ext cx="7790688" cy="5181600"/>
          </a:xfrm>
        </p:spPr>
        <p:txBody>
          <a:bodyPr>
            <a:normAutofit fontScale="92500"/>
          </a:bodyPr>
          <a:lstStyle/>
          <a:p>
            <a:pPr>
              <a:lnSpc>
                <a:spcPct val="150000"/>
              </a:lnSpc>
            </a:pPr>
            <a:r>
              <a:rPr lang="en-US" dirty="0" smtClean="0"/>
              <a:t>Modifying themes and summary: with the new data from the second interview, the researcher looks at all the data as a whole and </a:t>
            </a:r>
            <a:r>
              <a:rPr lang="en-US" dirty="0" err="1" smtClean="0"/>
              <a:t>modiﬁes</a:t>
            </a:r>
            <a:r>
              <a:rPr lang="en-US" dirty="0" smtClean="0"/>
              <a:t> them or adds themes as necessary.</a:t>
            </a:r>
          </a:p>
          <a:p>
            <a:pPr>
              <a:lnSpc>
                <a:spcPct val="150000"/>
              </a:lnSpc>
            </a:pPr>
            <a:r>
              <a:rPr lang="en-US" dirty="0" smtClean="0"/>
              <a:t>Identifying general and unique themes for all the interviews: the researcher now looks for the themes common to most or all of the interviews as well as the individual variations. </a:t>
            </a:r>
          </a:p>
          <a:p>
            <a:pPr>
              <a:lnSpc>
                <a:spcPct val="150000"/>
              </a:lnSpc>
            </a:pPr>
            <a:r>
              <a:rPr lang="en-US" dirty="0" smtClean="0"/>
              <a:t>The </a:t>
            </a:r>
            <a:r>
              <a:rPr lang="en-US" dirty="0" err="1" smtClean="0"/>
              <a:t>ﬁrst</a:t>
            </a:r>
            <a:r>
              <a:rPr lang="en-US" dirty="0" smtClean="0"/>
              <a:t> step is to note if there are themes common to all or most of the interviews. </a:t>
            </a:r>
          </a:p>
          <a:p>
            <a:pPr>
              <a:lnSpc>
                <a:spcPct val="150000"/>
              </a:lnSpc>
            </a:pPr>
            <a:r>
              <a:rPr lang="en-US" dirty="0" smtClean="0"/>
              <a:t>The second step is to note when there are themes that are unique to a single interview or a minority of the interviews.</a:t>
            </a:r>
          </a:p>
          <a:p>
            <a:pPr>
              <a:lnSpc>
                <a:spcPct val="150000"/>
              </a:lnSpc>
            </a:pPr>
            <a:r>
              <a:rPr lang="en-US" dirty="0" smtClean="0"/>
              <a:t>Contextualization of themes: at this point it is helpful to place these themes back within the overall contexts or horizons from which they emerged.</a:t>
            </a:r>
          </a:p>
          <a:p>
            <a:pPr>
              <a:lnSpc>
                <a:spcPct val="150000"/>
              </a:lnSpc>
            </a:pP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Composite summary: </a:t>
            </a:r>
            <a:r>
              <a:rPr lang="en-US" dirty="0" err="1" smtClean="0"/>
              <a:t>Hycner</a:t>
            </a:r>
            <a:r>
              <a:rPr lang="en-US" dirty="0" smtClean="0"/>
              <a:t> (1985) considers it useful to write up a composite summary of all the interviews which would accurately capture the essence of the phenomenon being investigated. ‘Such a composite summary describes the ‘‘world’’ in general, as experienced by the participants. At the end of such a summary the researcher might want to note </a:t>
            </a:r>
            <a:r>
              <a:rPr lang="en-US" dirty="0" err="1" smtClean="0"/>
              <a:t>signiﬁcant</a:t>
            </a:r>
            <a:r>
              <a:rPr lang="en-US" dirty="0" smtClean="0"/>
              <a:t> individual differences’ (</a:t>
            </a:r>
            <a:r>
              <a:rPr lang="en-US" dirty="0" err="1" smtClean="0"/>
              <a:t>Hycner</a:t>
            </a:r>
            <a:r>
              <a:rPr lang="en-US" dirty="0" smtClean="0"/>
              <a:t> 1985).</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tools for </a:t>
            </a:r>
            <a:r>
              <a:rPr lang="en-US" dirty="0" err="1" smtClean="0"/>
              <a:t>analysing</a:t>
            </a:r>
            <a:r>
              <a:rPr lang="en-US" dirty="0" smtClean="0"/>
              <a:t/>
            </a:r>
            <a:br>
              <a:rPr lang="en-US" dirty="0" smtClean="0"/>
            </a:br>
            <a:r>
              <a:rPr lang="en-US" dirty="0" smtClean="0"/>
              <a:t>qualitative data</a:t>
            </a:r>
            <a:br>
              <a:rPr lang="en-US" dirty="0" smtClean="0"/>
            </a:br>
            <a:endParaRPr lang="en-US" dirty="0"/>
          </a:p>
        </p:txBody>
      </p:sp>
      <p:sp>
        <p:nvSpPr>
          <p:cNvPr id="3" name="Content Placeholder 2"/>
          <p:cNvSpPr>
            <a:spLocks noGrp="1"/>
          </p:cNvSpPr>
          <p:nvPr>
            <p:ph idx="1"/>
          </p:nvPr>
        </p:nvSpPr>
        <p:spPr>
          <a:xfrm>
            <a:off x="1143000" y="1447800"/>
            <a:ext cx="7790688" cy="5029200"/>
          </a:xfrm>
        </p:spPr>
        <p:txBody>
          <a:bodyPr/>
          <a:lstStyle/>
          <a:p>
            <a:pPr>
              <a:lnSpc>
                <a:spcPct val="150000"/>
              </a:lnSpc>
            </a:pPr>
            <a:r>
              <a:rPr lang="en-US" dirty="0" smtClean="0"/>
              <a:t>There are several procedural tools for </a:t>
            </a:r>
            <a:r>
              <a:rPr lang="en-US" dirty="0" err="1" smtClean="0"/>
              <a:t>analysing</a:t>
            </a:r>
            <a:r>
              <a:rPr lang="en-US" dirty="0" smtClean="0"/>
              <a:t> qualitative data. </a:t>
            </a:r>
            <a:r>
              <a:rPr lang="en-US" dirty="0" err="1" smtClean="0"/>
              <a:t>LeCompte</a:t>
            </a:r>
            <a:r>
              <a:rPr lang="en-US" dirty="0" smtClean="0"/>
              <a:t> and </a:t>
            </a:r>
            <a:r>
              <a:rPr lang="en-US" dirty="0" err="1" smtClean="0"/>
              <a:t>Preissle</a:t>
            </a:r>
            <a:r>
              <a:rPr lang="en-US" dirty="0" smtClean="0"/>
              <a:t> (1993:253) see analytic induction, constant comparison, typological analysis and enumeration as valuable techniques for the qualitative researcher to use in </a:t>
            </a:r>
            <a:r>
              <a:rPr lang="en-US" dirty="0" err="1" smtClean="0"/>
              <a:t>analysing</a:t>
            </a:r>
            <a:r>
              <a:rPr lang="en-US" dirty="0" smtClean="0"/>
              <a:t> data and generating theory.</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induction</a:t>
            </a:r>
            <a:br>
              <a:rPr lang="en-US" dirty="0" smtClean="0"/>
            </a:br>
            <a:endParaRPr lang="en-US" dirty="0"/>
          </a:p>
        </p:txBody>
      </p:sp>
      <p:sp>
        <p:nvSpPr>
          <p:cNvPr id="3" name="Content Placeholder 2"/>
          <p:cNvSpPr>
            <a:spLocks noGrp="1"/>
          </p:cNvSpPr>
          <p:nvPr>
            <p:ph idx="1"/>
          </p:nvPr>
        </p:nvSpPr>
        <p:spPr>
          <a:xfrm>
            <a:off x="1143000" y="1447800"/>
            <a:ext cx="7790688" cy="5029200"/>
          </a:xfrm>
        </p:spPr>
        <p:txBody>
          <a:bodyPr>
            <a:normAutofit lnSpcReduction="10000"/>
          </a:bodyPr>
          <a:lstStyle/>
          <a:p>
            <a:pPr>
              <a:lnSpc>
                <a:spcPct val="150000"/>
              </a:lnSpc>
            </a:pPr>
            <a:r>
              <a:rPr lang="en-US" dirty="0" smtClean="0"/>
              <a:t>Analytic induction is a term and process that was introduced by </a:t>
            </a:r>
            <a:r>
              <a:rPr lang="en-US" dirty="0" err="1" smtClean="0"/>
              <a:t>Znaniecki</a:t>
            </a:r>
            <a:r>
              <a:rPr lang="en-US" dirty="0" smtClean="0"/>
              <a:t> (1934) in deliberate opposition to statistical methods of data analysis. </a:t>
            </a:r>
            <a:r>
              <a:rPr lang="en-US" dirty="0" err="1" smtClean="0"/>
              <a:t>LeCompte</a:t>
            </a:r>
            <a:r>
              <a:rPr lang="en-US" dirty="0" smtClean="0"/>
              <a:t> and </a:t>
            </a:r>
            <a:r>
              <a:rPr lang="en-US" dirty="0" err="1" smtClean="0"/>
              <a:t>Preissle</a:t>
            </a:r>
            <a:r>
              <a:rPr lang="en-US" dirty="0" smtClean="0"/>
              <a:t> (1993: 254) suggest that the process is akin to the several steps set out above, in that data are scanned to generate categories of phenomena, relationships between these categories are sought and working typologies and summaries are written on the basis of the data examined. </a:t>
            </a:r>
          </a:p>
          <a:p>
            <a:pPr>
              <a:lnSpc>
                <a:spcPct val="150000"/>
              </a:lnSpc>
            </a:pPr>
            <a:r>
              <a:rPr lang="en-US" dirty="0" smtClean="0"/>
              <a:t>These are then </a:t>
            </a:r>
            <a:r>
              <a:rPr lang="en-US" dirty="0" err="1" smtClean="0"/>
              <a:t>reﬁned</a:t>
            </a:r>
            <a:r>
              <a:rPr lang="en-US" dirty="0" smtClean="0"/>
              <a:t> by subsequent cases and analysis; negative and discrepant cases are deliberately sought to modify, enlarge or restrict the original explanation or theory. </a:t>
            </a:r>
            <a:r>
              <a:rPr lang="en-US" dirty="0" err="1" smtClean="0"/>
              <a:t>Denzin</a:t>
            </a:r>
            <a:r>
              <a:rPr lang="en-US" dirty="0" smtClean="0"/>
              <a:t> (1970b: 192) uses the term ‘analytical induction’ to describe the broad strategy of participant observation that is set out below:</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Cont…Analytic induction</a:t>
            </a:r>
            <a:br>
              <a:rPr lang="en-US" dirty="0" smtClean="0"/>
            </a:br>
            <a:endParaRPr lang="en-US" dirty="0"/>
          </a:p>
        </p:txBody>
      </p:sp>
      <p:sp>
        <p:nvSpPr>
          <p:cNvPr id="3" name="Content Placeholder 2"/>
          <p:cNvSpPr>
            <a:spLocks noGrp="1"/>
          </p:cNvSpPr>
          <p:nvPr>
            <p:ph idx="1"/>
          </p:nvPr>
        </p:nvSpPr>
        <p:spPr>
          <a:xfrm>
            <a:off x="1143000" y="1447800"/>
            <a:ext cx="7790688" cy="5181600"/>
          </a:xfrm>
        </p:spPr>
        <p:txBody>
          <a:bodyPr>
            <a:normAutofit/>
          </a:bodyPr>
          <a:lstStyle/>
          <a:p>
            <a:r>
              <a:rPr lang="en-US" dirty="0" smtClean="0"/>
              <a:t>A rough </a:t>
            </a:r>
            <a:r>
              <a:rPr lang="en-US" dirty="0" err="1" smtClean="0"/>
              <a:t>deﬁnition</a:t>
            </a:r>
            <a:r>
              <a:rPr lang="en-US" dirty="0" smtClean="0"/>
              <a:t> of the phenomenon to be explained is formulated.</a:t>
            </a:r>
          </a:p>
          <a:p>
            <a:r>
              <a:rPr lang="en-US" dirty="0" smtClean="0"/>
              <a:t>A hypothetical explanation of that phenomenon is formulated.</a:t>
            </a:r>
          </a:p>
          <a:p>
            <a:r>
              <a:rPr lang="en-US" dirty="0" smtClean="0"/>
              <a:t>One case is studied in the light of the hypothesis, with the object of determining whether or not the hypothesis </a:t>
            </a:r>
            <a:r>
              <a:rPr lang="en-US" dirty="0" err="1" smtClean="0"/>
              <a:t>ﬁts</a:t>
            </a:r>
            <a:r>
              <a:rPr lang="en-US" dirty="0" smtClean="0"/>
              <a:t> the facts in that case.</a:t>
            </a:r>
          </a:p>
          <a:p>
            <a:r>
              <a:rPr lang="en-US" dirty="0" smtClean="0"/>
              <a:t>If the hypothesis does not </a:t>
            </a:r>
            <a:r>
              <a:rPr lang="en-US" dirty="0" err="1" smtClean="0"/>
              <a:t>ﬁt</a:t>
            </a:r>
            <a:r>
              <a:rPr lang="en-US" dirty="0" smtClean="0"/>
              <a:t> the facts, either the hypothesis is reformulated or the phenomenon to be explained is </a:t>
            </a:r>
            <a:r>
              <a:rPr lang="en-US" dirty="0" err="1" smtClean="0"/>
              <a:t>redeﬁned</a:t>
            </a:r>
            <a:r>
              <a:rPr lang="en-US" dirty="0" smtClean="0"/>
              <a:t>, so that the case is excluded.</a:t>
            </a:r>
          </a:p>
          <a:p>
            <a:r>
              <a:rPr lang="en-US" dirty="0" smtClean="0"/>
              <a:t>Practical certainty may be attained after a small number of cases has been examined, but the discovery of negative cases disproves the explanation and requires a reformulation.</a:t>
            </a:r>
          </a:p>
          <a:p>
            <a:r>
              <a:rPr lang="en-US" dirty="0" smtClean="0"/>
              <a:t>This procedure of examining cases, </a:t>
            </a:r>
            <a:r>
              <a:rPr lang="en-US" dirty="0" err="1" smtClean="0"/>
              <a:t>redeﬁning</a:t>
            </a:r>
            <a:r>
              <a:rPr lang="en-US" dirty="0" smtClean="0"/>
              <a:t> the phenomenon, and reformulating the hypothesis is continued until a universal relationship is established, each negative case calling for a </a:t>
            </a:r>
            <a:r>
              <a:rPr lang="en-US" dirty="0" err="1" smtClean="0"/>
              <a:t>redeﬁnition</a:t>
            </a:r>
            <a:r>
              <a:rPr lang="en-US" dirty="0" smtClean="0"/>
              <a:t> of a reformulation.</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Cont…Analytic induction</a:t>
            </a:r>
            <a:endParaRPr lang="en-US" dirty="0"/>
          </a:p>
        </p:txBody>
      </p:sp>
      <p:sp>
        <p:nvSpPr>
          <p:cNvPr id="3" name="Content Placeholder 2"/>
          <p:cNvSpPr>
            <a:spLocks noGrp="1"/>
          </p:cNvSpPr>
          <p:nvPr>
            <p:ph idx="1"/>
          </p:nvPr>
        </p:nvSpPr>
        <p:spPr>
          <a:xfrm>
            <a:off x="1143000" y="1447800"/>
            <a:ext cx="7790688" cy="5181600"/>
          </a:xfrm>
        </p:spPr>
        <p:txBody>
          <a:bodyPr>
            <a:normAutofit/>
          </a:bodyPr>
          <a:lstStyle/>
          <a:p>
            <a:r>
              <a:rPr lang="en-US" dirty="0" smtClean="0"/>
              <a:t>A more deliberate seeking of </a:t>
            </a:r>
            <a:r>
              <a:rPr lang="en-US" dirty="0" err="1" smtClean="0"/>
              <a:t>disconﬁrming</a:t>
            </a:r>
            <a:r>
              <a:rPr lang="en-US" dirty="0" smtClean="0"/>
              <a:t> cases is advocated by </a:t>
            </a:r>
            <a:r>
              <a:rPr lang="en-US" dirty="0" err="1" smtClean="0"/>
              <a:t>Bogdan</a:t>
            </a:r>
            <a:r>
              <a:rPr lang="en-US" dirty="0" smtClean="0"/>
              <a:t> and </a:t>
            </a:r>
            <a:r>
              <a:rPr lang="en-US" dirty="0" err="1" smtClean="0"/>
              <a:t>Biklen</a:t>
            </a:r>
            <a:r>
              <a:rPr lang="en-US" dirty="0" smtClean="0"/>
              <a:t> (1992: 72) where they enumerate </a:t>
            </a:r>
            <a:r>
              <a:rPr lang="en-US" dirty="0" err="1" smtClean="0"/>
              <a:t>ﬁve</a:t>
            </a:r>
            <a:r>
              <a:rPr lang="en-US" dirty="0" smtClean="0"/>
              <a:t> main elements in analytic induction:</a:t>
            </a:r>
          </a:p>
          <a:p>
            <a:r>
              <a:rPr lang="en-US" dirty="0" smtClean="0"/>
              <a:t>In the early stages of the research a rough </a:t>
            </a:r>
            <a:r>
              <a:rPr lang="en-US" dirty="0" err="1" smtClean="0"/>
              <a:t>deﬁnition</a:t>
            </a:r>
            <a:r>
              <a:rPr lang="en-US" dirty="0" smtClean="0"/>
              <a:t> and explanation of the particular phenomenon is developed.</a:t>
            </a:r>
          </a:p>
          <a:p>
            <a:r>
              <a:rPr lang="en-US" dirty="0" smtClean="0"/>
              <a:t>This </a:t>
            </a:r>
            <a:r>
              <a:rPr lang="en-US" dirty="0" err="1" smtClean="0"/>
              <a:t>deﬁnition</a:t>
            </a:r>
            <a:r>
              <a:rPr lang="en-US" dirty="0" smtClean="0"/>
              <a:t> and explanation is examined in the light of the data that are being collected during the research.</a:t>
            </a:r>
          </a:p>
          <a:p>
            <a:r>
              <a:rPr lang="en-US" dirty="0" smtClean="0"/>
              <a:t>If the </a:t>
            </a:r>
            <a:r>
              <a:rPr lang="en-US" dirty="0" err="1" smtClean="0"/>
              <a:t>deﬁnition</a:t>
            </a:r>
            <a:r>
              <a:rPr lang="en-US" dirty="0" smtClean="0"/>
              <a:t> and/or explanation that have been generated need </a:t>
            </a:r>
            <a:r>
              <a:rPr lang="en-US" dirty="0" err="1" smtClean="0"/>
              <a:t>modiﬁcation</a:t>
            </a:r>
            <a:r>
              <a:rPr lang="en-US" dirty="0" smtClean="0"/>
              <a:t> in the light of new data (e.g. if the data do not </a:t>
            </a:r>
            <a:r>
              <a:rPr lang="en-US" dirty="0" err="1" smtClean="0"/>
              <a:t>ﬁt</a:t>
            </a:r>
            <a:r>
              <a:rPr lang="en-US" dirty="0" smtClean="0"/>
              <a:t> the explanation or </a:t>
            </a:r>
            <a:r>
              <a:rPr lang="en-US" dirty="0" err="1" smtClean="0"/>
              <a:t>deﬁnition</a:t>
            </a:r>
            <a:r>
              <a:rPr lang="en-US" dirty="0" smtClean="0"/>
              <a:t>) then this is undertaken.</a:t>
            </a:r>
          </a:p>
          <a:p>
            <a:r>
              <a:rPr lang="en-US" dirty="0" smtClean="0"/>
              <a:t>A deliberate attempt is made to </a:t>
            </a:r>
            <a:r>
              <a:rPr lang="en-US" dirty="0" err="1" smtClean="0"/>
              <a:t>ﬁnd</a:t>
            </a:r>
            <a:r>
              <a:rPr lang="en-US" dirty="0" smtClean="0"/>
              <a:t> cases that may not </a:t>
            </a:r>
            <a:r>
              <a:rPr lang="en-US" dirty="0" err="1" smtClean="0"/>
              <a:t>ﬁt</a:t>
            </a:r>
            <a:r>
              <a:rPr lang="en-US" dirty="0" smtClean="0"/>
              <a:t> into the explanation or </a:t>
            </a:r>
            <a:r>
              <a:rPr lang="en-US" dirty="0" err="1" smtClean="0"/>
              <a:t>deﬁnition</a:t>
            </a:r>
            <a:r>
              <a:rPr lang="en-US" dirty="0" smtClean="0"/>
              <a:t>.</a:t>
            </a:r>
          </a:p>
          <a:p>
            <a:r>
              <a:rPr lang="en-US" dirty="0" smtClean="0"/>
              <a:t>The process of </a:t>
            </a:r>
            <a:r>
              <a:rPr lang="en-US" dirty="0" err="1" smtClean="0"/>
              <a:t>redeﬁnition</a:t>
            </a:r>
            <a:r>
              <a:rPr lang="en-US" dirty="0" smtClean="0"/>
              <a:t> and reformulation is repeated until the explanation is reached that embraces all the data, and until a generalized relationship has been established, which will also embrace the negative cases.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comparison</a:t>
            </a:r>
            <a:br>
              <a:rPr lang="en-US" dirty="0" smtClean="0"/>
            </a:br>
            <a:endParaRPr lang="en-US" dirty="0"/>
          </a:p>
        </p:txBody>
      </p:sp>
      <p:sp>
        <p:nvSpPr>
          <p:cNvPr id="3" name="Content Placeholder 2"/>
          <p:cNvSpPr>
            <a:spLocks noGrp="1"/>
          </p:cNvSpPr>
          <p:nvPr>
            <p:ph idx="1"/>
          </p:nvPr>
        </p:nvSpPr>
        <p:spPr>
          <a:xfrm>
            <a:off x="1219200" y="1447800"/>
            <a:ext cx="7714488" cy="5181600"/>
          </a:xfrm>
        </p:spPr>
        <p:txBody>
          <a:bodyPr/>
          <a:lstStyle/>
          <a:p>
            <a:pPr>
              <a:lnSpc>
                <a:spcPct val="150000"/>
              </a:lnSpc>
            </a:pPr>
            <a:r>
              <a:rPr lang="en-US" dirty="0" smtClean="0"/>
              <a:t>In constant comparison the researcher compares newly acquired data with existing data and categories and theories that have been devised and which are emerging, in order to achieve a perfect </a:t>
            </a:r>
            <a:r>
              <a:rPr lang="en-US" dirty="0" err="1" smtClean="0"/>
              <a:t>ﬁt</a:t>
            </a:r>
            <a:r>
              <a:rPr lang="en-US" dirty="0" smtClean="0"/>
              <a:t> between these and the data. Hence negative cases or data which challenge these existing categories or theories lead to their </a:t>
            </a:r>
            <a:r>
              <a:rPr lang="en-US" dirty="0" err="1" smtClean="0"/>
              <a:t>modiﬁcation</a:t>
            </a:r>
            <a:r>
              <a:rPr lang="en-US" dirty="0" smtClean="0"/>
              <a:t> until they can fully accommodate all the data.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Typological analysis</a:t>
            </a:r>
            <a:br>
              <a:rPr lang="en-US" dirty="0" smtClean="0"/>
            </a:br>
            <a:endParaRPr lang="en-US" dirty="0"/>
          </a:p>
        </p:txBody>
      </p:sp>
      <p:sp>
        <p:nvSpPr>
          <p:cNvPr id="3" name="Content Placeholder 2"/>
          <p:cNvSpPr>
            <a:spLocks noGrp="1"/>
          </p:cNvSpPr>
          <p:nvPr>
            <p:ph idx="1"/>
          </p:nvPr>
        </p:nvSpPr>
        <p:spPr>
          <a:xfrm>
            <a:off x="1143000" y="1447800"/>
            <a:ext cx="7790688" cy="5029200"/>
          </a:xfrm>
        </p:spPr>
        <p:txBody>
          <a:bodyPr>
            <a:normAutofit/>
          </a:bodyPr>
          <a:lstStyle/>
          <a:p>
            <a:r>
              <a:rPr lang="en-US" dirty="0" smtClean="0"/>
              <a:t>Typological analysis is essentially a </a:t>
            </a:r>
            <a:r>
              <a:rPr lang="en-US" dirty="0" err="1" smtClean="0"/>
              <a:t>classiﬁcatory</a:t>
            </a:r>
            <a:r>
              <a:rPr lang="en-US" dirty="0" smtClean="0"/>
              <a:t> process (</a:t>
            </a:r>
            <a:r>
              <a:rPr lang="en-US" dirty="0" err="1" smtClean="0"/>
              <a:t>LeCompte</a:t>
            </a:r>
            <a:r>
              <a:rPr lang="en-US" dirty="0" smtClean="0"/>
              <a:t> and </a:t>
            </a:r>
            <a:r>
              <a:rPr lang="en-US" dirty="0" err="1" smtClean="0"/>
              <a:t>Preissle</a:t>
            </a:r>
            <a:r>
              <a:rPr lang="en-US" dirty="0" smtClean="0"/>
              <a:t> 1993: 257) wherein data are put into groups, subsets or  categories on the basis of some clear criterion (e.g. acts, </a:t>
            </a:r>
            <a:r>
              <a:rPr lang="en-US" dirty="0" err="1" smtClean="0"/>
              <a:t>behaviour</a:t>
            </a:r>
            <a:r>
              <a:rPr lang="en-US" dirty="0" smtClean="0"/>
              <a:t>, meanings, nature of participation, relationships, settings, activities). It is the process of secondary coding (Miles and </a:t>
            </a:r>
            <a:r>
              <a:rPr lang="en-US" dirty="0" err="1" smtClean="0"/>
              <a:t>Huberman</a:t>
            </a:r>
            <a:r>
              <a:rPr lang="en-US" dirty="0" smtClean="0"/>
              <a:t> 1984) where descriptive codes are then drawn together and put into subsets. </a:t>
            </a:r>
          </a:p>
          <a:p>
            <a:r>
              <a:rPr lang="en-US" dirty="0" smtClean="0"/>
              <a:t>Typologies are a set of phenomena that represent subtypes of a more general set or category (</a:t>
            </a:r>
            <a:r>
              <a:rPr lang="en-US" dirty="0" err="1" smtClean="0"/>
              <a:t>Loﬂand</a:t>
            </a:r>
            <a:r>
              <a:rPr lang="en-US" dirty="0" smtClean="0"/>
              <a:t> 1970). </a:t>
            </a:r>
            <a:r>
              <a:rPr lang="en-US" dirty="0" err="1" smtClean="0"/>
              <a:t>Lazarsfeld</a:t>
            </a:r>
            <a:r>
              <a:rPr lang="en-US" dirty="0" smtClean="0"/>
              <a:t> and Barton (1951) suggest that a typology can be developed in terms of an underlying dimension or key characteristic. </a:t>
            </a:r>
          </a:p>
          <a:p>
            <a:r>
              <a:rPr lang="en-US" dirty="0" smtClean="0"/>
              <a:t>In creating typologies </a:t>
            </a:r>
            <a:r>
              <a:rPr lang="en-US" dirty="0" err="1" smtClean="0"/>
              <a:t>Loﬂand</a:t>
            </a:r>
            <a:r>
              <a:rPr lang="en-US" dirty="0" smtClean="0"/>
              <a:t> (1970) insists that the researcher must deliberately assemble all the data on how a participant addresses a particular issue – what strategies are being employed; disaggregate and separate out the variations between the ranges of instances of strategies; classify these into sets and subsets; and present them in an ordered, named and numbered way for the reader</a:t>
            </a: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Enumeration</a:t>
            </a:r>
            <a:br>
              <a:rPr lang="en-US" dirty="0" smtClean="0"/>
            </a:br>
            <a:endParaRPr lang="en-US" dirty="0"/>
          </a:p>
        </p:txBody>
      </p:sp>
      <p:sp>
        <p:nvSpPr>
          <p:cNvPr id="3" name="Content Placeholder 2"/>
          <p:cNvSpPr>
            <a:spLocks noGrp="1"/>
          </p:cNvSpPr>
          <p:nvPr>
            <p:ph idx="1"/>
          </p:nvPr>
        </p:nvSpPr>
        <p:spPr>
          <a:xfrm>
            <a:off x="1143000" y="1447800"/>
            <a:ext cx="7790688" cy="5105400"/>
          </a:xfrm>
        </p:spPr>
        <p:txBody>
          <a:bodyPr/>
          <a:lstStyle/>
          <a:p>
            <a:r>
              <a:rPr lang="en-US" dirty="0" smtClean="0"/>
              <a:t>The process of enumeration is one in which categories and the frequencies of codes, units of analysis, terms, words or ideas are counted. </a:t>
            </a:r>
          </a:p>
          <a:p>
            <a:r>
              <a:rPr lang="en-US" dirty="0" smtClean="0"/>
              <a:t>This enables incidence to be recorded, and, indeed statistical analysis of the frequencies to be undertaken (e.g. </a:t>
            </a:r>
            <a:r>
              <a:rPr lang="en-US" dirty="0" err="1" smtClean="0"/>
              <a:t>Monge</a:t>
            </a:r>
            <a:r>
              <a:rPr lang="en-US" dirty="0" smtClean="0"/>
              <a:t> and Contractor 2003). </a:t>
            </a:r>
          </a:p>
          <a:p>
            <a:r>
              <a:rPr lang="en-US" dirty="0" smtClean="0"/>
              <a:t>This is a method used in conventional forms of content analysis. </a:t>
            </a:r>
          </a:p>
          <a:p>
            <a:r>
              <a:rPr lang="en-US" dirty="0" smtClean="0"/>
              <a:t>This lecture has suggested several approaches to </a:t>
            </a:r>
            <a:r>
              <a:rPr lang="en-US" dirty="0" err="1" smtClean="0"/>
              <a:t>analysing</a:t>
            </a:r>
            <a:r>
              <a:rPr lang="en-US" dirty="0" smtClean="0"/>
              <a:t> and presenting qualitative data..</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143000" y="1219200"/>
            <a:ext cx="7790688" cy="5486400"/>
          </a:xfrm>
        </p:spPr>
        <p:txBody>
          <a:bodyPr>
            <a:noAutofit/>
          </a:bodyPr>
          <a:lstStyle/>
          <a:p>
            <a:r>
              <a:rPr lang="en-US" dirty="0" smtClean="0"/>
              <a:t>Some qualitative studies (e.g. Ball 1990; 1994a; Bowe et al. 1992) deliberately focus on individuals and the responses of </a:t>
            </a:r>
            <a:r>
              <a:rPr lang="en-US" dirty="0" err="1" smtClean="0"/>
              <a:t>signiﬁcant</a:t>
            </a:r>
            <a:r>
              <a:rPr lang="en-US" dirty="0" smtClean="0"/>
              <a:t> players in a particular scenario, often quoting verbatim responses in the </a:t>
            </a:r>
            <a:r>
              <a:rPr lang="en-US" dirty="0" err="1" smtClean="0"/>
              <a:t>ﬁnal</a:t>
            </a:r>
            <a:r>
              <a:rPr lang="en-US" dirty="0" smtClean="0"/>
              <a:t> account; others are content to summarize issues without necessarily identifying exactly from whom the </a:t>
            </a:r>
            <a:r>
              <a:rPr lang="en-US" dirty="0" err="1" smtClean="0"/>
              <a:t>speciﬁc</a:t>
            </a:r>
            <a:r>
              <a:rPr lang="en-US" dirty="0" smtClean="0"/>
              <a:t> data were derived. Later on here we discuss methods to be used with respect to people and issues.</a:t>
            </a:r>
          </a:p>
          <a:p>
            <a:r>
              <a:rPr lang="en-US" dirty="0" smtClean="0"/>
              <a:t>Some studies include a lot of verbatim conversations; others use fewer verbatim data.</a:t>
            </a:r>
          </a:p>
          <a:p>
            <a:r>
              <a:rPr lang="en-US" dirty="0" smtClean="0"/>
              <a:t>Some researchers feel that it is important to keep the </a:t>
            </a:r>
            <a:r>
              <a:rPr lang="en-US" dirty="0" err="1" smtClean="0"/>
              <a:t>ﬂavour</a:t>
            </a:r>
            <a:r>
              <a:rPr lang="en-US" dirty="0" smtClean="0"/>
              <a:t> of the original data, so they report direct phrases and sentences, not only because they are often more illuminative and direct than the researchers’ own words, but also because they feel that it is important to be faithful to the exact words used. Indeed, as reported in the example later, direct conversations can be immensely rich in data and detail. Ball (1990) and Bowe et al. (1992) use a lot of verbatim data, not least because those whom they interviewed were powerful people and justice needed to be done to the exact words that they used.</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2743200"/>
            <a:ext cx="7022592" cy="914400"/>
          </a:xfrm>
        </p:spPr>
        <p:txBody>
          <a:bodyPr/>
          <a:lstStyle/>
          <a:p>
            <a:pPr algn="ctr"/>
            <a:r>
              <a:rPr lang="en-US" dirty="0" smtClean="0"/>
              <a:t>The End</a:t>
            </a:r>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60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219200" y="1219200"/>
            <a:ext cx="7696200" cy="5410200"/>
          </a:xfrm>
        </p:spPr>
        <p:txBody>
          <a:bodyPr>
            <a:normAutofit/>
          </a:bodyPr>
          <a:lstStyle/>
          <a:p>
            <a:r>
              <a:rPr lang="en-US" dirty="0" smtClean="0"/>
              <a:t> By contrast </a:t>
            </a:r>
            <a:r>
              <a:rPr lang="en-US" dirty="0" err="1" smtClean="0"/>
              <a:t>Walford</a:t>
            </a:r>
            <a:r>
              <a:rPr lang="en-US" dirty="0" smtClean="0"/>
              <a:t> (2001: 92), commenting on the ‘fetish of transcription’, admits that he ‘rarely fully transcribed more than a few interviews for any of [his] research studies’, not least because of the time that it took for transcription (</a:t>
            </a:r>
            <a:r>
              <a:rPr lang="en-US" dirty="0" err="1" smtClean="0"/>
              <a:t>Walford</a:t>
            </a:r>
            <a:r>
              <a:rPr lang="en-US" dirty="0" smtClean="0"/>
              <a:t> suggests a ratio of </a:t>
            </a:r>
            <a:r>
              <a:rPr lang="en-US" dirty="0" err="1" smtClean="0"/>
              <a:t>ﬁve</a:t>
            </a:r>
            <a:r>
              <a:rPr lang="en-US" dirty="0" smtClean="0"/>
              <a:t> to one – </a:t>
            </a:r>
            <a:r>
              <a:rPr lang="en-US" dirty="0" err="1" smtClean="0"/>
              <a:t>ﬁve</a:t>
            </a:r>
            <a:r>
              <a:rPr lang="en-US" dirty="0" smtClean="0"/>
              <a:t> hours to transcribe one hour of interviews, though it can take much longer than this).</a:t>
            </a:r>
          </a:p>
          <a:p>
            <a:r>
              <a:rPr lang="en-US" dirty="0" smtClean="0"/>
              <a:t>At a practical level, qualitative research rapidly amasses huge amounts of data, and early analysis reduces the problem of data overload by selecting out </a:t>
            </a:r>
            <a:r>
              <a:rPr lang="en-US" dirty="0" err="1" smtClean="0"/>
              <a:t>signiﬁcant</a:t>
            </a:r>
            <a:r>
              <a:rPr lang="en-US" dirty="0" smtClean="0"/>
              <a:t> features for future focus. </a:t>
            </a:r>
          </a:p>
          <a:p>
            <a:r>
              <a:rPr lang="en-US" dirty="0" smtClean="0"/>
              <a:t>Miles and </a:t>
            </a:r>
            <a:r>
              <a:rPr lang="en-US" dirty="0" err="1" smtClean="0"/>
              <a:t>Huberman</a:t>
            </a:r>
            <a:r>
              <a:rPr lang="en-US" dirty="0" smtClean="0"/>
              <a:t> (1984) suggest that careful data display is an important element of data reduction and selection. ‘Progressive focusing’, according to </a:t>
            </a:r>
            <a:r>
              <a:rPr lang="en-US" dirty="0" err="1" smtClean="0"/>
              <a:t>Parlett</a:t>
            </a:r>
            <a:r>
              <a:rPr lang="en-US" dirty="0" smtClean="0"/>
              <a:t> and Hamilton (1976), starts with the researcher taking a wide angle lens to gather data, and then, by sifting, sorting, reviewing and </a:t>
            </a:r>
            <a:r>
              <a:rPr lang="en-US" dirty="0" err="1" smtClean="0"/>
              <a:t>reﬂecting</a:t>
            </a:r>
            <a:r>
              <a:rPr lang="en-US" dirty="0" smtClean="0"/>
              <a:t> on them, the salient features of the situation emerge. </a:t>
            </a:r>
          </a:p>
          <a:p>
            <a:r>
              <a:rPr lang="en-US" dirty="0" smtClean="0"/>
              <a:t>These are then used as the agenda for subsequent focusing. The process is akin to </a:t>
            </a:r>
            <a:r>
              <a:rPr lang="en-US" dirty="0" err="1" smtClean="0"/>
              <a:t>funnelling</a:t>
            </a:r>
            <a:r>
              <a:rPr lang="en-US" dirty="0" smtClean="0"/>
              <a:t> from the wide to the narrow.</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143000" y="1143000"/>
            <a:ext cx="7790688" cy="5486400"/>
          </a:xfrm>
        </p:spPr>
        <p:txBody>
          <a:bodyPr>
            <a:normAutofit/>
          </a:bodyPr>
          <a:lstStyle/>
          <a:p>
            <a:pPr>
              <a:lnSpc>
                <a:spcPct val="150000"/>
              </a:lnSpc>
            </a:pPr>
            <a:r>
              <a:rPr lang="en-US" dirty="0" smtClean="0"/>
              <a:t>At a theoretical level, a major feature of qualitative research is that analysis often begins early on in the data collection process so that theory generation can be undertaken (</a:t>
            </a:r>
            <a:r>
              <a:rPr lang="en-US" dirty="0" err="1" smtClean="0"/>
              <a:t>LeCompte</a:t>
            </a:r>
            <a:r>
              <a:rPr lang="en-US" dirty="0" smtClean="0"/>
              <a:t> and </a:t>
            </a:r>
            <a:r>
              <a:rPr lang="en-US" dirty="0" err="1" smtClean="0"/>
              <a:t>Preissle</a:t>
            </a:r>
            <a:r>
              <a:rPr lang="en-US" dirty="0" smtClean="0"/>
              <a:t> 1993: 238). </a:t>
            </a:r>
          </a:p>
          <a:p>
            <a:pPr>
              <a:lnSpc>
                <a:spcPct val="150000"/>
              </a:lnSpc>
            </a:pPr>
            <a:r>
              <a:rPr lang="en-US" dirty="0" smtClean="0"/>
              <a:t>Researchers should set out the main outlines of the phenomena that are under investigation. They should then assemble blocks or groups of data, putting them together to make a coherent whole (e.g. through writing summaries of what has been found). Then they should painstakingly take apart their </a:t>
            </a:r>
            <a:r>
              <a:rPr lang="en-US" dirty="0" err="1" smtClean="0"/>
              <a:t>ﬁeld</a:t>
            </a:r>
            <a:r>
              <a:rPr lang="en-US" dirty="0" smtClean="0"/>
              <a:t> notes, matching, contrasting, aggregating, comparing and ordering notes made. The intention is to move from description to explanation and theory generation.</a:t>
            </a:r>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Tabulating data</a:t>
            </a:r>
            <a:br>
              <a:rPr lang="en-US" dirty="0" smtClean="0"/>
            </a:br>
            <a:endParaRPr lang="en-US" dirty="0"/>
          </a:p>
        </p:txBody>
      </p:sp>
      <p:sp>
        <p:nvSpPr>
          <p:cNvPr id="3" name="Content Placeholder 2"/>
          <p:cNvSpPr>
            <a:spLocks noGrp="1"/>
          </p:cNvSpPr>
          <p:nvPr>
            <p:ph idx="1"/>
          </p:nvPr>
        </p:nvSpPr>
        <p:spPr>
          <a:xfrm>
            <a:off x="1066800" y="1447800"/>
            <a:ext cx="7866888" cy="5029200"/>
          </a:xfrm>
        </p:spPr>
        <p:txBody>
          <a:bodyPr>
            <a:normAutofit/>
          </a:bodyPr>
          <a:lstStyle/>
          <a:p>
            <a:r>
              <a:rPr lang="en-US" dirty="0" smtClean="0"/>
              <a:t>I outline several examples of data analysis and presentation in this session. The </a:t>
            </a:r>
            <a:r>
              <a:rPr lang="en-US" dirty="0" err="1" smtClean="0"/>
              <a:t>ﬁrst</a:t>
            </a:r>
            <a:r>
              <a:rPr lang="en-US" dirty="0" smtClean="0"/>
              <a:t> of these illustrates simple summary and clear, tabulated data presentation and commentary. It derives from a doctorate thesis.</a:t>
            </a:r>
          </a:p>
          <a:p>
            <a:r>
              <a:rPr lang="en-US" dirty="0" smtClean="0"/>
              <a:t>Chinese children learning English: an example of </a:t>
            </a:r>
            <a:r>
              <a:rPr lang="en-US" dirty="0" err="1" smtClean="0"/>
              <a:t>analysing</a:t>
            </a:r>
            <a:r>
              <a:rPr lang="en-US" dirty="0" smtClean="0"/>
              <a:t> and presenting interview data.</a:t>
            </a:r>
          </a:p>
          <a:p>
            <a:r>
              <a:rPr lang="en-US" dirty="0" smtClean="0"/>
              <a:t>The interview data are presented question by question. In what follows, where the data for respondents in each age phase are similar they are grouped into a single set of responses by row; where there are dissimilar responses they are kept separate. The left-hand column in each table indicates the number of the respondent (1–12) and the level which the respondent taught (e.g. P1,F3 etc.), so, for example, ‘1–3: P 1 means the responses of respondents 1–3, who taught P1 classes; the right-hand column indicates the responses. In many cases it can be seen that respondents all gave similar responses in terms of the actual items mentioned and the coverage of items </a:t>
            </a:r>
            <a:r>
              <a:rPr lang="en-US" dirty="0" err="1" smtClean="0"/>
              <a:t>speciﬁed</a:t>
            </a:r>
            <a:r>
              <a:rPr lang="en-US" dirty="0" smtClean="0"/>
              <a:t>. A brief summary comment is provided after each table.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13A7FBA-3654-42E4-9DED-EDF66E478AE5}"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544</TotalTime>
  <Words>7838</Words>
  <Application>Microsoft Office PowerPoint</Application>
  <PresentationFormat>On-screen Show (4:3)</PresentationFormat>
  <Paragraphs>347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Solstice</vt:lpstr>
      <vt:lpstr>Approaches to qualitative data analysis </vt:lpstr>
      <vt:lpstr>Introduction </vt:lpstr>
      <vt:lpstr>Cont…Introduction </vt:lpstr>
      <vt:lpstr>Cont…Introduction</vt:lpstr>
      <vt:lpstr>Cont…Introduction</vt:lpstr>
      <vt:lpstr>Cont…Introduction</vt:lpstr>
      <vt:lpstr>Cont…Introduction</vt:lpstr>
      <vt:lpstr>Cont…Introduction</vt:lpstr>
      <vt:lpstr>Tabulating data </vt:lpstr>
      <vt:lpstr>Cont…Tabulating data</vt:lpstr>
      <vt:lpstr>The effectiveness of English teaching </vt:lpstr>
      <vt:lpstr>Cont…Tabulating data</vt:lpstr>
      <vt:lpstr>Cont…Tabulating data</vt:lpstr>
      <vt:lpstr>Cont…Tabulating data The strengths and weaknesses of English language teaching </vt:lpstr>
      <vt:lpstr>Cont…Tabulating data</vt:lpstr>
      <vt:lpstr>Teaching methods </vt:lpstr>
      <vt:lpstr>Teaching methods</vt:lpstr>
      <vt:lpstr>Student-related factors </vt:lpstr>
      <vt:lpstr>Cont…Tabulating data</vt:lpstr>
      <vt:lpstr>Summary of the interview data </vt:lpstr>
      <vt:lpstr>Cont…Summary of the interview data </vt:lpstr>
      <vt:lpstr>Cont…Summary of the interview data</vt:lpstr>
      <vt:lpstr>Cont…Summary of the interview data</vt:lpstr>
      <vt:lpstr>Cont…Summary of the interview data</vt:lpstr>
      <vt:lpstr>Cont…Summary of the interview data</vt:lpstr>
      <vt:lpstr>Five ways of organizing and presenting data analysis </vt:lpstr>
      <vt:lpstr>Cont…Five ways of organizing and presenting data analysis</vt:lpstr>
      <vt:lpstr>Cont…Five ways of organizing and presenting data analysis</vt:lpstr>
      <vt:lpstr>Cont…Five ways of organizing and presenting data analysis</vt:lpstr>
      <vt:lpstr>Cont…Five ways of organizing and presenting data analysis</vt:lpstr>
      <vt:lpstr>Cont…Five ways of organizing and presenting data analysis</vt:lpstr>
      <vt:lpstr>Cont…Five ways of organizing and presenting data analysis</vt:lpstr>
      <vt:lpstr>Cont…Five ways of organizing and presenting data analysis</vt:lpstr>
      <vt:lpstr>Systematic approaches to data analysis </vt:lpstr>
      <vt:lpstr>Systematic approaches to data analysis</vt:lpstr>
      <vt:lpstr>Cont…Systematic approaches to data analysis</vt:lpstr>
      <vt:lpstr>Cont…Systematic approaches to data analysis</vt:lpstr>
      <vt:lpstr>Cont…Systematic approaches to data analysis</vt:lpstr>
      <vt:lpstr>Slide 39</vt:lpstr>
      <vt:lpstr>Cont…Systematic approaches to data analysis</vt:lpstr>
      <vt:lpstr>Cont…Systematic approaches to data analysis</vt:lpstr>
      <vt:lpstr>Cont…Systematic approaches to data analysis</vt:lpstr>
      <vt:lpstr>Cont…Systematic approaches to data analysis</vt:lpstr>
      <vt:lpstr>Cont…Systematic approaches to data analysis</vt:lpstr>
      <vt:lpstr>Cont…Systematic approaches to data analysis</vt:lpstr>
      <vt:lpstr>Cont…Systematic approaches to data analysis</vt:lpstr>
      <vt:lpstr>Cont…Systematic approaches to data analysis</vt:lpstr>
      <vt:lpstr>Brief view of guidelines</vt:lpstr>
      <vt:lpstr>Cont…Brief view of guidelines</vt:lpstr>
      <vt:lpstr>Cont…Brief view of guidelines</vt:lpstr>
      <vt:lpstr>Cont…Brief view of guidelines</vt:lpstr>
      <vt:lpstr>Slide 52</vt:lpstr>
      <vt:lpstr>Methodological tools for analysing qualitative data </vt:lpstr>
      <vt:lpstr>Analytic induction </vt:lpstr>
      <vt:lpstr>Cont…Analytic induction </vt:lpstr>
      <vt:lpstr>Cont…Analytic induction</vt:lpstr>
      <vt:lpstr>Constant comparison </vt:lpstr>
      <vt:lpstr>Typological analysis </vt:lpstr>
      <vt:lpstr>Enumeration </vt:lpstr>
      <vt:lpstr>Slide 60</vt:lpstr>
    </vt:vector>
  </TitlesOfParts>
  <Company>ESL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Interviews</dc:title>
  <dc:creator>aafsar</dc:creator>
  <cp:lastModifiedBy>Administrator</cp:lastModifiedBy>
  <cp:revision>47</cp:revision>
  <dcterms:created xsi:type="dcterms:W3CDTF">2013-12-13T07:11:26Z</dcterms:created>
  <dcterms:modified xsi:type="dcterms:W3CDTF">2013-12-24T08:05:53Z</dcterms:modified>
</cp:coreProperties>
</file>