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9" r:id="rId5"/>
    <p:sldId id="269" r:id="rId6"/>
    <p:sldId id="270" r:id="rId7"/>
    <p:sldId id="271" r:id="rId8"/>
    <p:sldId id="272" r:id="rId9"/>
    <p:sldId id="258"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95" autoAdjust="0"/>
    <p:restoredTop sz="94660"/>
  </p:normalViewPr>
  <p:slideViewPr>
    <p:cSldViewPr snapToGrid="0">
      <p:cViewPr varScale="1">
        <p:scale>
          <a:sx n="67" d="100"/>
          <a:sy n="67" d="100"/>
        </p:scale>
        <p:origin x="-618"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5CBC74-CEBA-439E-94FE-42D4885F4800}" type="datetimeFigureOut">
              <a:rPr lang="en-US" smtClean="0"/>
              <a:pPr/>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260815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5CBC74-CEBA-439E-94FE-42D4885F4800}" type="datetimeFigureOut">
              <a:rPr lang="en-US" smtClean="0"/>
              <a:pPr/>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1278894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5CBC74-CEBA-439E-94FE-42D4885F4800}" type="datetimeFigureOut">
              <a:rPr lang="en-US" smtClean="0"/>
              <a:pPr/>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407453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5CBC74-CEBA-439E-94FE-42D4885F4800}" type="datetimeFigureOut">
              <a:rPr lang="en-US" smtClean="0"/>
              <a:pPr/>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411564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5CBC74-CEBA-439E-94FE-42D4885F4800}" type="datetimeFigureOut">
              <a:rPr lang="en-US" smtClean="0"/>
              <a:pPr/>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346365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5CBC74-CEBA-439E-94FE-42D4885F4800}" type="datetimeFigureOut">
              <a:rPr lang="en-US" smtClean="0"/>
              <a:pPr/>
              <a:t>3/15/2014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123013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5CBC74-CEBA-439E-94FE-42D4885F4800}" type="datetimeFigureOut">
              <a:rPr lang="en-US" smtClean="0"/>
              <a:pPr/>
              <a:t>3/15/2014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226414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5CBC74-CEBA-439E-94FE-42D4885F4800}" type="datetimeFigureOut">
              <a:rPr lang="en-US" smtClean="0"/>
              <a:pPr/>
              <a:t>3/15/2014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41832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CBC74-CEBA-439E-94FE-42D4885F4800}" type="datetimeFigureOut">
              <a:rPr lang="en-US" smtClean="0"/>
              <a:pPr/>
              <a:t>3/15/2014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73850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5CBC74-CEBA-439E-94FE-42D4885F4800}" type="datetimeFigureOut">
              <a:rPr lang="en-US" smtClean="0"/>
              <a:pPr/>
              <a:t>3/15/2014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124481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5CBC74-CEBA-439E-94FE-42D4885F4800}" type="datetimeFigureOut">
              <a:rPr lang="en-US" smtClean="0"/>
              <a:pPr/>
              <a:t>3/15/2014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3295910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CBC74-CEBA-439E-94FE-42D4885F4800}" type="datetimeFigureOut">
              <a:rPr lang="en-US" smtClean="0"/>
              <a:pPr/>
              <a:t>3/15/2014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561E2-3F28-4B2C-9A4D-2D1CE9E033F3}" type="slidenum">
              <a:rPr lang="en-US" smtClean="0"/>
              <a:pPr/>
              <a:t>‹#›</a:t>
            </a:fld>
            <a:endParaRPr lang="en-US"/>
          </a:p>
        </p:txBody>
      </p:sp>
    </p:spTree>
    <p:extLst>
      <p:ext uri="{BB962C8B-B14F-4D97-AF65-F5344CB8AC3E}">
        <p14:creationId xmlns="" xmlns:p14="http://schemas.microsoft.com/office/powerpoint/2010/main" val="3892764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Foregrounding</a:t>
            </a:r>
            <a:endParaRPr lang="en-US" dirty="0"/>
          </a:p>
        </p:txBody>
      </p:sp>
      <p:sp>
        <p:nvSpPr>
          <p:cNvPr id="3" name="Subtitle 2"/>
          <p:cNvSpPr>
            <a:spLocks noGrp="1"/>
          </p:cNvSpPr>
          <p:nvPr>
            <p:ph type="subTitle" idx="1"/>
          </p:nvPr>
        </p:nvSpPr>
        <p:spPr/>
        <p:txBody>
          <a:bodyPr/>
          <a:lstStyle/>
          <a:p>
            <a:r>
              <a:rPr lang="en-US" dirty="0" smtClean="0"/>
              <a:t>ENG 551</a:t>
            </a:r>
          </a:p>
          <a:p>
            <a:r>
              <a:rPr lang="en-US" dirty="0" smtClean="0"/>
              <a:t>Lecture 12</a:t>
            </a:r>
          </a:p>
          <a:p>
            <a:endParaRPr lang="en-US" dirty="0"/>
          </a:p>
        </p:txBody>
      </p:sp>
    </p:spTree>
    <p:extLst>
      <p:ext uri="{BB962C8B-B14F-4D97-AF65-F5344CB8AC3E}">
        <p14:creationId xmlns="" xmlns:p14="http://schemas.microsoft.com/office/powerpoint/2010/main" val="2762530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Interpretation and Foregrounding</a:t>
            </a:r>
            <a:endParaRPr lang="en-US" b="1" dirty="0"/>
          </a:p>
        </p:txBody>
      </p:sp>
      <p:sp>
        <p:nvSpPr>
          <p:cNvPr id="6" name="Content Placeholder 5"/>
          <p:cNvSpPr>
            <a:spLocks noGrp="1"/>
          </p:cNvSpPr>
          <p:nvPr>
            <p:ph idx="1"/>
          </p:nvPr>
        </p:nvSpPr>
        <p:spPr/>
        <p:txBody>
          <a:bodyPr/>
          <a:lstStyle/>
          <a:p>
            <a:pPr marL="0" indent="0">
              <a:buNone/>
            </a:pPr>
            <a:r>
              <a:rPr lang="en-US" dirty="0" smtClean="0"/>
              <a:t>What is interpretation?</a:t>
            </a:r>
          </a:p>
          <a:p>
            <a:pPr marL="0" indent="0">
              <a:buNone/>
            </a:pPr>
            <a:r>
              <a:rPr lang="en-US" dirty="0" smtClean="0"/>
              <a:t>Action or process understanding the meaning and giving explanation to things and ideas which are complex or ambiguous. </a:t>
            </a:r>
          </a:p>
          <a:p>
            <a:r>
              <a:rPr lang="en-US" dirty="0" smtClean="0"/>
              <a:t>To understand something.</a:t>
            </a:r>
          </a:p>
          <a:p>
            <a:r>
              <a:rPr lang="en-US" dirty="0" smtClean="0"/>
              <a:t>To decide the meaning/purpose of something</a:t>
            </a:r>
            <a:endParaRPr lang="en-US" dirty="0"/>
          </a:p>
          <a:p>
            <a:pPr marL="0" indent="0">
              <a:buNone/>
            </a:pPr>
            <a:r>
              <a:rPr lang="en-US" dirty="0" smtClean="0"/>
              <a:t>Gives clarity to ideas, reveals implications and symbolic meaning. </a:t>
            </a:r>
          </a:p>
        </p:txBody>
      </p:sp>
    </p:spTree>
    <p:extLst>
      <p:ext uri="{BB962C8B-B14F-4D97-AF65-F5344CB8AC3E}">
        <p14:creationId xmlns="" xmlns:p14="http://schemas.microsoft.com/office/powerpoint/2010/main" val="4161275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Foregrounding</a:t>
            </a:r>
            <a:endParaRPr lang="en-US" dirty="0"/>
          </a:p>
        </p:txBody>
      </p:sp>
      <p:sp>
        <p:nvSpPr>
          <p:cNvPr id="7" name="Content Placeholder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b="1" dirty="0" smtClean="0"/>
              <a:t>                Foregrounding</a:t>
            </a:r>
          </a:p>
          <a:p>
            <a:pPr marL="0" indent="0">
              <a:buNone/>
            </a:pPr>
            <a:r>
              <a:rPr lang="en-US" dirty="0"/>
              <a:t> </a:t>
            </a:r>
          </a:p>
          <a:p>
            <a:pPr marL="0" indent="0">
              <a:buNone/>
            </a:pPr>
            <a:r>
              <a:rPr lang="en-US" dirty="0" err="1" smtClean="0"/>
              <a:t>Defamiliarization</a:t>
            </a:r>
            <a:r>
              <a:rPr lang="en-US" dirty="0" smtClean="0"/>
              <a:t>        </a:t>
            </a:r>
            <a:r>
              <a:rPr lang="en-US" dirty="0" err="1" smtClean="0"/>
              <a:t>Automatization</a:t>
            </a:r>
            <a:r>
              <a:rPr lang="en-US" dirty="0" smtClean="0"/>
              <a:t> </a:t>
            </a:r>
          </a:p>
          <a:p>
            <a:pPr marL="0" indent="0">
              <a:buNone/>
            </a:pPr>
            <a:endParaRPr lang="en-US" dirty="0"/>
          </a:p>
          <a:p>
            <a:pPr marL="0" indent="0">
              <a:buNone/>
            </a:pPr>
            <a:r>
              <a:rPr lang="en-US" dirty="0" smtClean="0"/>
              <a:t>Deviation                     Parallelism</a:t>
            </a:r>
          </a:p>
          <a:p>
            <a:pPr marL="0" indent="0">
              <a:buNone/>
            </a:pPr>
            <a:endParaRPr lang="en-US" dirty="0"/>
          </a:p>
          <a:p>
            <a:pPr marL="0" indent="0">
              <a:buNone/>
            </a:pPr>
            <a:r>
              <a:rPr lang="en-US" dirty="0" smtClean="0"/>
              <a:t>Tropes                          Schemes</a:t>
            </a:r>
            <a:endParaRPr lang="en-US" dirty="0"/>
          </a:p>
        </p:txBody>
      </p:sp>
      <p:cxnSp>
        <p:nvCxnSpPr>
          <p:cNvPr id="10" name="Straight Arrow Connector 9"/>
          <p:cNvCxnSpPr/>
          <p:nvPr/>
        </p:nvCxnSpPr>
        <p:spPr>
          <a:xfrm>
            <a:off x="1653436" y="3244241"/>
            <a:ext cx="551145" cy="713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045908" y="3043825"/>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838200" y="4001294"/>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045908" y="4076450"/>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958227" y="1963411"/>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863282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Foregrounding</a:t>
            </a:r>
          </a:p>
        </p:txBody>
      </p:sp>
      <p:sp>
        <p:nvSpPr>
          <p:cNvPr id="3" name="Content Placeholder 2"/>
          <p:cNvSpPr>
            <a:spLocks noGrp="1"/>
          </p:cNvSpPr>
          <p:nvPr>
            <p:ph idx="1"/>
          </p:nvPr>
        </p:nvSpPr>
        <p:spPr/>
        <p:txBody>
          <a:bodyPr/>
          <a:lstStyle/>
          <a:p>
            <a:r>
              <a:rPr lang="en-US" dirty="0" smtClean="0"/>
              <a:t>As a painting acts against a background of norms, the artist’s skill lies not in mechanically reproducing these, but in introducing unexpected departures form them. </a:t>
            </a:r>
          </a:p>
          <a:p>
            <a:r>
              <a:rPr lang="en-US" dirty="0" smtClean="0"/>
              <a:t>“As a general rule, anyone who wishes to investigate the significance and value of a work of art must concentrate on the </a:t>
            </a:r>
            <a:r>
              <a:rPr lang="en-US" u="sng" dirty="0" smtClean="0"/>
              <a:t>element of interest and surprise</a:t>
            </a:r>
            <a:r>
              <a:rPr lang="en-US" dirty="0" smtClean="0"/>
              <a:t>, rather than on automatic pattern” (Leech, A Linguistic guide to English Poetry: 57)</a:t>
            </a:r>
          </a:p>
          <a:p>
            <a:pPr marL="0" indent="0">
              <a:buNone/>
            </a:pPr>
            <a:endParaRPr lang="en-US" dirty="0"/>
          </a:p>
        </p:txBody>
      </p:sp>
    </p:spTree>
    <p:extLst>
      <p:ext uri="{BB962C8B-B14F-4D97-AF65-F5344CB8AC3E}">
        <p14:creationId xmlns="" xmlns:p14="http://schemas.microsoft.com/office/powerpoint/2010/main" val="1229314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Foregrounding</a:t>
            </a:r>
          </a:p>
        </p:txBody>
      </p:sp>
      <p:sp>
        <p:nvSpPr>
          <p:cNvPr id="3" name="Content Placeholder 2"/>
          <p:cNvSpPr>
            <a:spLocks noGrp="1"/>
          </p:cNvSpPr>
          <p:nvPr>
            <p:ph idx="1"/>
          </p:nvPr>
        </p:nvSpPr>
        <p:spPr/>
        <p:txBody>
          <a:bodyPr/>
          <a:lstStyle/>
          <a:p>
            <a:r>
              <a:rPr lang="en-US" dirty="0" smtClean="0"/>
              <a:t>Such departures from norms/rules of writing/expression are given a special name of “</a:t>
            </a:r>
            <a:r>
              <a:rPr lang="en-US" u="sng" dirty="0" smtClean="0"/>
              <a:t>Foregrounding</a:t>
            </a:r>
            <a:r>
              <a:rPr lang="en-US" dirty="0" smtClean="0"/>
              <a:t>”. Which evokes the analogy of a figure seen against a background . The artistic deviation sticks out from its background the automatic system, like a figure in the foreground of a visual field. The application of this concept is found in poetry.</a:t>
            </a:r>
          </a:p>
          <a:p>
            <a:pPr marL="0" indent="0">
              <a:buNone/>
            </a:pPr>
            <a:r>
              <a:rPr lang="en-US" dirty="0" smtClean="0"/>
              <a:t>Example: “A grief ago” Dylan Thomas</a:t>
            </a:r>
          </a:p>
          <a:p>
            <a:pPr marL="0" indent="0">
              <a:buNone/>
            </a:pPr>
            <a:r>
              <a:rPr lang="en-US" dirty="0" smtClean="0"/>
              <a:t>Readers interpret it by measuring it against the background of the regular/expected pattern.</a:t>
            </a:r>
          </a:p>
        </p:txBody>
      </p:sp>
    </p:spTree>
    <p:extLst>
      <p:ext uri="{BB962C8B-B14F-4D97-AF65-F5344CB8AC3E}">
        <p14:creationId xmlns="" xmlns:p14="http://schemas.microsoft.com/office/powerpoint/2010/main" val="2683488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A convincing illustration of the power of foregrounding to suggest latent significance is furnished by modern poets who make use of stylistic devices of transporting pieces of ordinary, non poetic language into poetic context. </a:t>
            </a:r>
          </a:p>
          <a:p>
            <a:pPr marL="0" indent="0">
              <a:buNone/>
            </a:pPr>
            <a:r>
              <a:rPr lang="en-US" dirty="0" smtClean="0"/>
              <a:t>The Waste Land  T.S Eliot</a:t>
            </a:r>
          </a:p>
          <a:p>
            <a:pPr marL="0" indent="0">
              <a:buNone/>
            </a:pPr>
            <a:r>
              <a:rPr lang="en-US" dirty="0" smtClean="0"/>
              <a:t>The bar-parlor monologue: </a:t>
            </a:r>
          </a:p>
        </p:txBody>
      </p:sp>
    </p:spTree>
    <p:extLst>
      <p:ext uri="{BB962C8B-B14F-4D97-AF65-F5344CB8AC3E}">
        <p14:creationId xmlns="" xmlns:p14="http://schemas.microsoft.com/office/powerpoint/2010/main" val="3290093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Foregrounding by </a:t>
            </a:r>
            <a:r>
              <a:rPr lang="en-US" dirty="0" err="1" smtClean="0"/>
              <a:t>Geoffery</a:t>
            </a:r>
            <a:r>
              <a:rPr lang="en-US" dirty="0" smtClean="0"/>
              <a:t> Leech </a:t>
            </a:r>
            <a:endParaRPr lang="en-US" dirty="0"/>
          </a:p>
        </p:txBody>
      </p:sp>
      <p:sp>
        <p:nvSpPr>
          <p:cNvPr id="3" name="Content Placeholder 2"/>
          <p:cNvSpPr>
            <a:spLocks noGrp="1"/>
          </p:cNvSpPr>
          <p:nvPr>
            <p:ph idx="1"/>
          </p:nvPr>
        </p:nvSpPr>
        <p:spPr/>
        <p:txBody>
          <a:bodyPr/>
          <a:lstStyle/>
          <a:p>
            <a:pPr marL="0" indent="0">
              <a:buNone/>
            </a:pPr>
            <a:r>
              <a:rPr lang="en-US" dirty="0"/>
              <a:t>When Lil’s husband got </a:t>
            </a:r>
            <a:r>
              <a:rPr lang="en-US" dirty="0" err="1"/>
              <a:t>demobbed</a:t>
            </a:r>
            <a:r>
              <a:rPr lang="en-US" dirty="0"/>
              <a:t>, I said-</a:t>
            </a:r>
          </a:p>
          <a:p>
            <a:pPr marL="0" indent="0">
              <a:buNone/>
            </a:pPr>
            <a:r>
              <a:rPr lang="en-US" dirty="0"/>
              <a:t>I didn’t mince my words, I said to her myself,…</a:t>
            </a:r>
          </a:p>
          <a:p>
            <a:pPr marL="0" indent="0">
              <a:buNone/>
            </a:pPr>
            <a:r>
              <a:rPr lang="en-US" dirty="0"/>
              <a:t>Now Albert’s coming back, make yourself a bit smart.</a:t>
            </a:r>
          </a:p>
          <a:p>
            <a:pPr marL="0" indent="0">
              <a:buNone/>
            </a:pPr>
            <a:r>
              <a:rPr lang="en-US" dirty="0"/>
              <a:t>He’s want to know what you done with that money he gave you</a:t>
            </a:r>
          </a:p>
          <a:p>
            <a:pPr marL="0" indent="0">
              <a:buNone/>
            </a:pPr>
            <a:r>
              <a:rPr lang="en-US" dirty="0"/>
              <a:t>To get yourself some teeth.</a:t>
            </a:r>
          </a:p>
          <a:p>
            <a:pPr marL="0" indent="0">
              <a:buNone/>
            </a:pPr>
            <a:r>
              <a:rPr lang="en-US" dirty="0" smtClean="0"/>
              <a:t>(T.S. Eliot, The Waste Land, </a:t>
            </a:r>
            <a:r>
              <a:rPr lang="en-US" sz="2400" dirty="0" smtClean="0"/>
              <a:t>A Game of Chess</a:t>
            </a:r>
            <a:r>
              <a:rPr lang="en-US" dirty="0" smtClean="0"/>
              <a:t>)</a:t>
            </a:r>
            <a:endParaRPr lang="en-US" dirty="0"/>
          </a:p>
        </p:txBody>
      </p:sp>
    </p:spTree>
    <p:extLst>
      <p:ext uri="{BB962C8B-B14F-4D97-AF65-F5344CB8AC3E}">
        <p14:creationId xmlns="" xmlns:p14="http://schemas.microsoft.com/office/powerpoint/2010/main" val="2395083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passage a monologue that seems a conversation rather than a poetic utterance occurs in a poem, causes us to pay to pay it the compliment of unusual scrutiny. </a:t>
            </a:r>
          </a:p>
          <a:p>
            <a:r>
              <a:rPr lang="en-US" dirty="0" smtClean="0"/>
              <a:t>It is foregrounded</a:t>
            </a:r>
          </a:p>
          <a:p>
            <a:r>
              <a:rPr lang="en-US" dirty="0" smtClean="0"/>
              <a:t>One asks, what is the point of its inclusion at this place in the poem?</a:t>
            </a:r>
          </a:p>
          <a:p>
            <a:r>
              <a:rPr lang="en-US" dirty="0" smtClean="0"/>
              <a:t>What is its relevance to its context? </a:t>
            </a:r>
            <a:endParaRPr lang="en-US" dirty="0"/>
          </a:p>
          <a:p>
            <a:r>
              <a:rPr lang="en-US" dirty="0" smtClean="0"/>
              <a:t>What is its artistic significance in the light what we have understood of the rest of the poem?</a:t>
            </a:r>
          </a:p>
        </p:txBody>
      </p:sp>
    </p:spTree>
    <p:extLst>
      <p:ext uri="{BB962C8B-B14F-4D97-AF65-F5344CB8AC3E}">
        <p14:creationId xmlns="" xmlns:p14="http://schemas.microsoft.com/office/powerpoint/2010/main" val="3627752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method of composition recalls the painter’s technique of “collage” in particular; gumming of bits of newspapers, advertisements etc. on the surface of a canvas. We look at it with more attention because it appears odd and out of context. Same applies to Eliot’s literary collage. That becomes a foregrounded feature in the poem and sets itself apart form the background that is regular. </a:t>
            </a:r>
            <a:endParaRPr lang="en-US" dirty="0"/>
          </a:p>
        </p:txBody>
      </p:sp>
    </p:spTree>
    <p:extLst>
      <p:ext uri="{BB962C8B-B14F-4D97-AF65-F5344CB8AC3E}">
        <p14:creationId xmlns="" xmlns:p14="http://schemas.microsoft.com/office/powerpoint/2010/main" val="1256143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Because I could Not Stop for Death </a:t>
            </a:r>
            <a:br>
              <a:rPr lang="en-US" dirty="0" smtClean="0"/>
            </a:br>
            <a:r>
              <a:rPr lang="en-US" sz="4000" dirty="0" smtClean="0"/>
              <a:t>Emily Dickinson </a:t>
            </a:r>
            <a:endParaRPr lang="en-US" sz="4000" dirty="0"/>
          </a:p>
        </p:txBody>
      </p:sp>
      <p:sp>
        <p:nvSpPr>
          <p:cNvPr id="3" name="Content Placeholder 2"/>
          <p:cNvSpPr>
            <a:spLocks noGrp="1"/>
          </p:cNvSpPr>
          <p:nvPr>
            <p:ph sz="half" idx="1"/>
          </p:nvPr>
        </p:nvSpPr>
        <p:spPr/>
        <p:txBody>
          <a:bodyPr>
            <a:normAutofit fontScale="92500"/>
          </a:bodyPr>
          <a:lstStyle/>
          <a:p>
            <a:pPr marL="0" indent="0">
              <a:buNone/>
            </a:pPr>
            <a:r>
              <a:rPr lang="en-US" i="1" dirty="0" smtClean="0"/>
              <a:t>Because I could not stop for Death—</a:t>
            </a:r>
          </a:p>
          <a:p>
            <a:pPr marL="0" indent="0">
              <a:buNone/>
            </a:pPr>
            <a:r>
              <a:rPr lang="en-US" i="1" dirty="0" smtClean="0"/>
              <a:t>He kindly  stopped for me—</a:t>
            </a:r>
          </a:p>
          <a:p>
            <a:pPr marL="0" indent="0">
              <a:buNone/>
            </a:pPr>
            <a:r>
              <a:rPr lang="en-US" i="1" dirty="0" smtClean="0"/>
              <a:t>The Carriage held but just Ourselves </a:t>
            </a:r>
          </a:p>
          <a:p>
            <a:pPr marL="0" indent="0">
              <a:buNone/>
            </a:pPr>
            <a:r>
              <a:rPr lang="en-US" i="1" dirty="0"/>
              <a:t>A</a:t>
            </a:r>
            <a:r>
              <a:rPr lang="en-US" i="1" dirty="0" smtClean="0"/>
              <a:t>nd </a:t>
            </a:r>
            <a:r>
              <a:rPr lang="en-US" i="1" dirty="0"/>
              <a:t>I</a:t>
            </a:r>
            <a:r>
              <a:rPr lang="en-US" i="1" dirty="0" smtClean="0"/>
              <a:t>mmortality.</a:t>
            </a:r>
          </a:p>
          <a:p>
            <a:endParaRPr lang="en-US" i="1" dirty="0"/>
          </a:p>
          <a:p>
            <a:pPr marL="0" indent="0">
              <a:buNone/>
            </a:pPr>
            <a:r>
              <a:rPr lang="en-US" i="1" dirty="0" smtClean="0"/>
              <a:t>We slowly—He knew no haste</a:t>
            </a:r>
          </a:p>
          <a:p>
            <a:pPr marL="0" indent="0">
              <a:buNone/>
            </a:pPr>
            <a:r>
              <a:rPr lang="en-US" i="1" dirty="0" smtClean="0"/>
              <a:t>And I had put </a:t>
            </a:r>
          </a:p>
          <a:p>
            <a:pPr marL="0" indent="0">
              <a:buNone/>
            </a:pPr>
            <a:r>
              <a:rPr lang="en-US" i="1" dirty="0" smtClean="0"/>
              <a:t>My labor and my leisure too,</a:t>
            </a:r>
          </a:p>
          <a:p>
            <a:pPr marL="0" indent="0">
              <a:buNone/>
            </a:pPr>
            <a:r>
              <a:rPr lang="en-US" i="1" dirty="0" smtClean="0"/>
              <a:t>For his Civility—</a:t>
            </a:r>
            <a:endParaRPr lang="en-US" i="1" dirty="0"/>
          </a:p>
        </p:txBody>
      </p:sp>
      <p:sp>
        <p:nvSpPr>
          <p:cNvPr id="4" name="Content Placeholder 3"/>
          <p:cNvSpPr>
            <a:spLocks noGrp="1"/>
          </p:cNvSpPr>
          <p:nvPr>
            <p:ph sz="half" idx="2"/>
          </p:nvPr>
        </p:nvSpPr>
        <p:spPr/>
        <p:txBody>
          <a:bodyPr>
            <a:normAutofit fontScale="92500"/>
          </a:bodyPr>
          <a:lstStyle/>
          <a:p>
            <a:r>
              <a:rPr lang="en-US" dirty="0" smtClean="0"/>
              <a:t>Death personified as a suitor </a:t>
            </a:r>
            <a:endParaRPr lang="en-US" dirty="0"/>
          </a:p>
        </p:txBody>
      </p:sp>
    </p:spTree>
    <p:extLst>
      <p:ext uri="{BB962C8B-B14F-4D97-AF65-F5344CB8AC3E}">
        <p14:creationId xmlns="" xmlns:p14="http://schemas.microsoft.com/office/powerpoint/2010/main" val="287539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544</Words>
  <Application>Microsoft Office PowerPoint</Application>
  <PresentationFormat>Custom</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Foregrounding</vt:lpstr>
      <vt:lpstr>Foregrounding</vt:lpstr>
      <vt:lpstr>Foregrounding</vt:lpstr>
      <vt:lpstr>Foregrounding</vt:lpstr>
      <vt:lpstr>Slide 5</vt:lpstr>
      <vt:lpstr>Example of Foregrounding by Geoffery Leech </vt:lpstr>
      <vt:lpstr>Slide 7</vt:lpstr>
      <vt:lpstr>Slide 8</vt:lpstr>
      <vt:lpstr>Because I could Not Stop for Death  Emily Dickinson </vt:lpstr>
      <vt:lpstr>Interpretation and Foregrounding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Foregrounding</dc:title>
  <dc:creator>Neelum</dc:creator>
  <cp:lastModifiedBy>NTS</cp:lastModifiedBy>
  <cp:revision>61</cp:revision>
  <dcterms:created xsi:type="dcterms:W3CDTF">2014-03-14T05:29:00Z</dcterms:created>
  <dcterms:modified xsi:type="dcterms:W3CDTF">2014-03-15T11:46:21Z</dcterms:modified>
</cp:coreProperties>
</file>