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-61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15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889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53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564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65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013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14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2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50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81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91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CBC74-CEBA-439E-94FE-42D4885F480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561E2-3F28-4B2C-9A4D-2D1CE9E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76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Foregrounding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 551</a:t>
            </a:r>
          </a:p>
          <a:p>
            <a:r>
              <a:rPr lang="en-US" dirty="0" smtClean="0"/>
              <a:t>Lecture </a:t>
            </a:r>
            <a:r>
              <a:rPr lang="en-US" dirty="0" smtClean="0"/>
              <a:t>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25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Words, images, rhythms, symbols are to be closely studied and interpreted.</a:t>
            </a:r>
          </a:p>
          <a:p>
            <a:r>
              <a:rPr lang="en-US" dirty="0" smtClean="0"/>
              <a:t>The study of words, their placement and arrangement, the way in which they act and react on each other is all important.</a:t>
            </a:r>
          </a:p>
          <a:p>
            <a:r>
              <a:rPr lang="en-US" dirty="0" smtClean="0"/>
              <a:t>Words beside their literal significance also have emotional, associative, and symbolic significance, and only close application and analysis can bring out their total meaning.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52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“My aunt suffers form terrible </a:t>
            </a:r>
            <a:r>
              <a:rPr lang="en-US" dirty="0" err="1" smtClean="0"/>
              <a:t>authoritis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Like you plays?</a:t>
            </a:r>
          </a:p>
          <a:p>
            <a:r>
              <a:rPr lang="en-US" dirty="0" smtClean="0"/>
              <a:t>The how of Commons</a:t>
            </a:r>
          </a:p>
          <a:p>
            <a:r>
              <a:rPr lang="en-US" dirty="0" smtClean="0"/>
              <a:t>A deviation is significant when it is </a:t>
            </a:r>
            <a:r>
              <a:rPr lang="en-US" dirty="0" err="1" smtClean="0"/>
              <a:t>deleibrate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may further say that not only whether a deviation has a sensible interpretation, but what interpretation is to be given is a subjective matter.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09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“Linguistics and literary criticism in so far as they deal with poetic language, are complementary not competing activities. Where the two meet is above all the study of foregrounding”.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Geoffrey Leech </a:t>
            </a:r>
            <a:r>
              <a:rPr lang="en-US" i="1" dirty="0" smtClean="0"/>
              <a:t>A Linguistic Guide to English 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28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Interpretation and Foregrounding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interpretation?</a:t>
            </a:r>
          </a:p>
          <a:p>
            <a:pPr marL="0" indent="0">
              <a:buNone/>
            </a:pPr>
            <a:r>
              <a:rPr lang="en-US" dirty="0" smtClean="0"/>
              <a:t>Action or process understanding the meaning and giving explanation to things and ideas which are complex or ambiguous. </a:t>
            </a:r>
          </a:p>
          <a:p>
            <a:r>
              <a:rPr lang="en-US" dirty="0" smtClean="0"/>
              <a:t>To understand something.</a:t>
            </a:r>
          </a:p>
          <a:p>
            <a:r>
              <a:rPr lang="en-US" dirty="0" smtClean="0"/>
              <a:t>To decide the meaning/purpose of something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Gives clarity to ideas, reveals implications and symbolic meaning. </a:t>
            </a:r>
          </a:p>
        </p:txBody>
      </p:sp>
    </p:spTree>
    <p:extLst>
      <p:ext uri="{BB962C8B-B14F-4D97-AF65-F5344CB8AC3E}">
        <p14:creationId xmlns:p14="http://schemas.microsoft.com/office/powerpoint/2010/main" xmlns="" val="41612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&amp; Foregrounding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distinguishes literary discourse form ordinary discourse is the symbols, images, literary devices and other embellishments that a writer uses.</a:t>
            </a:r>
          </a:p>
          <a:p>
            <a:r>
              <a:rPr lang="en-US" dirty="0" smtClean="0"/>
              <a:t>Our ordinary conversation is quite straightforward that we hardly need to interpret it. </a:t>
            </a:r>
          </a:p>
          <a:p>
            <a:r>
              <a:rPr lang="en-US" dirty="0" smtClean="0"/>
              <a:t>But a literary piece makes some demands on part of the reader. </a:t>
            </a:r>
          </a:p>
        </p:txBody>
      </p:sp>
    </p:spTree>
    <p:extLst>
      <p:ext uri="{BB962C8B-B14F-4D97-AF65-F5344CB8AC3E}">
        <p14:creationId xmlns:p14="http://schemas.microsoft.com/office/powerpoint/2010/main" xmlns="" val="36683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&amp; Foregrounding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question mark accompanies each foregrounded feature. We ask what is the point? What does the writer want to convey through this particular feature?</a:t>
            </a:r>
          </a:p>
          <a:p>
            <a:r>
              <a:rPr lang="en-US" dirty="0" smtClean="0"/>
              <a:t>A question mark accompanies each foregrounded feature. Consciously or unconsciously we ask what is the point?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 Knife : suppressed emotions (Virginia Woolf.“</a:t>
            </a:r>
            <a:r>
              <a:rPr lang="en-US" dirty="0" err="1" smtClean="0"/>
              <a:t>Mrs</a:t>
            </a:r>
            <a:r>
              <a:rPr lang="en-US" dirty="0" smtClean="0"/>
              <a:t>. Dalloway”)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empty bucket: spiritual hollowness (Harold Pinter. “The Caretaker”)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19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is a linguistic deviation artistically significant?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When it communicates something:</a:t>
            </a:r>
          </a:p>
          <a:p>
            <a:pPr marL="514350" indent="-514350">
              <a:buAutoNum type="alphaLcParenR"/>
            </a:pPr>
            <a:r>
              <a:rPr lang="en-US" dirty="0" smtClean="0"/>
              <a:t>“My </a:t>
            </a:r>
            <a:r>
              <a:rPr lang="en-US" dirty="0" smtClean="0">
                <a:solidFill>
                  <a:srgbClr val="FF0000"/>
                </a:solidFill>
              </a:rPr>
              <a:t>sun</a:t>
            </a:r>
            <a:r>
              <a:rPr lang="en-US" dirty="0" smtClean="0"/>
              <a:t> accompanied me through the journey” (spellings)</a:t>
            </a:r>
          </a:p>
          <a:p>
            <a:pPr marL="514350" indent="-514350">
              <a:buAutoNum type="alphaLcParenR"/>
            </a:pPr>
            <a:r>
              <a:rPr lang="en-US" dirty="0"/>
              <a:t> </a:t>
            </a:r>
            <a:r>
              <a:rPr lang="en-US" dirty="0" smtClean="0"/>
              <a:t>“The morning comes to </a:t>
            </a:r>
            <a:r>
              <a:rPr lang="en-US" dirty="0" err="1" smtClean="0">
                <a:solidFill>
                  <a:srgbClr val="FF0000"/>
                </a:solidFill>
              </a:rPr>
              <a:t>consciosness</a:t>
            </a:r>
            <a:r>
              <a:rPr lang="en-US" dirty="0" smtClean="0"/>
              <a:t>” (spellings)</a:t>
            </a:r>
          </a:p>
          <a:p>
            <a:pPr marL="514350" indent="-514350">
              <a:buAutoNum type="alphaLcParenR"/>
            </a:pPr>
            <a:r>
              <a:rPr lang="en-US" dirty="0" smtClean="0"/>
              <a:t>“Me goes”  (grammar)</a:t>
            </a:r>
          </a:p>
          <a:p>
            <a:pPr marL="0" indent="0">
              <a:buNone/>
            </a:pPr>
            <a:r>
              <a:rPr lang="en-US" dirty="0" smtClean="0"/>
              <a:t>Abnormalities in these examples are taken as errors, hindrances to communication.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8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linguistic deviation artistically significant?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unintentionally they convey quite a bit of meaning.</a:t>
            </a:r>
          </a:p>
          <a:p>
            <a:pPr marL="0" indent="0">
              <a:buNone/>
            </a:pPr>
            <a:r>
              <a:rPr lang="en-US" dirty="0" smtClean="0"/>
              <a:t>e.g. about the education of the character/speaker, his imperfect command on language, printing error, proof reading mistake, or may be done intentionally by the writer to produce comic effects.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“Even the most trivial and unmotivated deviation may communicate information.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60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When it communicates what is intended by the author:</a:t>
            </a:r>
          </a:p>
          <a:p>
            <a:pPr marL="0" indent="0">
              <a:buNone/>
            </a:pPr>
            <a:r>
              <a:rPr lang="en-US" dirty="0" smtClean="0"/>
              <a:t>According to this definition deviation is significant only when it is deliberate. It excludes linguistic blunders e.g. malapropism. </a:t>
            </a:r>
          </a:p>
          <a:p>
            <a:pPr marL="0" indent="0">
              <a:buNone/>
            </a:pPr>
            <a:r>
              <a:rPr lang="en-US" dirty="0" smtClean="0"/>
              <a:t>But the problem is that the intention of the author is often inaccessible. </a:t>
            </a:r>
          </a:p>
          <a:p>
            <a:pPr marL="0" indent="0">
              <a:buNone/>
            </a:pPr>
            <a:r>
              <a:rPr lang="en-US" dirty="0" smtClean="0"/>
              <a:t>e.g. Harold Pinter the author of “The Caretaker” said he doesn’t want to give one meaning to his plays.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09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 When it is judged by the reader to be significant:</a:t>
            </a:r>
          </a:p>
          <a:p>
            <a:pPr marL="0" indent="0">
              <a:buNone/>
            </a:pPr>
            <a:r>
              <a:rPr lang="en-US" dirty="0" smtClean="0"/>
              <a:t>The significance of the text lies in the minds of the readers. Their interpretations are influenced by their experiences and knowledge. </a:t>
            </a:r>
          </a:p>
          <a:p>
            <a:pPr marL="0" indent="0">
              <a:buNone/>
            </a:pPr>
            <a:r>
              <a:rPr lang="en-US" dirty="0" smtClean="0"/>
              <a:t>While reading we focus on literal, metaphoric and between the lines meanings. </a:t>
            </a:r>
          </a:p>
          <a:p>
            <a:pPr marL="0" indent="0">
              <a:buNone/>
            </a:pPr>
            <a:r>
              <a:rPr lang="en-US" dirty="0" smtClean="0"/>
              <a:t>What words and details suggest that something more than literal meaning is intended.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97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i="1" dirty="0" smtClean="0"/>
              <a:t>       </a:t>
            </a:r>
            <a:r>
              <a:rPr lang="en-US" sz="3600" dirty="0" smtClean="0"/>
              <a:t>T.S. Eliot’s poems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“We are the hollow men</a:t>
            </a:r>
          </a:p>
          <a:p>
            <a:pPr marL="0" indent="0">
              <a:buNone/>
            </a:pPr>
            <a:r>
              <a:rPr lang="en-US" i="1" dirty="0" smtClean="0"/>
              <a:t>We are the stuffed men</a:t>
            </a:r>
          </a:p>
          <a:p>
            <a:pPr marL="0" indent="0">
              <a:buNone/>
            </a:pPr>
            <a:r>
              <a:rPr lang="en-US" i="1" dirty="0" smtClean="0"/>
              <a:t>Leaning together</a:t>
            </a:r>
          </a:p>
          <a:p>
            <a:pPr marL="0" indent="0">
              <a:buNone/>
            </a:pPr>
            <a:r>
              <a:rPr lang="en-US" i="1" dirty="0" smtClean="0"/>
              <a:t>Head-piece filled with straw” (The Hollow Men)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“When </a:t>
            </a:r>
            <a:r>
              <a:rPr lang="en-US" dirty="0"/>
              <a:t>the evening is spread out against the </a:t>
            </a:r>
            <a:r>
              <a:rPr lang="en-US" dirty="0" smtClean="0"/>
              <a:t>sky</a:t>
            </a:r>
          </a:p>
          <a:p>
            <a:pPr marL="0" indent="0">
              <a:buNone/>
            </a:pPr>
            <a:r>
              <a:rPr lang="en-US" dirty="0"/>
              <a:t>Like a patient etherized upon a table; </a:t>
            </a:r>
            <a:r>
              <a:rPr lang="en-US" dirty="0" smtClean="0"/>
              <a:t>(</a:t>
            </a:r>
            <a:r>
              <a:rPr lang="en-US" dirty="0" err="1" smtClean="0"/>
              <a:t>Prufrock</a:t>
            </a:r>
            <a:r>
              <a:rPr lang="en-US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2121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654</Words>
  <Application>Microsoft Office PowerPoint</Application>
  <PresentationFormat>Custom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Foregrounding</vt:lpstr>
      <vt:lpstr>Interpretation and Foregrounding</vt:lpstr>
      <vt:lpstr>Interpretation &amp; Foregrounding</vt:lpstr>
      <vt:lpstr>Interpretation &amp; Foregrounding</vt:lpstr>
      <vt:lpstr>When is a linguistic deviation artistically significant? </vt:lpstr>
      <vt:lpstr>When is a linguistic deviation artistically significant?</vt:lpstr>
      <vt:lpstr>Slide 7</vt:lpstr>
      <vt:lpstr>Slide 8</vt:lpstr>
      <vt:lpstr>Example:        T.S. Eliot’s poems</vt:lpstr>
      <vt:lpstr>Slide 10</vt:lpstr>
      <vt:lpstr>Some more examples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Foregrounding</dc:title>
  <dc:creator>Neelum</dc:creator>
  <cp:lastModifiedBy>NTS</cp:lastModifiedBy>
  <cp:revision>63</cp:revision>
  <dcterms:created xsi:type="dcterms:W3CDTF">2014-03-14T05:29:00Z</dcterms:created>
  <dcterms:modified xsi:type="dcterms:W3CDTF">2014-03-15T12:49:33Z</dcterms:modified>
</cp:coreProperties>
</file>