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995" autoAdjust="0"/>
    <p:restoredTop sz="94660"/>
  </p:normalViewPr>
  <p:slideViewPr>
    <p:cSldViewPr snapToGrid="0">
      <p:cViewPr varScale="1">
        <p:scale>
          <a:sx n="67" d="100"/>
          <a:sy n="67" d="100"/>
        </p:scale>
        <p:origin x="-1254"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A09A65-2FEF-4BFC-8BDE-9AA30B509A90}" type="datetimeFigureOut">
              <a:rPr lang="en-US" smtClean="0"/>
              <a:pPr/>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9BB58-29FB-4DC5-9C39-0E224FE588AC}" type="slidenum">
              <a:rPr lang="en-US" smtClean="0"/>
              <a:pPr/>
              <a:t>‹#›</a:t>
            </a:fld>
            <a:endParaRPr lang="en-US"/>
          </a:p>
        </p:txBody>
      </p:sp>
    </p:spTree>
    <p:extLst>
      <p:ext uri="{BB962C8B-B14F-4D97-AF65-F5344CB8AC3E}">
        <p14:creationId xmlns:p14="http://schemas.microsoft.com/office/powerpoint/2010/main" xmlns="" val="1956658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A09A65-2FEF-4BFC-8BDE-9AA30B509A90}" type="datetimeFigureOut">
              <a:rPr lang="en-US" smtClean="0"/>
              <a:pPr/>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9BB58-29FB-4DC5-9C39-0E224FE588AC}" type="slidenum">
              <a:rPr lang="en-US" smtClean="0"/>
              <a:pPr/>
              <a:t>‹#›</a:t>
            </a:fld>
            <a:endParaRPr lang="en-US"/>
          </a:p>
        </p:txBody>
      </p:sp>
    </p:spTree>
    <p:extLst>
      <p:ext uri="{BB962C8B-B14F-4D97-AF65-F5344CB8AC3E}">
        <p14:creationId xmlns:p14="http://schemas.microsoft.com/office/powerpoint/2010/main" xmlns="" val="2198590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A09A65-2FEF-4BFC-8BDE-9AA30B509A90}" type="datetimeFigureOut">
              <a:rPr lang="en-US" smtClean="0"/>
              <a:pPr/>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9BB58-29FB-4DC5-9C39-0E224FE588AC}" type="slidenum">
              <a:rPr lang="en-US" smtClean="0"/>
              <a:pPr/>
              <a:t>‹#›</a:t>
            </a:fld>
            <a:endParaRPr lang="en-US"/>
          </a:p>
        </p:txBody>
      </p:sp>
    </p:spTree>
    <p:extLst>
      <p:ext uri="{BB962C8B-B14F-4D97-AF65-F5344CB8AC3E}">
        <p14:creationId xmlns:p14="http://schemas.microsoft.com/office/powerpoint/2010/main" xmlns="" val="2319413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A09A65-2FEF-4BFC-8BDE-9AA30B509A90}" type="datetimeFigureOut">
              <a:rPr lang="en-US" smtClean="0"/>
              <a:pPr/>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9BB58-29FB-4DC5-9C39-0E224FE588AC}" type="slidenum">
              <a:rPr lang="en-US" smtClean="0"/>
              <a:pPr/>
              <a:t>‹#›</a:t>
            </a:fld>
            <a:endParaRPr lang="en-US"/>
          </a:p>
        </p:txBody>
      </p:sp>
    </p:spTree>
    <p:extLst>
      <p:ext uri="{BB962C8B-B14F-4D97-AF65-F5344CB8AC3E}">
        <p14:creationId xmlns:p14="http://schemas.microsoft.com/office/powerpoint/2010/main" xmlns="" val="1285319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A09A65-2FEF-4BFC-8BDE-9AA30B509A90}" type="datetimeFigureOut">
              <a:rPr lang="en-US" smtClean="0"/>
              <a:pPr/>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9BB58-29FB-4DC5-9C39-0E224FE588AC}" type="slidenum">
              <a:rPr lang="en-US" smtClean="0"/>
              <a:pPr/>
              <a:t>‹#›</a:t>
            </a:fld>
            <a:endParaRPr lang="en-US"/>
          </a:p>
        </p:txBody>
      </p:sp>
    </p:spTree>
    <p:extLst>
      <p:ext uri="{BB962C8B-B14F-4D97-AF65-F5344CB8AC3E}">
        <p14:creationId xmlns:p14="http://schemas.microsoft.com/office/powerpoint/2010/main" xmlns="" val="1838894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A09A65-2FEF-4BFC-8BDE-9AA30B509A90}" type="datetimeFigureOut">
              <a:rPr lang="en-US" smtClean="0"/>
              <a:pPr/>
              <a:t>3/29/2014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9BB58-29FB-4DC5-9C39-0E224FE588AC}" type="slidenum">
              <a:rPr lang="en-US" smtClean="0"/>
              <a:pPr/>
              <a:t>‹#›</a:t>
            </a:fld>
            <a:endParaRPr lang="en-US"/>
          </a:p>
        </p:txBody>
      </p:sp>
    </p:spTree>
    <p:extLst>
      <p:ext uri="{BB962C8B-B14F-4D97-AF65-F5344CB8AC3E}">
        <p14:creationId xmlns:p14="http://schemas.microsoft.com/office/powerpoint/2010/main" xmlns="" val="99634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A09A65-2FEF-4BFC-8BDE-9AA30B509A90}" type="datetimeFigureOut">
              <a:rPr lang="en-US" smtClean="0"/>
              <a:pPr/>
              <a:t>3/29/2014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09BB58-29FB-4DC5-9C39-0E224FE588AC}" type="slidenum">
              <a:rPr lang="en-US" smtClean="0"/>
              <a:pPr/>
              <a:t>‹#›</a:t>
            </a:fld>
            <a:endParaRPr lang="en-US"/>
          </a:p>
        </p:txBody>
      </p:sp>
    </p:spTree>
    <p:extLst>
      <p:ext uri="{BB962C8B-B14F-4D97-AF65-F5344CB8AC3E}">
        <p14:creationId xmlns:p14="http://schemas.microsoft.com/office/powerpoint/2010/main" xmlns="" val="3089702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A09A65-2FEF-4BFC-8BDE-9AA30B509A90}" type="datetimeFigureOut">
              <a:rPr lang="en-US" smtClean="0"/>
              <a:pPr/>
              <a:t>3/29/2014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09BB58-29FB-4DC5-9C39-0E224FE588AC}" type="slidenum">
              <a:rPr lang="en-US" smtClean="0"/>
              <a:pPr/>
              <a:t>‹#›</a:t>
            </a:fld>
            <a:endParaRPr lang="en-US"/>
          </a:p>
        </p:txBody>
      </p:sp>
    </p:spTree>
    <p:extLst>
      <p:ext uri="{BB962C8B-B14F-4D97-AF65-F5344CB8AC3E}">
        <p14:creationId xmlns:p14="http://schemas.microsoft.com/office/powerpoint/2010/main" xmlns="" val="3774886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09A65-2FEF-4BFC-8BDE-9AA30B509A90}" type="datetimeFigureOut">
              <a:rPr lang="en-US" smtClean="0"/>
              <a:pPr/>
              <a:t>3/29/2014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09BB58-29FB-4DC5-9C39-0E224FE588AC}" type="slidenum">
              <a:rPr lang="en-US" smtClean="0"/>
              <a:pPr/>
              <a:t>‹#›</a:t>
            </a:fld>
            <a:endParaRPr lang="en-US"/>
          </a:p>
        </p:txBody>
      </p:sp>
    </p:spTree>
    <p:extLst>
      <p:ext uri="{BB962C8B-B14F-4D97-AF65-F5344CB8AC3E}">
        <p14:creationId xmlns:p14="http://schemas.microsoft.com/office/powerpoint/2010/main" xmlns="" val="108366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09A65-2FEF-4BFC-8BDE-9AA30B509A90}" type="datetimeFigureOut">
              <a:rPr lang="en-US" smtClean="0"/>
              <a:pPr/>
              <a:t>3/29/2014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9BB58-29FB-4DC5-9C39-0E224FE588AC}" type="slidenum">
              <a:rPr lang="en-US" smtClean="0"/>
              <a:pPr/>
              <a:t>‹#›</a:t>
            </a:fld>
            <a:endParaRPr lang="en-US"/>
          </a:p>
        </p:txBody>
      </p:sp>
    </p:spTree>
    <p:extLst>
      <p:ext uri="{BB962C8B-B14F-4D97-AF65-F5344CB8AC3E}">
        <p14:creationId xmlns:p14="http://schemas.microsoft.com/office/powerpoint/2010/main" xmlns="" val="1088513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09A65-2FEF-4BFC-8BDE-9AA30B509A90}" type="datetimeFigureOut">
              <a:rPr lang="en-US" smtClean="0"/>
              <a:pPr/>
              <a:t>3/29/2014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9BB58-29FB-4DC5-9C39-0E224FE588AC}" type="slidenum">
              <a:rPr lang="en-US" smtClean="0"/>
              <a:pPr/>
              <a:t>‹#›</a:t>
            </a:fld>
            <a:endParaRPr lang="en-US"/>
          </a:p>
        </p:txBody>
      </p:sp>
    </p:spTree>
    <p:extLst>
      <p:ext uri="{BB962C8B-B14F-4D97-AF65-F5344CB8AC3E}">
        <p14:creationId xmlns:p14="http://schemas.microsoft.com/office/powerpoint/2010/main" xmlns="" val="603135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09A65-2FEF-4BFC-8BDE-9AA30B509A90}" type="datetimeFigureOut">
              <a:rPr lang="en-US" smtClean="0"/>
              <a:pPr/>
              <a:t>3/29/2014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9BB58-29FB-4DC5-9C39-0E224FE588AC}" type="slidenum">
              <a:rPr lang="en-US" smtClean="0"/>
              <a:pPr/>
              <a:t>‹#›</a:t>
            </a:fld>
            <a:endParaRPr lang="en-US"/>
          </a:p>
        </p:txBody>
      </p:sp>
    </p:spTree>
    <p:extLst>
      <p:ext uri="{BB962C8B-B14F-4D97-AF65-F5344CB8AC3E}">
        <p14:creationId xmlns:p14="http://schemas.microsoft.com/office/powerpoint/2010/main" xmlns="" val="3260839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Parallelism</a:t>
            </a:r>
            <a:endParaRPr lang="en-US" dirty="0"/>
          </a:p>
        </p:txBody>
      </p:sp>
      <p:sp>
        <p:nvSpPr>
          <p:cNvPr id="3" name="Subtitle 2"/>
          <p:cNvSpPr>
            <a:spLocks noGrp="1"/>
          </p:cNvSpPr>
          <p:nvPr>
            <p:ph type="subTitle" idx="1"/>
          </p:nvPr>
        </p:nvSpPr>
        <p:spPr/>
        <p:txBody>
          <a:bodyPr/>
          <a:lstStyle/>
          <a:p>
            <a:r>
              <a:rPr lang="en-US" dirty="0" smtClean="0"/>
              <a:t>Stylistics 551</a:t>
            </a:r>
          </a:p>
          <a:p>
            <a:r>
              <a:rPr lang="en-US" dirty="0" smtClean="0"/>
              <a:t>Lecture 18</a:t>
            </a:r>
            <a:endParaRPr lang="en-US" dirty="0"/>
          </a:p>
        </p:txBody>
      </p:sp>
    </p:spTree>
    <p:extLst>
      <p:ext uri="{BB962C8B-B14F-4D97-AF65-F5344CB8AC3E}">
        <p14:creationId xmlns:p14="http://schemas.microsoft.com/office/powerpoint/2010/main" xmlns="" val="2284377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226469"/>
            <a:ext cx="7886700" cy="3154680"/>
          </a:xfrm>
        </p:spPr>
        <p:txBody>
          <a:bodyPr/>
          <a:lstStyle/>
          <a:p>
            <a:r>
              <a:rPr lang="en-US" dirty="0" smtClean="0"/>
              <a:t>Meter and alliteration are only two of many examples of the type of linguistic foregrounding which consists in making a test more organized than it has to be by virtue of the rules of language.</a:t>
            </a:r>
          </a:p>
          <a:p>
            <a:r>
              <a:rPr lang="en-US" dirty="0" smtClean="0"/>
              <a:t>A further example syntactic one can be see in this line by Goldsmith’s Deserted Village:</a:t>
            </a:r>
          </a:p>
          <a:p>
            <a:pPr marL="0" indent="0">
              <a:buNone/>
            </a:pPr>
            <a:r>
              <a:rPr lang="en-US" i="1" dirty="0" smtClean="0"/>
              <a:t>            Where wealth accumulates and men decay</a:t>
            </a:r>
          </a:p>
          <a:p>
            <a:pPr marL="0" indent="0">
              <a:buNone/>
            </a:pPr>
            <a:endParaRPr lang="en-US" i="1" dirty="0" smtClean="0"/>
          </a:p>
        </p:txBody>
      </p:sp>
    </p:spTree>
    <p:extLst>
      <p:ext uri="{BB962C8B-B14F-4D97-AF65-F5344CB8AC3E}">
        <p14:creationId xmlns:p14="http://schemas.microsoft.com/office/powerpoint/2010/main" xmlns="" val="864251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“Where wealth accumulates and men decay”</a:t>
            </a:r>
          </a:p>
          <a:p>
            <a:r>
              <a:rPr lang="en-US" dirty="0" smtClean="0"/>
              <a:t>This line has identical syntactic structure</a:t>
            </a:r>
          </a:p>
          <a:p>
            <a:r>
              <a:rPr lang="en-US" dirty="0" smtClean="0"/>
              <a:t>Each consists of a single-word subject followed by a single word predicate. </a:t>
            </a:r>
          </a:p>
          <a:p>
            <a:r>
              <a:rPr lang="en-US" dirty="0" smtClean="0"/>
              <a:t>Where the language allows for a choice from a variety of structures the poet insists on an exact repetition.</a:t>
            </a:r>
          </a:p>
          <a:p>
            <a:r>
              <a:rPr lang="en-US" dirty="0" smtClean="0"/>
              <a:t>The term parallelism is above all associated with this sort of syntactic repetition. </a:t>
            </a:r>
            <a:endParaRPr lang="en-US" dirty="0"/>
          </a:p>
        </p:txBody>
      </p:sp>
    </p:spTree>
    <p:extLst>
      <p:ext uri="{BB962C8B-B14F-4D97-AF65-F5344CB8AC3E}">
        <p14:creationId xmlns:p14="http://schemas.microsoft.com/office/powerpoint/2010/main" xmlns="" val="843617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Parallelism in its broad sense is precisely the opposite of the kind of foregrounding found in “a grief ago”. In the later case, where a certain range of selections is available in the language, the poet makes a selection beyond this range. With parallelism, where the language allows him a choice, he consistently limits himself to the same option. </a:t>
            </a:r>
            <a:endParaRPr lang="en-US" dirty="0"/>
          </a:p>
        </p:txBody>
      </p:sp>
    </p:spTree>
    <p:extLst>
      <p:ext uri="{BB962C8B-B14F-4D97-AF65-F5344CB8AC3E}">
        <p14:creationId xmlns:p14="http://schemas.microsoft.com/office/powerpoint/2010/main" xmlns="" val="3769364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regularity?</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i="1" dirty="0" smtClean="0"/>
              <a:t>I kissed thee ere I killed thee (Shakespeare, Othello)</a:t>
            </a:r>
            <a:endParaRPr lang="en-US" dirty="0" smtClean="0"/>
          </a:p>
          <a:p>
            <a:r>
              <a:rPr lang="en-US" dirty="0" smtClean="0"/>
              <a:t>The two clauses have identical structures (</a:t>
            </a:r>
            <a:r>
              <a:rPr lang="en-US" dirty="0" err="1" smtClean="0"/>
              <a:t>s+v+o</a:t>
            </a:r>
            <a:r>
              <a:rPr lang="en-US" dirty="0" smtClean="0"/>
              <a:t>)</a:t>
            </a:r>
          </a:p>
          <a:p>
            <a:r>
              <a:rPr lang="en-US" dirty="0" smtClean="0"/>
              <a:t>The exact verbal correspondence of </a:t>
            </a:r>
            <a:r>
              <a:rPr lang="en-US" i="1" dirty="0" smtClean="0">
                <a:solidFill>
                  <a:srgbClr val="FF0000"/>
                </a:solidFill>
              </a:rPr>
              <a:t>I</a:t>
            </a:r>
            <a:r>
              <a:rPr lang="en-US" dirty="0" smtClean="0">
                <a:solidFill>
                  <a:srgbClr val="FF0000"/>
                </a:solidFill>
              </a:rPr>
              <a:t> </a:t>
            </a:r>
            <a:r>
              <a:rPr lang="en-US" dirty="0" smtClean="0"/>
              <a:t>and </a:t>
            </a:r>
            <a:r>
              <a:rPr lang="en-US" i="1" dirty="0" smtClean="0">
                <a:solidFill>
                  <a:srgbClr val="FF0000"/>
                </a:solidFill>
              </a:rPr>
              <a:t>thee</a:t>
            </a:r>
          </a:p>
          <a:p>
            <a:r>
              <a:rPr lang="en-US" dirty="0" smtClean="0"/>
              <a:t>Corresponding past tense suffixes</a:t>
            </a:r>
          </a:p>
          <a:p>
            <a:r>
              <a:rPr lang="en-US" dirty="0" smtClean="0"/>
              <a:t>A phonological congruence between </a:t>
            </a:r>
            <a:r>
              <a:rPr lang="en-US" dirty="0" smtClean="0">
                <a:solidFill>
                  <a:srgbClr val="FF0000"/>
                </a:solidFill>
              </a:rPr>
              <a:t>Kissed</a:t>
            </a:r>
            <a:r>
              <a:rPr lang="en-US" dirty="0" smtClean="0"/>
              <a:t> and </a:t>
            </a:r>
            <a:r>
              <a:rPr lang="en-US" dirty="0" smtClean="0">
                <a:solidFill>
                  <a:srgbClr val="FF0000"/>
                </a:solidFill>
              </a:rPr>
              <a:t>Killed</a:t>
            </a:r>
            <a:endParaRPr lang="en-US" dirty="0"/>
          </a:p>
          <a:p>
            <a:pPr marL="0" indent="0">
              <a:buNone/>
            </a:pPr>
            <a:endParaRPr lang="en-US" dirty="0" smtClean="0"/>
          </a:p>
        </p:txBody>
      </p:sp>
    </p:spTree>
    <p:extLst>
      <p:ext uri="{BB962C8B-B14F-4D97-AF65-F5344CB8AC3E}">
        <p14:creationId xmlns:p14="http://schemas.microsoft.com/office/powerpoint/2010/main" xmlns="" val="3629410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parallelism in “where wealth accumulates and men decay” resides not just inn the identity of clause structures (S+V)  but in the fact that each element of the clause consists of only one word. </a:t>
            </a:r>
          </a:p>
          <a:p>
            <a:r>
              <a:rPr lang="en-US" dirty="0" smtClean="0"/>
              <a:t>If it is “ where wealth accumulates and good men decay” the patter would be considerable weaker because there would no longer be such close grammatical correspondence.</a:t>
            </a:r>
          </a:p>
        </p:txBody>
      </p:sp>
    </p:spTree>
    <p:extLst>
      <p:ext uri="{BB962C8B-B14F-4D97-AF65-F5344CB8AC3E}">
        <p14:creationId xmlns:p14="http://schemas.microsoft.com/office/powerpoint/2010/main" xmlns="" val="759436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These  examples give some idea of what factors enter into the assessment of how strong a parallelism is:</a:t>
            </a:r>
          </a:p>
          <a:p>
            <a:r>
              <a:rPr lang="en-US" dirty="0" smtClean="0"/>
              <a:t>Whether it extends to both lexical and grammatical choices, whether it operates simultaneously on different layers of structure; whether it involves patterning on both phonological and formal level.</a:t>
            </a:r>
            <a:endParaRPr lang="en-US" dirty="0"/>
          </a:p>
        </p:txBody>
      </p:sp>
    </p:spTree>
    <p:extLst>
      <p:ext uri="{BB962C8B-B14F-4D97-AF65-F5344CB8AC3E}">
        <p14:creationId xmlns:p14="http://schemas.microsoft.com/office/powerpoint/2010/main" xmlns="" val="2819383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Parallelism </a:t>
            </a:r>
            <a:endParaRPr lang="en-US" dirty="0"/>
          </a:p>
        </p:txBody>
      </p:sp>
      <p:sp>
        <p:nvSpPr>
          <p:cNvPr id="3" name="Content Placeholder 2"/>
          <p:cNvSpPr>
            <a:spLocks noGrp="1"/>
          </p:cNvSpPr>
          <p:nvPr>
            <p:ph idx="1"/>
          </p:nvPr>
        </p:nvSpPr>
        <p:spPr/>
        <p:txBody>
          <a:bodyPr>
            <a:normAutofit/>
          </a:bodyPr>
          <a:lstStyle/>
          <a:p>
            <a:pPr marL="0" indent="0">
              <a:buNone/>
            </a:pPr>
            <a:r>
              <a:rPr lang="en-US" dirty="0"/>
              <a:t>Apart from deviation, texts use other ways of </a:t>
            </a:r>
            <a:r>
              <a:rPr lang="en-US" dirty="0" smtClean="0"/>
              <a:t>foregrounding </a:t>
            </a:r>
            <a:r>
              <a:rPr lang="en-US" dirty="0"/>
              <a:t>as well. One of the most </a:t>
            </a:r>
            <a:r>
              <a:rPr lang="en-US" dirty="0" smtClean="0"/>
              <a:t>obvious </a:t>
            </a:r>
            <a:r>
              <a:rPr lang="en-US" dirty="0"/>
              <a:t>ones is </a:t>
            </a:r>
            <a:r>
              <a:rPr lang="en-US" dirty="0" smtClean="0"/>
              <a:t>repetition, which </a:t>
            </a:r>
            <a:r>
              <a:rPr lang="en-US" dirty="0"/>
              <a:t>can also occur at all language levels and </a:t>
            </a:r>
            <a:r>
              <a:rPr lang="en-US" dirty="0" smtClean="0"/>
              <a:t>which clearly </a:t>
            </a:r>
            <a:r>
              <a:rPr lang="en-US" dirty="0"/>
              <a:t>brings forward the structure which is </a:t>
            </a:r>
            <a:r>
              <a:rPr lang="en-US" dirty="0" smtClean="0"/>
              <a:t>repeated </a:t>
            </a:r>
            <a:r>
              <a:rPr lang="en-US" dirty="0"/>
              <a:t>– like for instance in </a:t>
            </a:r>
            <a:r>
              <a:rPr lang="en-US" dirty="0" smtClean="0"/>
              <a:t>Porphyria’s </a:t>
            </a:r>
            <a:r>
              <a:rPr lang="en-US" dirty="0"/>
              <a:t>Lover </a:t>
            </a:r>
            <a:r>
              <a:rPr lang="en-US" dirty="0" smtClean="0"/>
              <a:t>by </a:t>
            </a:r>
            <a:r>
              <a:rPr lang="en-US" dirty="0"/>
              <a:t>Robert Browning, where the repetition of the </a:t>
            </a:r>
            <a:r>
              <a:rPr lang="en-US" dirty="0" smtClean="0"/>
              <a:t>words </a:t>
            </a:r>
            <a:r>
              <a:rPr lang="en-US" dirty="0"/>
              <a:t>‘no pain’ (“No </a:t>
            </a:r>
            <a:r>
              <a:rPr lang="en-US" dirty="0" smtClean="0"/>
              <a:t>pain </a:t>
            </a:r>
            <a:r>
              <a:rPr lang="en-US" dirty="0"/>
              <a:t>felt she;/I am quite sure she felt no pain”) </a:t>
            </a:r>
            <a:r>
              <a:rPr lang="en-US" dirty="0" smtClean="0"/>
              <a:t>helps </a:t>
            </a:r>
            <a:r>
              <a:rPr lang="en-US" dirty="0"/>
              <a:t>foreground the notion that </a:t>
            </a:r>
            <a:r>
              <a:rPr lang="en-US" dirty="0" smtClean="0"/>
              <a:t>the murder </a:t>
            </a:r>
            <a:r>
              <a:rPr lang="en-US" dirty="0"/>
              <a:t>caused no physical discomfort to the </a:t>
            </a:r>
            <a:r>
              <a:rPr lang="en-US" dirty="0" smtClean="0"/>
              <a:t>victim. </a:t>
            </a:r>
            <a:endParaRPr lang="en-US" dirty="0"/>
          </a:p>
        </p:txBody>
      </p:sp>
    </p:spTree>
    <p:extLst>
      <p:ext uri="{BB962C8B-B14F-4D97-AF65-F5344CB8AC3E}">
        <p14:creationId xmlns:p14="http://schemas.microsoft.com/office/powerpoint/2010/main" xmlns="" val="3644836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Parallelism</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writer thus draws attention on a notion which readers will find hard to believe and thus signals once more the fact that the speaker might be disturbed, might be distorting the truth, and might not be giving an accurate account of the events narrated. Another frequent stylistic device used for foregrounding purposes is parallelism.</a:t>
            </a:r>
            <a:endParaRPr lang="en-US" dirty="0"/>
          </a:p>
        </p:txBody>
      </p:sp>
    </p:spTree>
    <p:extLst>
      <p:ext uri="{BB962C8B-B14F-4D97-AF65-F5344CB8AC3E}">
        <p14:creationId xmlns:p14="http://schemas.microsoft.com/office/powerpoint/2010/main" xmlns="" val="2900467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Parallelism</a:t>
            </a:r>
            <a:endParaRPr lang="en-US" dirty="0"/>
          </a:p>
        </p:txBody>
      </p:sp>
      <p:sp>
        <p:nvSpPr>
          <p:cNvPr id="3" name="Content Placeholder 2"/>
          <p:cNvSpPr>
            <a:spLocks noGrp="1"/>
          </p:cNvSpPr>
          <p:nvPr>
            <p:ph idx="1"/>
          </p:nvPr>
        </p:nvSpPr>
        <p:spPr/>
        <p:txBody>
          <a:bodyPr>
            <a:normAutofit/>
          </a:bodyPr>
          <a:lstStyle/>
          <a:p>
            <a:r>
              <a:rPr lang="en-US" dirty="0"/>
              <a:t>In the proverb </a:t>
            </a:r>
            <a:r>
              <a:rPr lang="en-US" dirty="0" smtClean="0"/>
              <a:t>Out </a:t>
            </a:r>
            <a:r>
              <a:rPr lang="en-US" dirty="0"/>
              <a:t>of sight, out of </a:t>
            </a:r>
            <a:r>
              <a:rPr lang="en-US" dirty="0" smtClean="0"/>
              <a:t>mind the </a:t>
            </a:r>
            <a:r>
              <a:rPr lang="en-US" dirty="0"/>
              <a:t>parallel structure functions on the </a:t>
            </a:r>
            <a:r>
              <a:rPr lang="en-US" dirty="0" smtClean="0"/>
              <a:t>syntactic </a:t>
            </a:r>
            <a:r>
              <a:rPr lang="en-US" dirty="0"/>
              <a:t>and on the lexical level (the same </a:t>
            </a:r>
            <a:r>
              <a:rPr lang="en-US" dirty="0" smtClean="0"/>
              <a:t>grammatical </a:t>
            </a:r>
            <a:r>
              <a:rPr lang="en-US" dirty="0"/>
              <a:t>structure is used: a </a:t>
            </a:r>
            <a:r>
              <a:rPr lang="en-US" dirty="0" smtClean="0"/>
              <a:t>prepositional </a:t>
            </a:r>
            <a:r>
              <a:rPr lang="en-US" dirty="0"/>
              <a:t>phrase followed by a noun; moreover, </a:t>
            </a:r>
            <a:r>
              <a:rPr lang="en-US" dirty="0" smtClean="0"/>
              <a:t>the </a:t>
            </a:r>
            <a:r>
              <a:rPr lang="en-US" dirty="0"/>
              <a:t>prepositional phrase </a:t>
            </a:r>
            <a:r>
              <a:rPr lang="en-US" dirty="0" smtClean="0"/>
              <a:t>is repeated</a:t>
            </a:r>
            <a:r>
              <a:rPr lang="en-US" dirty="0"/>
              <a:t>, therefore there is lexical parallelism </a:t>
            </a:r>
            <a:r>
              <a:rPr lang="en-US" dirty="0" smtClean="0"/>
              <a:t>as well</a:t>
            </a:r>
            <a:r>
              <a:rPr lang="en-US" dirty="0"/>
              <a:t>). This foregrounds the </a:t>
            </a:r>
            <a:r>
              <a:rPr lang="en-US" dirty="0" smtClean="0"/>
              <a:t>opposition </a:t>
            </a:r>
            <a:r>
              <a:rPr lang="en-US" dirty="0"/>
              <a:t>between </a:t>
            </a:r>
            <a:r>
              <a:rPr lang="en-US" dirty="0" smtClean="0"/>
              <a:t>sight and Mind and </a:t>
            </a:r>
            <a:r>
              <a:rPr lang="en-US" dirty="0"/>
              <a:t>forces us to create a meaning connection </a:t>
            </a:r>
            <a:r>
              <a:rPr lang="en-US" dirty="0" smtClean="0"/>
              <a:t>between </a:t>
            </a:r>
            <a:r>
              <a:rPr lang="en-US" dirty="0"/>
              <a:t>the two, and then interpret them as </a:t>
            </a:r>
            <a:r>
              <a:rPr lang="en-US" dirty="0" smtClean="0"/>
              <a:t>similar: </a:t>
            </a:r>
            <a:r>
              <a:rPr lang="en-US" dirty="0"/>
              <a:t>what your eyes can’t see is also </a:t>
            </a:r>
            <a:r>
              <a:rPr lang="en-US" dirty="0" smtClean="0"/>
              <a:t>erased </a:t>
            </a:r>
            <a:r>
              <a:rPr lang="en-US" dirty="0"/>
              <a:t>from your mind. </a:t>
            </a:r>
          </a:p>
        </p:txBody>
      </p:sp>
    </p:spTree>
    <p:extLst>
      <p:ext uri="{BB962C8B-B14F-4D97-AF65-F5344CB8AC3E}">
        <p14:creationId xmlns:p14="http://schemas.microsoft.com/office/powerpoint/2010/main" xmlns="" val="644129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Parallelism</a:t>
            </a:r>
            <a:endParaRPr lang="en-US" dirty="0"/>
          </a:p>
        </p:txBody>
      </p:sp>
      <p:sp>
        <p:nvSpPr>
          <p:cNvPr id="3" name="Content Placeholder 2"/>
          <p:cNvSpPr>
            <a:spLocks noGrp="1"/>
          </p:cNvSpPr>
          <p:nvPr>
            <p:ph idx="1"/>
          </p:nvPr>
        </p:nvSpPr>
        <p:spPr/>
        <p:txBody>
          <a:bodyPr/>
          <a:lstStyle/>
          <a:p>
            <a:r>
              <a:rPr lang="en-US" dirty="0" smtClean="0"/>
              <a:t>The link between sight and mind is further enhanced by the shared notion that we ‘see’ not only with our physical, but also with our mind’s eye. Also, note the phonological parallelism as well – the two foregrounded words both have one syllable, the same vowel sound, and a very similar last consonant (t/d). </a:t>
            </a:r>
          </a:p>
          <a:p>
            <a:endParaRPr lang="en-US" dirty="0"/>
          </a:p>
        </p:txBody>
      </p:sp>
    </p:spTree>
    <p:extLst>
      <p:ext uri="{BB962C8B-B14F-4D97-AF65-F5344CB8AC3E}">
        <p14:creationId xmlns:p14="http://schemas.microsoft.com/office/powerpoint/2010/main" xmlns="" val="2986305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Parallelism</a:t>
            </a:r>
            <a:endParaRPr lang="en-US" dirty="0"/>
          </a:p>
        </p:txBody>
      </p:sp>
      <p:sp>
        <p:nvSpPr>
          <p:cNvPr id="3" name="Content Placeholder 2"/>
          <p:cNvSpPr>
            <a:spLocks noGrp="1"/>
          </p:cNvSpPr>
          <p:nvPr>
            <p:ph idx="1"/>
          </p:nvPr>
        </p:nvSpPr>
        <p:spPr/>
        <p:txBody>
          <a:bodyPr/>
          <a:lstStyle/>
          <a:p>
            <a:r>
              <a:rPr lang="en-US" dirty="0" smtClean="0"/>
              <a:t> A parallel structure joins together two or more recognizably similar, yet not identical structures, and can, just like deviation or repetition, occur at all levels of language (phonological, syntactic, morphological etc.). It is very frequently used as a rhetorical device, in both literary and non-literary texts, and is common even in everyday speech, e.g. in proverbs, or in jokes: </a:t>
            </a:r>
          </a:p>
          <a:p>
            <a:endParaRPr lang="en-US" dirty="0"/>
          </a:p>
        </p:txBody>
      </p:sp>
    </p:spTree>
    <p:extLst>
      <p:ext uri="{BB962C8B-B14F-4D97-AF65-F5344CB8AC3E}">
        <p14:creationId xmlns:p14="http://schemas.microsoft.com/office/powerpoint/2010/main" xmlns="" val="2339059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When I am </a:t>
            </a:r>
            <a:r>
              <a:rPr lang="en-US" dirty="0" smtClean="0">
                <a:solidFill>
                  <a:srgbClr val="FF0000"/>
                </a:solidFill>
              </a:rPr>
              <a:t>dead</a:t>
            </a:r>
            <a:r>
              <a:rPr lang="en-US" dirty="0" smtClean="0"/>
              <a:t>, I hope it may be </a:t>
            </a:r>
            <a:r>
              <a:rPr lang="en-US" dirty="0" smtClean="0">
                <a:solidFill>
                  <a:srgbClr val="FF0000"/>
                </a:solidFill>
              </a:rPr>
              <a:t>said</a:t>
            </a:r>
            <a:r>
              <a:rPr lang="en-US" dirty="0" smtClean="0"/>
              <a:t>:</a:t>
            </a:r>
          </a:p>
          <a:p>
            <a:pPr marL="0" indent="0">
              <a:buNone/>
            </a:pPr>
            <a:r>
              <a:rPr lang="en-US" dirty="0" smtClean="0"/>
              <a:t>His sins were scarlet, his books were </a:t>
            </a:r>
            <a:r>
              <a:rPr lang="en-US" dirty="0" smtClean="0">
                <a:solidFill>
                  <a:srgbClr val="FF0000"/>
                </a:solidFill>
              </a:rPr>
              <a:t>read</a:t>
            </a:r>
            <a:r>
              <a:rPr lang="en-US" dirty="0" smtClean="0"/>
              <a:t>. (</a:t>
            </a:r>
            <a:r>
              <a:rPr lang="en-US" dirty="0" err="1" smtClean="0"/>
              <a:t>Hilaire</a:t>
            </a:r>
            <a:r>
              <a:rPr lang="en-US" dirty="0" smtClean="0"/>
              <a:t> Belloc, On his books)</a:t>
            </a:r>
          </a:p>
          <a:p>
            <a:pPr marL="0" indent="0">
              <a:buNone/>
            </a:pPr>
            <a:r>
              <a:rPr lang="en-US" dirty="0" smtClean="0"/>
              <a:t>This epigram contains no violations of linguistic rules. Our attention is focused upon a phonological equivalence which would normally be unobserved. </a:t>
            </a:r>
            <a:endParaRPr lang="en-US" dirty="0"/>
          </a:p>
        </p:txBody>
      </p:sp>
    </p:spTree>
    <p:extLst>
      <p:ext uri="{BB962C8B-B14F-4D97-AF65-F5344CB8AC3E}">
        <p14:creationId xmlns:p14="http://schemas.microsoft.com/office/powerpoint/2010/main" xmlns="" val="3350750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Parallelism as foregrounded </a:t>
            </a:r>
            <a:r>
              <a:rPr lang="en-US" dirty="0"/>
              <a:t>R</a:t>
            </a:r>
            <a:r>
              <a:rPr lang="en-US" dirty="0" smtClean="0"/>
              <a:t>egularity</a:t>
            </a:r>
            <a:endParaRPr lang="en-US" dirty="0"/>
          </a:p>
        </p:txBody>
      </p:sp>
      <p:sp>
        <p:nvSpPr>
          <p:cNvPr id="3" name="Content Placeholder 2"/>
          <p:cNvSpPr>
            <a:spLocks noGrp="1"/>
          </p:cNvSpPr>
          <p:nvPr>
            <p:ph idx="1"/>
          </p:nvPr>
        </p:nvSpPr>
        <p:spPr/>
        <p:txBody>
          <a:bodyPr/>
          <a:lstStyle/>
          <a:p>
            <a:r>
              <a:rPr lang="en-US" dirty="0" smtClean="0"/>
              <a:t>A type of foregrounding which is in a sense opposite of deviation, for it consists in the introduction of extra regularities, not irregularities, into language.</a:t>
            </a:r>
          </a:p>
          <a:p>
            <a:r>
              <a:rPr lang="en-US" dirty="0" smtClean="0"/>
              <a:t>To the extent that any use of language consists in obeying rules, regularity or ‘</a:t>
            </a:r>
            <a:r>
              <a:rPr lang="en-US" dirty="0" err="1" smtClean="0"/>
              <a:t>ruledness</a:t>
            </a:r>
            <a:r>
              <a:rPr lang="en-US" dirty="0" smtClean="0"/>
              <a:t>’ is a property of language in general, both inside and outside poetry. </a:t>
            </a:r>
          </a:p>
          <a:p>
            <a:endParaRPr lang="en-US" dirty="0"/>
          </a:p>
        </p:txBody>
      </p:sp>
    </p:spTree>
    <p:extLst>
      <p:ext uri="{BB962C8B-B14F-4D97-AF65-F5344CB8AC3E}">
        <p14:creationId xmlns:p14="http://schemas.microsoft.com/office/powerpoint/2010/main" xmlns="" val="1559144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One of the ways in which language shows itself to be reducible to rules is in the possibility of segmenting a text into structurally equivalent units: e.g. syllables (in phonology) and clauses (in grammar). Thus a text can be </a:t>
            </a:r>
            <a:r>
              <a:rPr lang="en-US" dirty="0" err="1" smtClean="0"/>
              <a:t>analysed</a:t>
            </a:r>
            <a:r>
              <a:rPr lang="en-US" dirty="0" smtClean="0"/>
              <a:t> as a pattern, on different layers, of repeated similar structure</a:t>
            </a:r>
          </a:p>
          <a:p>
            <a:r>
              <a:rPr lang="en-US" i="1" dirty="0" smtClean="0"/>
              <a:t>The furrow followed free (Coleridge, Ancient Mariner)</a:t>
            </a:r>
          </a:p>
          <a:p>
            <a:r>
              <a:rPr lang="en-US" dirty="0" smtClean="0"/>
              <a:t>Syllabic structure…cv   cv-cv  </a:t>
            </a:r>
            <a:r>
              <a:rPr lang="en-US" dirty="0" err="1" smtClean="0"/>
              <a:t>cv-cv</a:t>
            </a:r>
            <a:r>
              <a:rPr lang="en-US" dirty="0" smtClean="0"/>
              <a:t>  ccv</a:t>
            </a:r>
          </a:p>
          <a:p>
            <a:r>
              <a:rPr lang="en-US" dirty="0" smtClean="0"/>
              <a:t>Rhythmic structure…stress on </a:t>
            </a:r>
            <a:r>
              <a:rPr lang="en-US" i="1" dirty="0" smtClean="0"/>
              <a:t>f</a:t>
            </a:r>
            <a:endParaRPr lang="en-US" dirty="0" smtClean="0"/>
          </a:p>
          <a:p>
            <a:r>
              <a:rPr lang="en-US" dirty="0" smtClean="0"/>
              <a:t>Alliterative pattern… </a:t>
            </a:r>
            <a:r>
              <a:rPr lang="en-US" i="1" dirty="0" smtClean="0"/>
              <a:t>f sound repetition</a:t>
            </a:r>
            <a:endParaRPr lang="en-US" dirty="0"/>
          </a:p>
        </p:txBody>
      </p:sp>
    </p:spTree>
    <p:extLst>
      <p:ext uri="{BB962C8B-B14F-4D97-AF65-F5344CB8AC3E}">
        <p14:creationId xmlns:p14="http://schemas.microsoft.com/office/powerpoint/2010/main" xmlns="" val="514573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849</TotalTime>
  <Words>942</Words>
  <Application>Microsoft Office PowerPoint</Application>
  <PresentationFormat>On-screen Show (4:3)</PresentationFormat>
  <Paragraphs>43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Parallelism</vt:lpstr>
      <vt:lpstr>Parallelism </vt:lpstr>
      <vt:lpstr>Parallelism</vt:lpstr>
      <vt:lpstr>Parallelism</vt:lpstr>
      <vt:lpstr>Parallelism</vt:lpstr>
      <vt:lpstr>Parallelism</vt:lpstr>
      <vt:lpstr>Slide 7</vt:lpstr>
      <vt:lpstr>Parallelism as foregrounded Regularity</vt:lpstr>
      <vt:lpstr>Slide 9</vt:lpstr>
      <vt:lpstr>Slide 10</vt:lpstr>
      <vt:lpstr>Slide 11</vt:lpstr>
      <vt:lpstr>Slide 12</vt:lpstr>
      <vt:lpstr>How much regularity?</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Neelum</dc:creator>
  <cp:lastModifiedBy>NTS</cp:lastModifiedBy>
  <cp:revision>38</cp:revision>
  <dcterms:created xsi:type="dcterms:W3CDTF">2014-03-14T16:34:11Z</dcterms:created>
  <dcterms:modified xsi:type="dcterms:W3CDTF">2014-03-29T08:41:09Z</dcterms:modified>
</cp:coreProperties>
</file>