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3" r:id="rId4"/>
    <p:sldId id="264" r:id="rId5"/>
    <p:sldId id="257" r:id="rId6"/>
    <p:sldId id="258" r:id="rId7"/>
    <p:sldId id="259" r:id="rId8"/>
    <p:sldId id="260" r:id="rId9"/>
    <p:sldId id="261" r:id="rId10"/>
    <p:sldId id="262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8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2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2798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2428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9327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745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6837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416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5251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66507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7943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2187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30197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AE0FD-9370-4CDD-9E95-C44AA1C4695E}" type="datetimeFigureOut">
              <a:rPr lang="en-US" smtClean="0"/>
              <a:pPr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2A8D6-B468-480B-9C48-4C5749BC0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23800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Stylistics 551</a:t>
            </a:r>
          </a:p>
          <a:p>
            <a:r>
              <a:rPr lang="en-US" dirty="0" smtClean="0"/>
              <a:t>Lecture 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262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Features of Parallelism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Identity and contrast</a:t>
            </a:r>
          </a:p>
          <a:p>
            <a:pPr marL="0" indent="0">
              <a:buNone/>
            </a:pPr>
            <a:r>
              <a:rPr lang="en-US" dirty="0" smtClean="0"/>
              <a:t>Roman </a:t>
            </a:r>
            <a:r>
              <a:rPr lang="en-US" dirty="0" err="1" smtClean="0"/>
              <a:t>Jakobson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 smtClean="0"/>
              <a:t> “Any form of parallelism is an apportionment of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invariants and variable”</a:t>
            </a:r>
          </a:p>
          <a:p>
            <a:pPr marL="0" indent="0">
              <a:buNone/>
            </a:pPr>
            <a:r>
              <a:rPr lang="en-US" dirty="0" smtClean="0"/>
              <a:t>In other words in any </a:t>
            </a:r>
            <a:r>
              <a:rPr lang="en-US" dirty="0" err="1" smtClean="0"/>
              <a:t>parallelistic</a:t>
            </a:r>
            <a:r>
              <a:rPr lang="en-US" dirty="0" smtClean="0"/>
              <a:t> pattern  there must be an element of </a:t>
            </a:r>
            <a:r>
              <a:rPr lang="en-US" b="1" u="sng" dirty="0" smtClean="0"/>
              <a:t>identity and contras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7303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</a:t>
            </a:r>
            <a:r>
              <a:rPr lang="en-US" dirty="0"/>
              <a:t>and contrast: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element of identity requires little comment. It is clear that any superimposed pattern sets up a relation of equivalence between two or more neighboring pieces of a text </a:t>
            </a:r>
          </a:p>
          <a:p>
            <a:r>
              <a:rPr lang="en-US" dirty="0" smtClean="0"/>
              <a:t>as in “the furrow followed free” </a:t>
            </a:r>
          </a:p>
          <a:p>
            <a:r>
              <a:rPr lang="en-US" dirty="0" smtClean="0"/>
              <a:t>And “where wealth accumulates and men decay”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4950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significant is that this identity does not extend to absolute duplication or the exact repetition of words as in a chant “We want Alf! We want Alf!”</a:t>
            </a:r>
          </a:p>
          <a:p>
            <a:r>
              <a:rPr lang="en-US" dirty="0" smtClean="0"/>
              <a:t>Because parallelism requires some variable feature of the pattern—some contrasting element which are parallels with respect to their position in the pattern.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9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             </a:t>
            </a:r>
            <a:r>
              <a:rPr lang="en-US" sz="3200" dirty="0" smtClean="0"/>
              <a:t>Emily </a:t>
            </a:r>
            <a:r>
              <a:rPr lang="en-US" sz="3200" dirty="0" smtClean="0"/>
              <a:t>Dickinson</a:t>
            </a:r>
            <a:endParaRPr lang="en-US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38102881"/>
              </p:ext>
            </p:extLst>
          </p:nvPr>
        </p:nvGraphicFramePr>
        <p:xfrm>
          <a:off x="628650" y="1977652"/>
          <a:ext cx="7886700" cy="3292398"/>
        </p:xfrm>
        <a:graphic>
          <a:graphicData uri="http://schemas.openxmlformats.org/drawingml/2006/table">
            <a:tbl>
              <a:tblPr/>
              <a:tblGrid>
                <a:gridCol w="3943350"/>
                <a:gridCol w="3943350"/>
              </a:tblGrid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THE BRAIN </a:t>
                      </a:r>
                      <a:r>
                        <a:rPr lang="en-US" dirty="0"/>
                        <a:t>is wider than the sky,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For, put them side by side,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one the other will </a:t>
                      </a:r>
                      <a:r>
                        <a:rPr lang="en-US" dirty="0" smtClean="0"/>
                        <a:t>include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The brain </a:t>
                      </a:r>
                      <a:r>
                        <a:rPr lang="en-US" dirty="0"/>
                        <a:t>is deeper than the sea,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       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For, hold them, blue to blue,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The one the other will absorb</a:t>
                      </a:r>
                      <a:r>
                        <a:rPr lang="en-US" dirty="0" smtClean="0"/>
                        <a:t>,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As</a:t>
                      </a:r>
                      <a:r>
                        <a:rPr lang="en-US" baseline="0" dirty="0" smtClean="0"/>
                        <a:t> sponges, buckets do</a:t>
                      </a:r>
                      <a:endParaRPr lang="en-US" dirty="0" smtClean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The brain </a:t>
                      </a:r>
                      <a:r>
                        <a:rPr lang="en-US" dirty="0"/>
                        <a:t>is just the weight of God,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For, lift them, pound for pound,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i="1" dirty="0"/>
                        <a:t>        </a:t>
                      </a:r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And they will differ, if they do,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04862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 As syllable from sound.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8154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Beauty is truth, truth beauty,</a:t>
            </a:r>
          </a:p>
          <a:p>
            <a:r>
              <a:rPr lang="en-US" dirty="0" smtClean="0"/>
              <a:t>That is all ye know on earth</a:t>
            </a:r>
          </a:p>
          <a:p>
            <a:r>
              <a:rPr lang="en-US" dirty="0" smtClean="0"/>
              <a:t>And all ye need to know (Keats)</a:t>
            </a:r>
          </a:p>
          <a:p>
            <a:endParaRPr lang="en-US" dirty="0" smtClean="0"/>
          </a:p>
          <a:p>
            <a:r>
              <a:rPr lang="en-US" dirty="0" smtClean="0"/>
              <a:t>Love so alike, no season knows nor clime,</a:t>
            </a:r>
          </a:p>
          <a:p>
            <a:r>
              <a:rPr lang="en-US" dirty="0" smtClean="0"/>
              <a:t>Nor hours, days, months, which are the  rags of time. (Donne)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was the best of times, it was the worst of times. It was the age of wisdom, it was the age of foolishness.(Dickens)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Foregrounding through Parallelism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01827"/>
            <a:ext cx="7886700" cy="4351338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Foregrounding is </a:t>
            </a:r>
            <a:r>
              <a:rPr lang="en-US" dirty="0" smtClean="0">
                <a:latin typeface="Arial" panose="020B0604020202020204" pitchFamily="34" charset="0"/>
              </a:rPr>
              <a:t>a means of strengthening  </a:t>
            </a:r>
            <a:r>
              <a:rPr lang="en-US" dirty="0">
                <a:latin typeface="Arial" panose="020B0604020202020204" pitchFamily="34" charset="0"/>
              </a:rPr>
              <a:t>literature</a:t>
            </a:r>
            <a:r>
              <a:rPr lang="en-US" dirty="0" smtClean="0">
                <a:latin typeface="Arial" panose="020B0604020202020204" pitchFamily="34" charset="0"/>
              </a:rPr>
              <a:t>. Foregrounding </a:t>
            </a:r>
            <a:r>
              <a:rPr lang="en-US" dirty="0">
                <a:latin typeface="Arial" panose="020B0604020202020204" pitchFamily="34" charset="0"/>
              </a:rPr>
              <a:t>is achieved by two ways " Deviation" and " Parallelism</a:t>
            </a:r>
            <a:r>
              <a:rPr lang="en-US" dirty="0" smtClean="0">
                <a:latin typeface="Arial" panose="020B0604020202020204" pitchFamily="34" charset="0"/>
              </a:rPr>
              <a:t>". Deviation </a:t>
            </a:r>
            <a:r>
              <a:rPr lang="en-US" dirty="0">
                <a:latin typeface="Arial" panose="020B0604020202020204" pitchFamily="34" charset="0"/>
              </a:rPr>
              <a:t>is turning aside from a said norm or grammatical rule while parallelism is </a:t>
            </a:r>
            <a:r>
              <a:rPr lang="en-US" dirty="0" smtClean="0">
                <a:latin typeface="Arial" panose="020B0604020202020204" pitchFamily="34" charset="0"/>
              </a:rPr>
              <a:t>repetition </a:t>
            </a:r>
            <a:r>
              <a:rPr lang="en-US" dirty="0">
                <a:latin typeface="Arial" panose="020B0604020202020204" pitchFamily="34" charset="0"/>
              </a:rPr>
              <a:t>of sound, structure, word or idea.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What a man, Is he a man.( G.B. </a:t>
            </a:r>
            <a:r>
              <a:rPr lang="en-US" dirty="0" smtClean="0">
                <a:latin typeface="Arial" panose="020B0604020202020204" pitchFamily="34" charset="0"/>
              </a:rPr>
              <a:t>Shaw)( </a:t>
            </a:r>
            <a:r>
              <a:rPr lang="en-US" dirty="0">
                <a:latin typeface="Arial" panose="020B0604020202020204" pitchFamily="34" charset="0"/>
              </a:rPr>
              <a:t>Parallelism)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Ten thousands </a:t>
            </a:r>
            <a:r>
              <a:rPr lang="en-US" dirty="0" smtClean="0">
                <a:latin typeface="Arial" panose="020B0604020202020204" pitchFamily="34" charset="0"/>
              </a:rPr>
              <a:t>saw </a:t>
            </a:r>
            <a:r>
              <a:rPr lang="en-US" dirty="0">
                <a:latin typeface="Arial" panose="020B0604020202020204" pitchFamily="34" charset="0"/>
              </a:rPr>
              <a:t>I at a glance.( Wordsworth</a:t>
            </a:r>
            <a:r>
              <a:rPr lang="en-US" dirty="0" smtClean="0">
                <a:latin typeface="Arial" panose="020B0604020202020204" pitchFamily="34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( </a:t>
            </a:r>
            <a:r>
              <a:rPr lang="en-US" dirty="0">
                <a:latin typeface="Arial" panose="020B0604020202020204" pitchFamily="34" charset="0"/>
              </a:rPr>
              <a:t>Deviation)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I kissed thee ear I killed thee, where .( Shakespeare</a:t>
            </a:r>
            <a:r>
              <a:rPr lang="en-US" dirty="0" smtClean="0">
                <a:latin typeface="Arial" panose="020B0604020202020204" pitchFamily="34" charset="0"/>
              </a:rPr>
              <a:t>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 smtClean="0">
                <a:latin typeface="Arial" panose="020B0604020202020204" pitchFamily="34" charset="0"/>
              </a:rPr>
              <a:t>( </a:t>
            </a:r>
            <a:r>
              <a:rPr lang="en-US" dirty="0">
                <a:latin typeface="Arial" panose="020B0604020202020204" pitchFamily="34" charset="0"/>
              </a:rPr>
              <a:t>Parallelism )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Foregrounding is to bring </a:t>
            </a:r>
            <a:r>
              <a:rPr lang="en-US" dirty="0" smtClean="0">
                <a:latin typeface="Arial" panose="020B0604020202020204" pitchFamily="34" charset="0"/>
              </a:rPr>
              <a:t>something </a:t>
            </a:r>
            <a:r>
              <a:rPr lang="en-US" dirty="0">
                <a:latin typeface="Arial" panose="020B0604020202020204" pitchFamily="34" charset="0"/>
              </a:rPr>
              <a:t>into light and to make work of art eye </a:t>
            </a:r>
            <a:r>
              <a:rPr lang="en-US" dirty="0" smtClean="0">
                <a:latin typeface="Arial" panose="020B0604020202020204" pitchFamily="34" charset="0"/>
              </a:rPr>
              <a:t>catching,</a:t>
            </a:r>
            <a:r>
              <a:rPr lang="en-US" dirty="0">
                <a:latin typeface="Arial" panose="020B0604020202020204" pitchFamily="34" charset="0"/>
              </a:rPr>
              <a:t>  </a:t>
            </a:r>
            <a:r>
              <a:rPr lang="en-US" dirty="0" smtClean="0">
                <a:latin typeface="Arial" panose="020B0604020202020204" pitchFamily="34" charset="0"/>
              </a:rPr>
              <a:t>forceful </a:t>
            </a:r>
            <a:r>
              <a:rPr lang="en-US" dirty="0">
                <a:latin typeface="Arial" panose="020B0604020202020204" pitchFamily="34" charset="0"/>
              </a:rPr>
              <a:t>and presentable. In short it is the backbone of literature.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en-US" dirty="0">
                <a:latin typeface="Arial" panose="020B0604020202020204" pitchFamily="34" charset="0"/>
              </a:rPr>
              <a:t>  </a:t>
            </a:r>
            <a:endParaRPr lang="en-US" sz="32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5" name="AutoShape 2" descr="user profile pic"/>
          <p:cNvSpPr>
            <a:spLocks noChangeAspect="1" noChangeArrowheads="1"/>
          </p:cNvSpPr>
          <p:nvPr/>
        </p:nvSpPr>
        <p:spPr bwMode="auto">
          <a:xfrm>
            <a:off x="63500" y="76359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93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as foregrounding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explanation, </a:t>
            </a:r>
            <a:r>
              <a:rPr lang="en-US" dirty="0" err="1" smtClean="0"/>
              <a:t>Mukařovský</a:t>
            </a:r>
            <a:r>
              <a:rPr lang="en-US" dirty="0" smtClean="0"/>
              <a:t> posited that literature is a process of </a:t>
            </a:r>
            <a:r>
              <a:rPr lang="en-US" b="1" dirty="0" smtClean="0"/>
              <a:t>"making strange </a:t>
            </a:r>
            <a:r>
              <a:rPr lang="en-US" dirty="0" smtClean="0"/>
              <a:t>" </a:t>
            </a:r>
            <a:r>
              <a:rPr lang="en-US" dirty="0" smtClean="0"/>
              <a:t>whereby the world or a perspective is presented in a manner that separates it from real life experience through literary devices that manipulate variables to set literary experience apart from real experience, thus making </a:t>
            </a:r>
            <a:r>
              <a:rPr lang="en-US" dirty="0" smtClean="0"/>
              <a:t>it </a:t>
            </a:r>
            <a:r>
              <a:rPr lang="en-US" dirty="0" smtClean="0"/>
              <a:t>unfamiliar. This stands in stark contrast to classical theory stating literature reflects real life experience of the world and how it operates.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5685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as Foregrounding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/>
              <a:t>purpose</a:t>
            </a:r>
            <a:r>
              <a:rPr lang="en-US" dirty="0" smtClean="0"/>
              <a:t> of foregrounding is to sharpen readers' vision and understanding of the </a:t>
            </a:r>
            <a:r>
              <a:rPr lang="en-US" dirty="0" smtClean="0"/>
              <a:t>events, </a:t>
            </a:r>
            <a:r>
              <a:rPr lang="en-US" dirty="0" smtClean="0"/>
              <a:t>feelings, </a:t>
            </a:r>
            <a:r>
              <a:rPr lang="en-US" dirty="0" smtClean="0"/>
              <a:t>circumstances, concepts, </a:t>
            </a:r>
            <a:r>
              <a:rPr lang="en-US" dirty="0" smtClean="0"/>
              <a:t>etc. that the author wants to point out in the hope of giving readers new clarity, epiphany or motivation etc. The favored </a:t>
            </a:r>
            <a:r>
              <a:rPr lang="en-US" b="1" dirty="0" smtClean="0"/>
              <a:t>techniques</a:t>
            </a:r>
            <a:r>
              <a:rPr lang="en-US" dirty="0" smtClean="0"/>
              <a:t> for creating foregrounding are patterns, such as repetitions; ambiguity, in which meaning is clear but conclusions may be variable; metaphor; tone; parallelism; and diction. Structural elements may also be foregrounded, such as character development and plot structure. Any of these devices may be used to </a:t>
            </a:r>
            <a:r>
              <a:rPr lang="en-US" dirty="0" err="1" smtClean="0"/>
              <a:t>defamiliarize</a:t>
            </a:r>
            <a:r>
              <a:rPr lang="en-US" dirty="0" smtClean="0"/>
              <a:t> the literary work through linguistic dislocation (i.e., atypical language usage) so that the reader is struck by the author's points and aims while submerged in a "strange" perspective of life and the world.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1159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1.  What </a:t>
            </a:r>
            <a:r>
              <a:rPr lang="en-US" dirty="0"/>
              <a:t>exactly is parallel in the following </a:t>
            </a:r>
            <a:r>
              <a:rPr lang="en-US" dirty="0" smtClean="0"/>
              <a:t>structures</a:t>
            </a:r>
            <a:r>
              <a:rPr lang="en-US" dirty="0"/>
              <a:t>? </a:t>
            </a:r>
          </a:p>
          <a:p>
            <a:r>
              <a:rPr lang="en-US" dirty="0"/>
              <a:t>No news is good news. </a:t>
            </a:r>
          </a:p>
          <a:p>
            <a:r>
              <a:rPr lang="en-US" i="1" dirty="0"/>
              <a:t>Finders keepers, losers weepers.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/>
              <a:t>2. Out of sight out of mind.</a:t>
            </a:r>
          </a:p>
          <a:p>
            <a:r>
              <a:rPr lang="en-US" dirty="0" smtClean="0"/>
              <a:t>What </a:t>
            </a:r>
            <a:r>
              <a:rPr lang="en-US" dirty="0"/>
              <a:t>is the meaning connection between the </a:t>
            </a:r>
            <a:r>
              <a:rPr lang="en-US" dirty="0" smtClean="0"/>
              <a:t>words </a:t>
            </a:r>
            <a:r>
              <a:rPr lang="en-US" dirty="0"/>
              <a:t>‘sight’ and ‘mind’? </a:t>
            </a:r>
          </a:p>
          <a:p>
            <a:r>
              <a:rPr lang="en-US" i="1" dirty="0" smtClean="0"/>
              <a:t>Two</a:t>
            </a:r>
            <a:r>
              <a:rPr lang="en-US" i="1" dirty="0" smtClean="0"/>
              <a:t> is company three is a crowd </a:t>
            </a:r>
          </a:p>
          <a:p>
            <a:r>
              <a:rPr lang="en-US" dirty="0" smtClean="0"/>
              <a:t>How </a:t>
            </a:r>
            <a:r>
              <a:rPr lang="en-US" dirty="0"/>
              <a:t>about </a:t>
            </a:r>
            <a:r>
              <a:rPr lang="en-US" dirty="0" smtClean="0"/>
              <a:t>‘</a:t>
            </a:r>
            <a:r>
              <a:rPr lang="en-US" dirty="0"/>
              <a:t>company’ and ‘crowd’?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6797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the proverb </a:t>
            </a:r>
            <a:r>
              <a:rPr lang="en-US" dirty="0" smtClean="0"/>
              <a:t>Out </a:t>
            </a:r>
            <a:r>
              <a:rPr lang="en-US" dirty="0"/>
              <a:t>of sight, out of </a:t>
            </a:r>
            <a:r>
              <a:rPr lang="en-US" dirty="0" smtClean="0"/>
              <a:t>mind, </a:t>
            </a:r>
            <a:r>
              <a:rPr lang="en-US" dirty="0"/>
              <a:t>the parallel structure functions on the </a:t>
            </a:r>
            <a:r>
              <a:rPr lang="en-US" dirty="0" smtClean="0"/>
              <a:t>syntactic </a:t>
            </a:r>
            <a:r>
              <a:rPr lang="en-US" dirty="0"/>
              <a:t>and on the lexical level (the same </a:t>
            </a:r>
            <a:r>
              <a:rPr lang="en-US" dirty="0" smtClean="0"/>
              <a:t>grammatical </a:t>
            </a:r>
            <a:r>
              <a:rPr lang="en-US" dirty="0"/>
              <a:t>structure is used: a </a:t>
            </a:r>
            <a:r>
              <a:rPr lang="en-US" dirty="0" smtClean="0"/>
              <a:t>prepositional </a:t>
            </a:r>
            <a:r>
              <a:rPr lang="en-US" dirty="0"/>
              <a:t>phrase followed by a noun; moreover, </a:t>
            </a:r>
            <a:r>
              <a:rPr lang="en-US" dirty="0" smtClean="0"/>
              <a:t>the </a:t>
            </a:r>
            <a:r>
              <a:rPr lang="en-US" dirty="0"/>
              <a:t>prepositional phrase is </a:t>
            </a:r>
            <a:r>
              <a:rPr lang="en-US" dirty="0" smtClean="0"/>
              <a:t>repeated</a:t>
            </a:r>
            <a:r>
              <a:rPr lang="en-US" dirty="0"/>
              <a:t>, therefore there is lexical parallelism </a:t>
            </a:r>
            <a:r>
              <a:rPr lang="en-US" dirty="0" smtClean="0"/>
              <a:t>as well</a:t>
            </a:r>
            <a:r>
              <a:rPr lang="en-US" dirty="0"/>
              <a:t>). This foregrounds </a:t>
            </a:r>
            <a:r>
              <a:rPr lang="en-US" dirty="0" smtClean="0"/>
              <a:t>the opposition </a:t>
            </a:r>
            <a:r>
              <a:rPr lang="en-US" dirty="0"/>
              <a:t>between </a:t>
            </a:r>
            <a:r>
              <a:rPr lang="en-US" dirty="0" smtClean="0"/>
              <a:t>Sight and Mind and </a:t>
            </a:r>
            <a:r>
              <a:rPr lang="en-US" dirty="0"/>
              <a:t>forces us to create a meaning connection </a:t>
            </a:r>
            <a:r>
              <a:rPr lang="en-US" dirty="0" smtClean="0"/>
              <a:t>between </a:t>
            </a:r>
            <a:r>
              <a:rPr lang="en-US" dirty="0"/>
              <a:t>the two, and then interpret them as </a:t>
            </a:r>
            <a:r>
              <a:rPr lang="en-US" dirty="0" smtClean="0"/>
              <a:t>similar.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627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b="1" i="1" u="sng" dirty="0" smtClean="0"/>
              <a:t>Two </a:t>
            </a:r>
            <a:r>
              <a:rPr lang="en-US" b="1" i="1" u="sng" dirty="0"/>
              <a:t>is company, three is a </a:t>
            </a:r>
            <a:r>
              <a:rPr lang="en-US" b="1" i="1" u="sng" dirty="0" smtClean="0"/>
              <a:t>crowd</a:t>
            </a:r>
            <a:r>
              <a:rPr lang="en-US" dirty="0" smtClean="0"/>
              <a:t>, </a:t>
            </a:r>
            <a:r>
              <a:rPr lang="en-US" dirty="0"/>
              <a:t>parallelism is again grammatical and </a:t>
            </a:r>
            <a:r>
              <a:rPr lang="en-US" dirty="0" smtClean="0"/>
              <a:t>lexical </a:t>
            </a:r>
            <a:r>
              <a:rPr lang="en-US" dirty="0"/>
              <a:t>(subject expressed through a numeral + </a:t>
            </a:r>
            <a:r>
              <a:rPr lang="en-US" dirty="0" smtClean="0"/>
              <a:t>link verb </a:t>
            </a:r>
            <a:r>
              <a:rPr lang="en-US" dirty="0"/>
              <a:t>+ noun), with a slight </a:t>
            </a:r>
            <a:r>
              <a:rPr lang="en-US" dirty="0" smtClean="0"/>
              <a:t>dissimilarity </a:t>
            </a:r>
            <a:r>
              <a:rPr lang="en-US" dirty="0"/>
              <a:t>in the use of the indefinite article </a:t>
            </a:r>
            <a:r>
              <a:rPr lang="en-US" dirty="0" smtClean="0"/>
              <a:t>(</a:t>
            </a:r>
            <a:r>
              <a:rPr lang="en-US" dirty="0"/>
              <a:t>because </a:t>
            </a:r>
            <a:r>
              <a:rPr lang="en-US" dirty="0" smtClean="0"/>
              <a:t>Company is </a:t>
            </a:r>
            <a:r>
              <a:rPr lang="en-US" dirty="0"/>
              <a:t>uncountable). The </a:t>
            </a:r>
            <a:r>
              <a:rPr lang="en-US" dirty="0" smtClean="0"/>
              <a:t>parallel </a:t>
            </a:r>
            <a:r>
              <a:rPr lang="en-US" dirty="0"/>
              <a:t>structure highlights </a:t>
            </a:r>
            <a:r>
              <a:rPr lang="en-US" dirty="0" smtClean="0"/>
              <a:t>Company and Crowd as </a:t>
            </a:r>
            <a:r>
              <a:rPr lang="en-US" dirty="0"/>
              <a:t>opposites, with </a:t>
            </a:r>
            <a:r>
              <a:rPr lang="en-US" dirty="0" smtClean="0"/>
              <a:t>company having positive</a:t>
            </a:r>
            <a:r>
              <a:rPr lang="en-US" dirty="0"/>
              <a:t>, pleasant connotations, and </a:t>
            </a:r>
            <a:r>
              <a:rPr lang="en-US" dirty="0" smtClean="0"/>
              <a:t>Crowd on </a:t>
            </a:r>
            <a:r>
              <a:rPr lang="en-US" dirty="0"/>
              <a:t>the contrary, unpleasant ones – thus </a:t>
            </a:r>
            <a:r>
              <a:rPr lang="en-US" dirty="0" smtClean="0"/>
              <a:t>suggesting </a:t>
            </a:r>
            <a:r>
              <a:rPr lang="en-US" dirty="0"/>
              <a:t>that the presence of a third person </a:t>
            </a:r>
            <a:r>
              <a:rPr lang="en-US" dirty="0" smtClean="0"/>
              <a:t>ruins </a:t>
            </a:r>
            <a:r>
              <a:rPr lang="en-US" dirty="0"/>
              <a:t>the intimacy between the first </a:t>
            </a:r>
            <a:r>
              <a:rPr lang="en-US" dirty="0" smtClean="0"/>
              <a:t>two</a:t>
            </a:r>
            <a:r>
              <a:rPr lang="en-US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5069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the above examples, you can infer what </a:t>
            </a:r>
            <a:r>
              <a:rPr lang="en-US" dirty="0" smtClean="0"/>
              <a:t>Michal Short </a:t>
            </a:r>
            <a:r>
              <a:rPr lang="en-US" dirty="0"/>
              <a:t>calls </a:t>
            </a:r>
            <a:r>
              <a:rPr lang="en-US" dirty="0" smtClean="0"/>
              <a:t>‘</a:t>
            </a:r>
            <a:r>
              <a:rPr lang="en-US" b="1" u="sng" dirty="0" smtClean="0"/>
              <a:t>the </a:t>
            </a:r>
            <a:r>
              <a:rPr lang="en-US" b="1" u="sng" dirty="0"/>
              <a:t>parallelism </a:t>
            </a:r>
            <a:r>
              <a:rPr lang="en-US" b="1" u="sng" dirty="0" smtClean="0"/>
              <a:t>processing </a:t>
            </a:r>
            <a:r>
              <a:rPr lang="en-US" b="1" u="sng" dirty="0"/>
              <a:t>rule</a:t>
            </a:r>
            <a:r>
              <a:rPr lang="en-US" dirty="0" smtClean="0"/>
              <a:t>’: </a:t>
            </a:r>
            <a:r>
              <a:rPr lang="en-US" dirty="0"/>
              <a:t>when parallel structures are present, look for </a:t>
            </a:r>
            <a:r>
              <a:rPr lang="en-US" dirty="0" smtClean="0"/>
              <a:t>either </a:t>
            </a:r>
            <a:r>
              <a:rPr lang="en-US" dirty="0"/>
              <a:t>opposite or </a:t>
            </a:r>
            <a:r>
              <a:rPr lang="en-US" dirty="0" smtClean="0"/>
              <a:t>similar </a:t>
            </a:r>
            <a:r>
              <a:rPr lang="en-US" dirty="0"/>
              <a:t>meaning in the parallel parts (keep in </a:t>
            </a:r>
            <a:r>
              <a:rPr lang="en-US" dirty="0" smtClean="0"/>
              <a:t>mind that </a:t>
            </a:r>
            <a:r>
              <a:rPr lang="en-US" dirty="0"/>
              <a:t>this rule applies most of the </a:t>
            </a:r>
            <a:r>
              <a:rPr lang="en-US" dirty="0" smtClean="0"/>
              <a:t>time</a:t>
            </a:r>
            <a:r>
              <a:rPr lang="en-US" dirty="0"/>
              <a:t>, but not always, so it is not to be taken as </a:t>
            </a:r>
            <a:r>
              <a:rPr lang="en-US" dirty="0" smtClean="0"/>
              <a:t>an </a:t>
            </a:r>
            <a:r>
              <a:rPr lang="en-US" dirty="0"/>
              <a:t>absolute must).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0085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700" b="1" dirty="0"/>
              <a:t>How does parallelism function in the following proverbs? </a:t>
            </a:r>
            <a:br>
              <a:rPr lang="en-US" sz="2700" b="1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</a:t>
            </a:r>
            <a:r>
              <a:rPr lang="en-US" dirty="0"/>
              <a:t>there is no trust, there is no love. </a:t>
            </a:r>
          </a:p>
          <a:p>
            <a:r>
              <a:rPr lang="en-US" dirty="0"/>
              <a:t>Where there’s a will there’s a way. </a:t>
            </a:r>
          </a:p>
          <a:p>
            <a:r>
              <a:rPr lang="en-US" dirty="0"/>
              <a:t>In literature, parallelism functions in similar </a:t>
            </a:r>
            <a:r>
              <a:rPr lang="en-US" dirty="0" smtClean="0"/>
              <a:t>ways</a:t>
            </a:r>
            <a:r>
              <a:rPr lang="en-US" dirty="0"/>
              <a:t>. For instance, the last line of </a:t>
            </a:r>
            <a:r>
              <a:rPr lang="en-US" dirty="0" smtClean="0"/>
              <a:t>Shakespeare’s </a:t>
            </a:r>
            <a:r>
              <a:rPr lang="en-US" dirty="0"/>
              <a:t>Sonnet 154, </a:t>
            </a:r>
            <a:r>
              <a:rPr lang="en-US" dirty="0">
                <a:solidFill>
                  <a:srgbClr val="FF0000"/>
                </a:solidFill>
              </a:rPr>
              <a:t>“Love's fire heats </a:t>
            </a:r>
            <a:r>
              <a:rPr lang="en-US" dirty="0" smtClean="0">
                <a:solidFill>
                  <a:srgbClr val="FF0000"/>
                </a:solidFill>
              </a:rPr>
              <a:t>water, water </a:t>
            </a:r>
            <a:r>
              <a:rPr lang="en-US" dirty="0">
                <a:solidFill>
                  <a:srgbClr val="FF0000"/>
                </a:solidFill>
              </a:rPr>
              <a:t>cools not love</a:t>
            </a:r>
            <a:r>
              <a:rPr lang="en-US" dirty="0"/>
              <a:t>”, makes use </a:t>
            </a:r>
            <a:r>
              <a:rPr lang="en-US" dirty="0" smtClean="0"/>
              <a:t>of </a:t>
            </a:r>
            <a:r>
              <a:rPr lang="en-US" dirty="0"/>
              <a:t>grammatical and lexical parallelism to explore </a:t>
            </a:r>
            <a:r>
              <a:rPr lang="en-US" dirty="0" smtClean="0"/>
              <a:t>the </a:t>
            </a:r>
            <a:r>
              <a:rPr lang="en-US" dirty="0"/>
              <a:t>meaning relationship between </a:t>
            </a:r>
            <a:r>
              <a:rPr lang="en-US" dirty="0" smtClean="0"/>
              <a:t>fire </a:t>
            </a:r>
            <a:r>
              <a:rPr lang="en-US" dirty="0"/>
              <a:t>and love. The first half of the line refers </a:t>
            </a:r>
            <a:r>
              <a:rPr lang="en-US" dirty="0" smtClean="0"/>
              <a:t>to Cupid’s </a:t>
            </a:r>
            <a:r>
              <a:rPr lang="en-US" dirty="0"/>
              <a:t>torch heating up a well, the </a:t>
            </a:r>
            <a:r>
              <a:rPr lang="en-US" dirty="0" smtClean="0"/>
              <a:t>second </a:t>
            </a:r>
            <a:r>
              <a:rPr lang="en-US" dirty="0"/>
              <a:t>to the lover coming up to the magic well to </a:t>
            </a:r>
            <a:r>
              <a:rPr lang="en-US" dirty="0" smtClean="0"/>
              <a:t>find </a:t>
            </a:r>
            <a:r>
              <a:rPr lang="en-US" dirty="0"/>
              <a:t>a cure for love, and not </a:t>
            </a:r>
            <a:r>
              <a:rPr lang="en-US" dirty="0" smtClean="0"/>
              <a:t>succeeding</a:t>
            </a:r>
            <a:r>
              <a:rPr lang="en-US" dirty="0"/>
              <a:t>. Initially love and fire are </a:t>
            </a:r>
            <a:r>
              <a:rPr lang="en-US" dirty="0" smtClean="0"/>
              <a:t>associated; but </a:t>
            </a:r>
            <a:r>
              <a:rPr lang="en-US" dirty="0"/>
              <a:t>the parallel structure actually </a:t>
            </a:r>
            <a:r>
              <a:rPr lang="en-US" dirty="0" smtClean="0"/>
              <a:t>reverses </a:t>
            </a:r>
            <a:r>
              <a:rPr lang="en-US" dirty="0"/>
              <a:t>this relationship, suggesting that love </a:t>
            </a:r>
            <a:r>
              <a:rPr lang="en-US" dirty="0" smtClean="0"/>
              <a:t>and </a:t>
            </a:r>
            <a:r>
              <a:rPr lang="en-US" dirty="0"/>
              <a:t>fire have become antonyms, and </a:t>
            </a:r>
            <a:r>
              <a:rPr lang="en-US" dirty="0" smtClean="0"/>
              <a:t>that </a:t>
            </a:r>
            <a:r>
              <a:rPr lang="en-US" dirty="0"/>
              <a:t>love is far stronger than fire.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514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</TotalTime>
  <Words>1063</Words>
  <Application>Microsoft Office PowerPoint</Application>
  <PresentationFormat>On-screen Show (4:3)</PresentationFormat>
  <Paragraphs>64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Parallelism</vt:lpstr>
      <vt:lpstr>Foregrounding through Parallelism</vt:lpstr>
      <vt:lpstr>Parallelism as foregrounding</vt:lpstr>
      <vt:lpstr>Parallelism as Foregrounding </vt:lpstr>
      <vt:lpstr>Examples</vt:lpstr>
      <vt:lpstr>Slide 6</vt:lpstr>
      <vt:lpstr>Slide 7</vt:lpstr>
      <vt:lpstr>Slide 8</vt:lpstr>
      <vt:lpstr>How does parallelism function in the following proverbs?  </vt:lpstr>
      <vt:lpstr>Features of Parallelism</vt:lpstr>
      <vt:lpstr>Identity and contrast:</vt:lpstr>
      <vt:lpstr>Slide 12</vt:lpstr>
      <vt:lpstr>Example:               Emily Dickinson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Neelum</dc:creator>
  <cp:lastModifiedBy>NTS</cp:lastModifiedBy>
  <cp:revision>53</cp:revision>
  <dcterms:created xsi:type="dcterms:W3CDTF">2014-03-15T05:35:31Z</dcterms:created>
  <dcterms:modified xsi:type="dcterms:W3CDTF">2014-03-29T10:31:13Z</dcterms:modified>
</cp:coreProperties>
</file>