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1" r:id="rId6"/>
    <p:sldId id="262" r:id="rId7"/>
    <p:sldId id="263" r:id="rId8"/>
    <p:sldId id="264" r:id="rId9"/>
    <p:sldId id="265" r:id="rId10"/>
    <p:sldId id="273" r:id="rId11"/>
    <p:sldId id="271" r:id="rId12"/>
    <p:sldId id="266" r:id="rId13"/>
    <p:sldId id="267" r:id="rId14"/>
    <p:sldId id="269" r:id="rId15"/>
    <p:sldId id="270" r:id="rId16"/>
    <p:sldId id="268" r:id="rId17"/>
    <p:sldId id="274"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5" autoAdjust="0"/>
    <p:restoredTop sz="94660"/>
  </p:normalViewPr>
  <p:slideViewPr>
    <p:cSldViewPr snapToGrid="0">
      <p:cViewPr varScale="1">
        <p:scale>
          <a:sx n="37" d="100"/>
          <a:sy n="37" d="100"/>
        </p:scale>
        <p:origin x="-1464" y="-77"/>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1B362EE-999F-4D0A-B1CE-2E337FE50987}" type="datetimeFigureOut">
              <a:rPr lang="en-US" smtClean="0"/>
              <a:pPr/>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C8660E-F834-4452-ACFF-09A7908686E2}" type="slidenum">
              <a:rPr lang="en-US" smtClean="0"/>
              <a:pPr/>
              <a:t>‹#›</a:t>
            </a:fld>
            <a:endParaRPr lang="en-US"/>
          </a:p>
        </p:txBody>
      </p:sp>
    </p:spTree>
    <p:extLst>
      <p:ext uri="{BB962C8B-B14F-4D97-AF65-F5344CB8AC3E}">
        <p14:creationId xmlns:p14="http://schemas.microsoft.com/office/powerpoint/2010/main" xmlns="" val="142785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B362EE-999F-4D0A-B1CE-2E337FE50987}" type="datetimeFigureOut">
              <a:rPr lang="en-US" smtClean="0"/>
              <a:pPr/>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C8660E-F834-4452-ACFF-09A7908686E2}" type="slidenum">
              <a:rPr lang="en-US" smtClean="0"/>
              <a:pPr/>
              <a:t>‹#›</a:t>
            </a:fld>
            <a:endParaRPr lang="en-US"/>
          </a:p>
        </p:txBody>
      </p:sp>
    </p:spTree>
    <p:extLst>
      <p:ext uri="{BB962C8B-B14F-4D97-AF65-F5344CB8AC3E}">
        <p14:creationId xmlns:p14="http://schemas.microsoft.com/office/powerpoint/2010/main" xmlns="" val="1354503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B362EE-999F-4D0A-B1CE-2E337FE50987}" type="datetimeFigureOut">
              <a:rPr lang="en-US" smtClean="0"/>
              <a:pPr/>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C8660E-F834-4452-ACFF-09A7908686E2}" type="slidenum">
              <a:rPr lang="en-US" smtClean="0"/>
              <a:pPr/>
              <a:t>‹#›</a:t>
            </a:fld>
            <a:endParaRPr lang="en-US"/>
          </a:p>
        </p:txBody>
      </p:sp>
    </p:spTree>
    <p:extLst>
      <p:ext uri="{BB962C8B-B14F-4D97-AF65-F5344CB8AC3E}">
        <p14:creationId xmlns:p14="http://schemas.microsoft.com/office/powerpoint/2010/main" xmlns="" val="1887754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B362EE-999F-4D0A-B1CE-2E337FE50987}" type="datetimeFigureOut">
              <a:rPr lang="en-US" smtClean="0"/>
              <a:pPr/>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C8660E-F834-4452-ACFF-09A7908686E2}" type="slidenum">
              <a:rPr lang="en-US" smtClean="0"/>
              <a:pPr/>
              <a:t>‹#›</a:t>
            </a:fld>
            <a:endParaRPr lang="en-US"/>
          </a:p>
        </p:txBody>
      </p:sp>
    </p:spTree>
    <p:extLst>
      <p:ext uri="{BB962C8B-B14F-4D97-AF65-F5344CB8AC3E}">
        <p14:creationId xmlns:p14="http://schemas.microsoft.com/office/powerpoint/2010/main" xmlns="" val="1177104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B362EE-999F-4D0A-B1CE-2E337FE50987}" type="datetimeFigureOut">
              <a:rPr lang="en-US" smtClean="0"/>
              <a:pPr/>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C8660E-F834-4452-ACFF-09A7908686E2}" type="slidenum">
              <a:rPr lang="en-US" smtClean="0"/>
              <a:pPr/>
              <a:t>‹#›</a:t>
            </a:fld>
            <a:endParaRPr lang="en-US"/>
          </a:p>
        </p:txBody>
      </p:sp>
    </p:spTree>
    <p:extLst>
      <p:ext uri="{BB962C8B-B14F-4D97-AF65-F5344CB8AC3E}">
        <p14:creationId xmlns:p14="http://schemas.microsoft.com/office/powerpoint/2010/main" xmlns="" val="3070440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B362EE-999F-4D0A-B1CE-2E337FE50987}" type="datetimeFigureOut">
              <a:rPr lang="en-US" smtClean="0"/>
              <a:pPr/>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C8660E-F834-4452-ACFF-09A7908686E2}" type="slidenum">
              <a:rPr lang="en-US" smtClean="0"/>
              <a:pPr/>
              <a:t>‹#›</a:t>
            </a:fld>
            <a:endParaRPr lang="en-US"/>
          </a:p>
        </p:txBody>
      </p:sp>
    </p:spTree>
    <p:extLst>
      <p:ext uri="{BB962C8B-B14F-4D97-AF65-F5344CB8AC3E}">
        <p14:creationId xmlns:p14="http://schemas.microsoft.com/office/powerpoint/2010/main" xmlns="" val="230998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B362EE-999F-4D0A-B1CE-2E337FE50987}" type="datetimeFigureOut">
              <a:rPr lang="en-US" smtClean="0"/>
              <a:pPr/>
              <a:t>4/3/2014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C8660E-F834-4452-ACFF-09A7908686E2}" type="slidenum">
              <a:rPr lang="en-US" smtClean="0"/>
              <a:pPr/>
              <a:t>‹#›</a:t>
            </a:fld>
            <a:endParaRPr lang="en-US"/>
          </a:p>
        </p:txBody>
      </p:sp>
    </p:spTree>
    <p:extLst>
      <p:ext uri="{BB962C8B-B14F-4D97-AF65-F5344CB8AC3E}">
        <p14:creationId xmlns:p14="http://schemas.microsoft.com/office/powerpoint/2010/main" xmlns="" val="16628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1B362EE-999F-4D0A-B1CE-2E337FE50987}" type="datetimeFigureOut">
              <a:rPr lang="en-US" smtClean="0"/>
              <a:pPr/>
              <a:t>4/3/2014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C8660E-F834-4452-ACFF-09A7908686E2}" type="slidenum">
              <a:rPr lang="en-US" smtClean="0"/>
              <a:pPr/>
              <a:t>‹#›</a:t>
            </a:fld>
            <a:endParaRPr lang="en-US"/>
          </a:p>
        </p:txBody>
      </p:sp>
    </p:spTree>
    <p:extLst>
      <p:ext uri="{BB962C8B-B14F-4D97-AF65-F5344CB8AC3E}">
        <p14:creationId xmlns:p14="http://schemas.microsoft.com/office/powerpoint/2010/main" xmlns="" val="1713837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B362EE-999F-4D0A-B1CE-2E337FE50987}" type="datetimeFigureOut">
              <a:rPr lang="en-US" smtClean="0"/>
              <a:pPr/>
              <a:t>4/3/2014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C8660E-F834-4452-ACFF-09A7908686E2}" type="slidenum">
              <a:rPr lang="en-US" smtClean="0"/>
              <a:pPr/>
              <a:t>‹#›</a:t>
            </a:fld>
            <a:endParaRPr lang="en-US"/>
          </a:p>
        </p:txBody>
      </p:sp>
    </p:spTree>
    <p:extLst>
      <p:ext uri="{BB962C8B-B14F-4D97-AF65-F5344CB8AC3E}">
        <p14:creationId xmlns:p14="http://schemas.microsoft.com/office/powerpoint/2010/main" xmlns="" val="19282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362EE-999F-4D0A-B1CE-2E337FE50987}" type="datetimeFigureOut">
              <a:rPr lang="en-US" smtClean="0"/>
              <a:pPr/>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C8660E-F834-4452-ACFF-09A7908686E2}" type="slidenum">
              <a:rPr lang="en-US" smtClean="0"/>
              <a:pPr/>
              <a:t>‹#›</a:t>
            </a:fld>
            <a:endParaRPr lang="en-US"/>
          </a:p>
        </p:txBody>
      </p:sp>
    </p:spTree>
    <p:extLst>
      <p:ext uri="{BB962C8B-B14F-4D97-AF65-F5344CB8AC3E}">
        <p14:creationId xmlns:p14="http://schemas.microsoft.com/office/powerpoint/2010/main" xmlns="" val="761463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362EE-999F-4D0A-B1CE-2E337FE50987}" type="datetimeFigureOut">
              <a:rPr lang="en-US" smtClean="0"/>
              <a:pPr/>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C8660E-F834-4452-ACFF-09A7908686E2}" type="slidenum">
              <a:rPr lang="en-US" smtClean="0"/>
              <a:pPr/>
              <a:t>‹#›</a:t>
            </a:fld>
            <a:endParaRPr lang="en-US"/>
          </a:p>
        </p:txBody>
      </p:sp>
    </p:spTree>
    <p:extLst>
      <p:ext uri="{BB962C8B-B14F-4D97-AF65-F5344CB8AC3E}">
        <p14:creationId xmlns:p14="http://schemas.microsoft.com/office/powerpoint/2010/main" xmlns="" val="1703299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B362EE-999F-4D0A-B1CE-2E337FE50987}" type="datetimeFigureOut">
              <a:rPr lang="en-US" smtClean="0"/>
              <a:pPr/>
              <a:t>4/3/2014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8660E-F834-4452-ACFF-09A7908686E2}" type="slidenum">
              <a:rPr lang="en-US" smtClean="0"/>
              <a:pPr/>
              <a:t>‹#›</a:t>
            </a:fld>
            <a:endParaRPr lang="en-US"/>
          </a:p>
        </p:txBody>
      </p:sp>
    </p:spTree>
    <p:extLst>
      <p:ext uri="{BB962C8B-B14F-4D97-AF65-F5344CB8AC3E}">
        <p14:creationId xmlns:p14="http://schemas.microsoft.com/office/powerpoint/2010/main" xmlns="" val="28880011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Schemes and Topes</a:t>
            </a:r>
            <a:endParaRPr lang="en-US" dirty="0"/>
          </a:p>
        </p:txBody>
      </p:sp>
      <p:sp>
        <p:nvSpPr>
          <p:cNvPr id="3" name="Subtitle 2"/>
          <p:cNvSpPr>
            <a:spLocks noGrp="1"/>
          </p:cNvSpPr>
          <p:nvPr>
            <p:ph type="subTitle" idx="1"/>
          </p:nvPr>
        </p:nvSpPr>
        <p:spPr/>
        <p:txBody>
          <a:bodyPr/>
          <a:lstStyle/>
          <a:p>
            <a:r>
              <a:rPr lang="en-US" dirty="0" smtClean="0"/>
              <a:t>Stylistics 551</a:t>
            </a:r>
          </a:p>
          <a:p>
            <a:r>
              <a:rPr lang="en-US" dirty="0" smtClean="0"/>
              <a:t>Lecture 22</a:t>
            </a:r>
            <a:endParaRPr lang="en-US" dirty="0"/>
          </a:p>
        </p:txBody>
      </p:sp>
    </p:spTree>
    <p:extLst>
      <p:ext uri="{BB962C8B-B14F-4D97-AF65-F5344CB8AC3E}">
        <p14:creationId xmlns:p14="http://schemas.microsoft.com/office/powerpoint/2010/main" xmlns="" val="32914607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O what can ail thee, knight-at-arms,</a:t>
            </a:r>
          </a:p>
          <a:p>
            <a:pPr marL="0" indent="0">
              <a:buNone/>
            </a:pPr>
            <a:r>
              <a:rPr lang="en-US" dirty="0"/>
              <a:t>Alone and palely loitering?</a:t>
            </a:r>
          </a:p>
          <a:p>
            <a:pPr marL="0" indent="0">
              <a:buNone/>
            </a:pPr>
            <a:r>
              <a:rPr lang="en-US" dirty="0"/>
              <a:t>The sedge has </a:t>
            </a:r>
            <a:r>
              <a:rPr lang="en-US" dirty="0" err="1"/>
              <a:t>wither’d</a:t>
            </a:r>
            <a:r>
              <a:rPr lang="en-US" dirty="0"/>
              <a:t> from the lake,</a:t>
            </a:r>
          </a:p>
          <a:p>
            <a:pPr marL="0" indent="0">
              <a:buNone/>
            </a:pPr>
            <a:r>
              <a:rPr lang="en-US" dirty="0"/>
              <a:t>And no birds sing </a:t>
            </a:r>
          </a:p>
          <a:p>
            <a:pPr marL="0" indent="0">
              <a:buNone/>
            </a:pPr>
            <a:r>
              <a:rPr lang="en-US" b="1" dirty="0"/>
              <a:t>O what can ail thee, knight at arms,</a:t>
            </a:r>
          </a:p>
          <a:p>
            <a:pPr marL="0" indent="0">
              <a:buNone/>
            </a:pPr>
            <a:r>
              <a:rPr lang="en-US" dirty="0"/>
              <a:t>So haggard and so woebegone?</a:t>
            </a:r>
          </a:p>
          <a:p>
            <a:pPr marL="0" indent="0">
              <a:buNone/>
            </a:pPr>
            <a:r>
              <a:rPr lang="en-US" dirty="0"/>
              <a:t>The squirrel’s granary is full,</a:t>
            </a:r>
          </a:p>
          <a:p>
            <a:pPr marL="0" indent="0">
              <a:buNone/>
            </a:pPr>
            <a:r>
              <a:rPr lang="en-US" dirty="0"/>
              <a:t>And the harvest done.  </a:t>
            </a:r>
          </a:p>
          <a:p>
            <a:endParaRPr lang="en-US" dirty="0"/>
          </a:p>
        </p:txBody>
      </p:sp>
    </p:spTree>
    <p:extLst>
      <p:ext uri="{BB962C8B-B14F-4D97-AF65-F5344CB8AC3E}">
        <p14:creationId xmlns:p14="http://schemas.microsoft.com/office/powerpoint/2010/main" xmlns="" val="2747577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Repetition </a:t>
            </a:r>
            <a:endParaRPr lang="en-US" dirty="0"/>
          </a:p>
        </p:txBody>
      </p:sp>
      <p:sp>
        <p:nvSpPr>
          <p:cNvPr id="3" name="Content Placeholder 2"/>
          <p:cNvSpPr>
            <a:spLocks noGrp="1"/>
          </p:cNvSpPr>
          <p:nvPr>
            <p:ph idx="1"/>
          </p:nvPr>
        </p:nvSpPr>
        <p:spPr/>
        <p:txBody>
          <a:bodyPr/>
          <a:lstStyle/>
          <a:p>
            <a:r>
              <a:rPr lang="en-US" dirty="0" smtClean="0"/>
              <a:t>Repetition can be of two types:</a:t>
            </a:r>
          </a:p>
          <a:p>
            <a:r>
              <a:rPr lang="en-US" dirty="0" smtClean="0"/>
              <a:t>1. Repetition of Sounds</a:t>
            </a:r>
          </a:p>
          <a:p>
            <a:pPr marL="0" indent="0">
              <a:buNone/>
            </a:pPr>
            <a:r>
              <a:rPr lang="en-US" dirty="0" smtClean="0"/>
              <a:t>     </a:t>
            </a:r>
            <a:r>
              <a:rPr lang="en-US" dirty="0" err="1" smtClean="0"/>
              <a:t>i</a:t>
            </a:r>
            <a:r>
              <a:rPr lang="en-US" dirty="0" smtClean="0"/>
              <a:t>) alliteration ii) assonance iii) consonance</a:t>
            </a:r>
          </a:p>
          <a:p>
            <a:r>
              <a:rPr lang="en-US" dirty="0" smtClean="0"/>
              <a:t>2. Repetition of Words</a:t>
            </a:r>
          </a:p>
          <a:p>
            <a:pPr marL="0" indent="0">
              <a:buNone/>
            </a:pPr>
            <a:r>
              <a:rPr lang="en-US" dirty="0" smtClean="0"/>
              <a:t>     </a:t>
            </a:r>
            <a:r>
              <a:rPr lang="en-US" dirty="0" err="1" smtClean="0"/>
              <a:t>i</a:t>
            </a:r>
            <a:r>
              <a:rPr lang="en-US" dirty="0" smtClean="0"/>
              <a:t>) anaphora ii) </a:t>
            </a:r>
            <a:r>
              <a:rPr lang="en-US" dirty="0" err="1" smtClean="0"/>
              <a:t>apanalepsis</a:t>
            </a:r>
            <a:r>
              <a:rPr lang="en-US" dirty="0" smtClean="0"/>
              <a:t> iii) </a:t>
            </a:r>
            <a:r>
              <a:rPr lang="en-US" dirty="0" err="1" smtClean="0"/>
              <a:t>epistrophe</a:t>
            </a:r>
            <a:r>
              <a:rPr lang="en-US" dirty="0" smtClean="0"/>
              <a:t> iv)                  </a:t>
            </a:r>
          </a:p>
          <a:p>
            <a:pPr marL="0" indent="0">
              <a:buNone/>
            </a:pPr>
            <a:r>
              <a:rPr lang="en-US" dirty="0"/>
              <a:t> </a:t>
            </a:r>
            <a:r>
              <a:rPr lang="en-US" dirty="0" smtClean="0"/>
              <a:t>        </a:t>
            </a:r>
            <a:r>
              <a:rPr lang="en-US" dirty="0" err="1" smtClean="0"/>
              <a:t>symploce</a:t>
            </a:r>
            <a:r>
              <a:rPr lang="en-US" dirty="0" smtClean="0"/>
              <a:t> </a:t>
            </a:r>
          </a:p>
        </p:txBody>
      </p:sp>
    </p:spTree>
    <p:extLst>
      <p:ext uri="{BB962C8B-B14F-4D97-AF65-F5344CB8AC3E}">
        <p14:creationId xmlns:p14="http://schemas.microsoft.com/office/powerpoint/2010/main" xmlns="" val="1609846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514350" indent="-514350">
              <a:buAutoNum type="arabicPeriod"/>
            </a:pPr>
            <a:r>
              <a:rPr lang="en-US" b="1" dirty="0" smtClean="0"/>
              <a:t>Alliteration</a:t>
            </a:r>
            <a:r>
              <a:rPr lang="en-US" dirty="0" smtClean="0"/>
              <a:t>:</a:t>
            </a:r>
          </a:p>
          <a:p>
            <a:pPr marL="0" indent="0">
              <a:buNone/>
            </a:pPr>
            <a:r>
              <a:rPr lang="en-US" dirty="0" smtClean="0"/>
              <a:t>Is the repetition of initial consonant sound in neighboring words. The matching of repetition of consonants is called alliteration or the repetition of the same letter or sound at the beginning of words following each other immediately or after short intervals. </a:t>
            </a:r>
          </a:p>
          <a:p>
            <a:pPr marL="0" indent="0">
              <a:buNone/>
            </a:pPr>
            <a:r>
              <a:rPr lang="en-US" dirty="0" smtClean="0"/>
              <a:t>e.g. Now </a:t>
            </a:r>
            <a:r>
              <a:rPr lang="en-US" b="1" dirty="0" smtClean="0"/>
              <a:t>B</a:t>
            </a:r>
            <a:r>
              <a:rPr lang="en-US" dirty="0" smtClean="0"/>
              <a:t>eowulf </a:t>
            </a:r>
            <a:r>
              <a:rPr lang="en-US" b="1" dirty="0" smtClean="0"/>
              <a:t>b</a:t>
            </a:r>
            <a:r>
              <a:rPr lang="en-US" dirty="0" smtClean="0"/>
              <a:t>ode in the  </a:t>
            </a:r>
            <a:r>
              <a:rPr lang="en-US" b="1" dirty="0" smtClean="0"/>
              <a:t>b</a:t>
            </a:r>
            <a:r>
              <a:rPr lang="en-US" dirty="0" smtClean="0"/>
              <a:t>urg of </a:t>
            </a:r>
            <a:r>
              <a:rPr lang="en-US" dirty="0" err="1" smtClean="0"/>
              <a:t>Scyldings</a:t>
            </a:r>
            <a:r>
              <a:rPr lang="en-US" dirty="0" smtClean="0"/>
              <a:t>, Leader </a:t>
            </a:r>
            <a:r>
              <a:rPr lang="en-US" b="1" dirty="0" smtClean="0"/>
              <a:t>b</a:t>
            </a:r>
            <a:r>
              <a:rPr lang="en-US" dirty="0" smtClean="0"/>
              <a:t>eloved…</a:t>
            </a:r>
            <a:endParaRPr lang="en-US" dirty="0"/>
          </a:p>
        </p:txBody>
      </p:sp>
    </p:spTree>
    <p:extLst>
      <p:ext uri="{BB962C8B-B14F-4D97-AF65-F5344CB8AC3E}">
        <p14:creationId xmlns:p14="http://schemas.microsoft.com/office/powerpoint/2010/main" xmlns="" val="861236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Alliteration</a:t>
            </a:r>
            <a:endParaRPr lang="en-US" dirty="0"/>
          </a:p>
        </p:txBody>
      </p:sp>
      <p:sp>
        <p:nvSpPr>
          <p:cNvPr id="3" name="Content Placeholder 2"/>
          <p:cNvSpPr>
            <a:spLocks noGrp="1"/>
          </p:cNvSpPr>
          <p:nvPr>
            <p:ph idx="1"/>
          </p:nvPr>
        </p:nvSpPr>
        <p:spPr/>
        <p:txBody>
          <a:bodyPr/>
          <a:lstStyle/>
          <a:p>
            <a:r>
              <a:rPr lang="en-US" dirty="0" smtClean="0"/>
              <a:t>Like rhyme alliteration is great help to memory. It is a powerful device that prose has also borrowed it form poetry. It is alliteration that makes us remember such phrases as: “sink or swim” “do or die” “live and let live” “watchful waiting” “poor but proud” “hale and hearty” “green as grass” “cool as cucumber”. </a:t>
            </a:r>
          </a:p>
          <a:p>
            <a:pPr marL="0" indent="0">
              <a:buNone/>
            </a:pPr>
            <a:endParaRPr lang="en-US" dirty="0"/>
          </a:p>
        </p:txBody>
      </p:sp>
    </p:spTree>
    <p:extLst>
      <p:ext uri="{BB962C8B-B14F-4D97-AF65-F5344CB8AC3E}">
        <p14:creationId xmlns:p14="http://schemas.microsoft.com/office/powerpoint/2010/main" xmlns="" val="2208088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Assonance</a:t>
            </a:r>
            <a:r>
              <a:rPr lang="en-US" dirty="0" smtClean="0"/>
              <a:t>: assonance is the repetition of vowel sounds</a:t>
            </a:r>
          </a:p>
          <a:p>
            <a:pPr marL="0" indent="0">
              <a:buNone/>
            </a:pPr>
            <a:r>
              <a:rPr lang="en-US" dirty="0" smtClean="0"/>
              <a:t>e.g. “alone </a:t>
            </a:r>
            <a:r>
              <a:rPr lang="en-US" dirty="0" err="1" smtClean="0"/>
              <a:t>alone</a:t>
            </a:r>
            <a:r>
              <a:rPr lang="en-US" dirty="0" smtClean="0"/>
              <a:t>, all </a:t>
            </a:r>
            <a:r>
              <a:rPr lang="en-US" dirty="0" err="1" smtClean="0"/>
              <a:t>all</a:t>
            </a:r>
            <a:r>
              <a:rPr lang="en-US" dirty="0" smtClean="0"/>
              <a:t> alone” (Coleridge)</a:t>
            </a:r>
          </a:p>
          <a:p>
            <a:r>
              <a:rPr lang="en-US" b="1" dirty="0" smtClean="0"/>
              <a:t>Consonance</a:t>
            </a:r>
            <a:r>
              <a:rPr lang="en-US" dirty="0" smtClean="0"/>
              <a:t>: repetition of consonant sound but not at the initial consonant sound.</a:t>
            </a:r>
          </a:p>
          <a:p>
            <a:pPr marL="0" indent="0">
              <a:buNone/>
            </a:pPr>
            <a:r>
              <a:rPr lang="en-US" dirty="0" smtClean="0"/>
              <a:t>     e.g. “To toll me back to thee, to my sole self” (Keats)</a:t>
            </a:r>
            <a:endParaRPr lang="en-US" dirty="0"/>
          </a:p>
        </p:txBody>
      </p:sp>
    </p:spTree>
    <p:extLst>
      <p:ext uri="{BB962C8B-B14F-4D97-AF65-F5344CB8AC3E}">
        <p14:creationId xmlns:p14="http://schemas.microsoft.com/office/powerpoint/2010/main" xmlns="" val="23496936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Anaphora</a:t>
            </a:r>
            <a:endParaRPr lang="en-US" dirty="0"/>
          </a:p>
        </p:txBody>
      </p:sp>
      <p:sp>
        <p:nvSpPr>
          <p:cNvPr id="3" name="Content Placeholder 2"/>
          <p:cNvSpPr>
            <a:spLocks noGrp="1"/>
          </p:cNvSpPr>
          <p:nvPr>
            <p:ph idx="1"/>
          </p:nvPr>
        </p:nvSpPr>
        <p:spPr/>
        <p:txBody>
          <a:bodyPr>
            <a:normAutofit lnSpcReduction="10000"/>
          </a:bodyPr>
          <a:lstStyle/>
          <a:p>
            <a:r>
              <a:rPr lang="en-US" dirty="0" smtClean="0"/>
              <a:t>Anaphora is a figure of repetition that occurs when the first word or set of words in one sentence, clause or phrase is/are repeated at the beginning of successive phrases, clauses, sentences. </a:t>
            </a:r>
          </a:p>
          <a:p>
            <a:pPr marL="0" indent="0">
              <a:buNone/>
            </a:pPr>
            <a:r>
              <a:rPr lang="en-US" dirty="0" smtClean="0"/>
              <a:t>     </a:t>
            </a:r>
            <a:r>
              <a:rPr lang="en-US" b="1" dirty="0" smtClean="0"/>
              <a:t>This</a:t>
            </a:r>
            <a:r>
              <a:rPr lang="en-US" dirty="0" smtClean="0"/>
              <a:t> royal throne of kings, </a:t>
            </a:r>
            <a:r>
              <a:rPr lang="en-US" b="1" dirty="0" smtClean="0"/>
              <a:t>this</a:t>
            </a:r>
            <a:r>
              <a:rPr lang="en-US" dirty="0" smtClean="0"/>
              <a:t> sceptered isle,</a:t>
            </a:r>
          </a:p>
          <a:p>
            <a:pPr marL="0" indent="0">
              <a:buNone/>
            </a:pPr>
            <a:r>
              <a:rPr lang="en-US" dirty="0"/>
              <a:t> </a:t>
            </a:r>
            <a:r>
              <a:rPr lang="en-US" dirty="0" smtClean="0"/>
              <a:t>    </a:t>
            </a:r>
            <a:r>
              <a:rPr lang="en-US" b="1" dirty="0" smtClean="0"/>
              <a:t>This</a:t>
            </a:r>
            <a:r>
              <a:rPr lang="en-US" dirty="0" smtClean="0"/>
              <a:t> earth of majesty, </a:t>
            </a:r>
            <a:r>
              <a:rPr lang="en-US" b="1" dirty="0" smtClean="0"/>
              <a:t>this</a:t>
            </a:r>
            <a:r>
              <a:rPr lang="en-US" dirty="0" smtClean="0"/>
              <a:t> seat of Mars.</a:t>
            </a:r>
            <a:endParaRPr lang="en-US" dirty="0"/>
          </a:p>
          <a:p>
            <a:pPr marL="0" indent="0">
              <a:buNone/>
            </a:pPr>
            <a:r>
              <a:rPr lang="en-US" dirty="0" smtClean="0"/>
              <a:t>It ca be remembered with this formula</a:t>
            </a:r>
          </a:p>
          <a:p>
            <a:pPr marL="0" indent="0">
              <a:buNone/>
            </a:pPr>
            <a:r>
              <a:rPr lang="en-US" dirty="0">
                <a:solidFill>
                  <a:srgbClr val="FF0000"/>
                </a:solidFill>
              </a:rPr>
              <a:t>(</a:t>
            </a:r>
            <a:r>
              <a:rPr lang="en-US" dirty="0" smtClean="0">
                <a:solidFill>
                  <a:srgbClr val="FF0000"/>
                </a:solidFill>
              </a:rPr>
              <a:t>a….) (a…) </a:t>
            </a:r>
            <a:r>
              <a:rPr lang="en-US" dirty="0" smtClean="0"/>
              <a:t>with a symbolizing the consonant element  bracket symbolizing the equivalent structure—a phrase, clause or a sentence. </a:t>
            </a:r>
            <a:endParaRPr lang="en-US" dirty="0"/>
          </a:p>
        </p:txBody>
      </p:sp>
    </p:spTree>
    <p:extLst>
      <p:ext uri="{BB962C8B-B14F-4D97-AF65-F5344CB8AC3E}">
        <p14:creationId xmlns:p14="http://schemas.microsoft.com/office/powerpoint/2010/main" xmlns="" val="38809250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2. </a:t>
            </a:r>
            <a:r>
              <a:rPr lang="en-US" b="1" dirty="0" err="1" smtClean="0"/>
              <a:t>Epanalepsis</a:t>
            </a:r>
            <a:r>
              <a:rPr lang="en-US" b="1" dirty="0" smtClean="0"/>
              <a:t> </a:t>
            </a:r>
          </a:p>
          <a:p>
            <a:pPr marL="0" indent="0">
              <a:buNone/>
            </a:pPr>
            <a:r>
              <a:rPr lang="en-US" dirty="0" smtClean="0"/>
              <a:t>Repetition of the same word, clause, or sentence after intervening matter. It is more strictly, repetition at the end of the line, phrase, clause or of the word or set of words that occurred at the beginning of the same line, phrase or clause.</a:t>
            </a:r>
          </a:p>
          <a:p>
            <a:pPr marL="0" indent="0">
              <a:buNone/>
            </a:pPr>
            <a:r>
              <a:rPr lang="en-US" dirty="0" smtClean="0">
                <a:solidFill>
                  <a:srgbClr val="FF0000"/>
                </a:solidFill>
              </a:rPr>
              <a:t>(a…a) (b…b)</a:t>
            </a:r>
          </a:p>
          <a:p>
            <a:pPr marL="0" indent="0">
              <a:buNone/>
            </a:pPr>
            <a:r>
              <a:rPr lang="en-US" dirty="0" smtClean="0"/>
              <a:t>e.g. With ruin upon ruin, rout on rout,</a:t>
            </a:r>
          </a:p>
          <a:p>
            <a:pPr marL="0" indent="0">
              <a:buNone/>
            </a:pPr>
            <a:r>
              <a:rPr lang="en-US" dirty="0"/>
              <a:t> </a:t>
            </a:r>
            <a:r>
              <a:rPr lang="en-US" dirty="0" smtClean="0"/>
              <a:t>       Confusion worse confounded (Paradise Lost, II)</a:t>
            </a:r>
          </a:p>
        </p:txBody>
      </p:sp>
    </p:spTree>
    <p:extLst>
      <p:ext uri="{BB962C8B-B14F-4D97-AF65-F5344CB8AC3E}">
        <p14:creationId xmlns:p14="http://schemas.microsoft.com/office/powerpoint/2010/main" xmlns="" val="3609051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Epanalepsis</a:t>
            </a:r>
            <a:endParaRPr lang="en-US" dirty="0"/>
          </a:p>
        </p:txBody>
      </p:sp>
      <p:sp>
        <p:nvSpPr>
          <p:cNvPr id="3" name="Content Placeholder 2"/>
          <p:cNvSpPr>
            <a:spLocks noGrp="1"/>
          </p:cNvSpPr>
          <p:nvPr>
            <p:ph idx="1"/>
          </p:nvPr>
        </p:nvSpPr>
        <p:spPr/>
        <p:txBody>
          <a:bodyPr/>
          <a:lstStyle/>
          <a:p>
            <a:r>
              <a:rPr lang="en-US" dirty="0" smtClean="0">
                <a:solidFill>
                  <a:srgbClr val="FF0000"/>
                </a:solidFill>
              </a:rPr>
              <a:t>A lie </a:t>
            </a:r>
            <a:r>
              <a:rPr lang="en-US" dirty="0" smtClean="0"/>
              <a:t>begets a lie</a:t>
            </a:r>
          </a:p>
          <a:p>
            <a:r>
              <a:rPr lang="en-US" dirty="0" smtClean="0">
                <a:solidFill>
                  <a:srgbClr val="FF0000"/>
                </a:solidFill>
              </a:rPr>
              <a:t>Believe </a:t>
            </a:r>
            <a:r>
              <a:rPr lang="en-US" dirty="0" smtClean="0"/>
              <a:t>not all you can hear, tell not all you </a:t>
            </a:r>
            <a:r>
              <a:rPr lang="en-US" dirty="0" smtClean="0">
                <a:solidFill>
                  <a:srgbClr val="FF0000"/>
                </a:solidFill>
              </a:rPr>
              <a:t>believe</a:t>
            </a:r>
            <a:endParaRPr lang="en-US" dirty="0">
              <a:solidFill>
                <a:srgbClr val="FF0000"/>
              </a:solidFill>
            </a:endParaRPr>
          </a:p>
        </p:txBody>
      </p:sp>
    </p:spTree>
    <p:extLst>
      <p:ext uri="{BB962C8B-B14F-4D97-AF65-F5344CB8AC3E}">
        <p14:creationId xmlns:p14="http://schemas.microsoft.com/office/powerpoint/2010/main" xmlns="" val="453346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3. </a:t>
            </a:r>
            <a:r>
              <a:rPr lang="en-US" b="1" dirty="0" err="1" smtClean="0"/>
              <a:t>Epistrophe</a:t>
            </a:r>
            <a:r>
              <a:rPr lang="en-US" b="1" dirty="0" smtClean="0"/>
              <a:t>:</a:t>
            </a:r>
          </a:p>
          <a:p>
            <a:pPr marL="0" indent="0">
              <a:buNone/>
            </a:pPr>
            <a:r>
              <a:rPr lang="en-US" dirty="0" smtClean="0"/>
              <a:t>Also called antistrophe is a figure of repetition that occurs when the last word or set of words in one sentence, clause or phrase is repeated one or more times at the end of successive sentence, clauses, or phrases. </a:t>
            </a:r>
          </a:p>
          <a:p>
            <a:pPr marL="0" indent="0">
              <a:buNone/>
            </a:pPr>
            <a:r>
              <a:rPr lang="en-US" dirty="0" smtClean="0">
                <a:solidFill>
                  <a:srgbClr val="FF0000"/>
                </a:solidFill>
              </a:rPr>
              <a:t>(….a) (….a)</a:t>
            </a:r>
          </a:p>
          <a:p>
            <a:pPr marL="0" indent="0">
              <a:buNone/>
            </a:pPr>
            <a:r>
              <a:rPr lang="en-US" dirty="0" smtClean="0"/>
              <a:t> Examples: What lies behind us and what lies before us,        </a:t>
            </a:r>
          </a:p>
          <a:p>
            <a:pPr marL="0" indent="0">
              <a:buNone/>
            </a:pPr>
            <a:r>
              <a:rPr lang="en-US" dirty="0"/>
              <a:t> </a:t>
            </a:r>
            <a:r>
              <a:rPr lang="en-US" dirty="0" smtClean="0"/>
              <a:t>                   are tiny as compared to what lies within us”</a:t>
            </a:r>
          </a:p>
          <a:p>
            <a:r>
              <a:rPr lang="en-US" dirty="0" smtClean="0"/>
              <a:t>	Hourly joys be still upon you!</a:t>
            </a:r>
          </a:p>
          <a:p>
            <a:pPr marL="0" indent="0">
              <a:buNone/>
            </a:pPr>
            <a:r>
              <a:rPr lang="en-US" dirty="0" smtClean="0"/>
              <a:t>	Juno sings her blessings on you!</a:t>
            </a:r>
          </a:p>
          <a:p>
            <a:pPr marL="0" indent="0">
              <a:buNone/>
            </a:pP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xmlns="" val="17804353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smtClean="0"/>
              <a:t>4. </a:t>
            </a:r>
            <a:r>
              <a:rPr lang="en-US" b="1" dirty="0" err="1" smtClean="0"/>
              <a:t>Symploce</a:t>
            </a:r>
            <a:r>
              <a:rPr lang="en-US" b="1" dirty="0" smtClean="0"/>
              <a:t>:</a:t>
            </a:r>
          </a:p>
          <a:p>
            <a:pPr marL="0" indent="0">
              <a:buNone/>
            </a:pPr>
            <a:r>
              <a:rPr lang="en-US" dirty="0" err="1" smtClean="0"/>
              <a:t>Symploce</a:t>
            </a:r>
            <a:r>
              <a:rPr lang="en-US" dirty="0" smtClean="0"/>
              <a:t> is a figure of repetition that combines anaphora and </a:t>
            </a:r>
            <a:r>
              <a:rPr lang="en-US" dirty="0" err="1" smtClean="0"/>
              <a:t>epistrophe</a:t>
            </a:r>
            <a:r>
              <a:rPr lang="en-US" dirty="0" smtClean="0"/>
              <a:t> in which the first and last word or words in one phrase, clause, or sentence are repeated in one or more successive phrases, clauses or sentences . It is the repetition of the first and last words in a clause over successive clauses. </a:t>
            </a:r>
            <a:r>
              <a:rPr lang="en-US" dirty="0" smtClean="0">
                <a:solidFill>
                  <a:srgbClr val="FF0000"/>
                </a:solidFill>
              </a:rPr>
              <a:t>(a…b) (a…b)</a:t>
            </a:r>
          </a:p>
          <a:p>
            <a:pPr marL="0" indent="0">
              <a:buNone/>
            </a:pPr>
            <a:r>
              <a:rPr lang="en-US" dirty="0" smtClean="0"/>
              <a:t>Against yourself you are calling him</a:t>
            </a:r>
          </a:p>
          <a:p>
            <a:pPr marL="0" indent="0">
              <a:buNone/>
            </a:pPr>
            <a:r>
              <a:rPr lang="en-US" dirty="0" smtClean="0"/>
              <a:t>Against the laws you are calling him</a:t>
            </a:r>
          </a:p>
          <a:p>
            <a:pPr marL="0" indent="0">
              <a:buNone/>
            </a:pPr>
            <a:r>
              <a:rPr lang="en-US" dirty="0" smtClean="0"/>
              <a:t>Against the democratic constitution you are calling him</a:t>
            </a:r>
            <a:endParaRPr lang="en-US" dirty="0"/>
          </a:p>
        </p:txBody>
      </p:sp>
    </p:spTree>
    <p:extLst>
      <p:ext uri="{BB962C8B-B14F-4D97-AF65-F5344CB8AC3E}">
        <p14:creationId xmlns:p14="http://schemas.microsoft.com/office/powerpoint/2010/main" xmlns="" val="3700625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Schemes and Topes</a:t>
            </a:r>
            <a:endParaRPr lang="en-US" dirty="0"/>
          </a:p>
        </p:txBody>
      </p:sp>
      <p:sp>
        <p:nvSpPr>
          <p:cNvPr id="3" name="Content Placeholder 2"/>
          <p:cNvSpPr>
            <a:spLocks noGrp="1"/>
          </p:cNvSpPr>
          <p:nvPr>
            <p:ph idx="1"/>
          </p:nvPr>
        </p:nvSpPr>
        <p:spPr/>
        <p:txBody>
          <a:bodyPr>
            <a:normAutofit/>
          </a:bodyPr>
          <a:lstStyle/>
          <a:p>
            <a:r>
              <a:rPr lang="en-US" dirty="0" smtClean="0"/>
              <a:t>In classical rhetoric schemes and Tropes fall under the canon of style. These stylistic features add flavor to writing and speaking.  They are persuasive because they dress up commonly mundane language. </a:t>
            </a:r>
          </a:p>
          <a:p>
            <a:r>
              <a:rPr lang="en-US" dirty="0" smtClean="0"/>
              <a:t>Schemes and Tropes are rhetorical figures or devices that depart form straightforward, literal language. Figures of speech are often used and crafted for emphasis, freshness of expression or clarity. </a:t>
            </a:r>
          </a:p>
        </p:txBody>
      </p:sp>
    </p:spTree>
    <p:extLst>
      <p:ext uri="{BB962C8B-B14F-4D97-AF65-F5344CB8AC3E}">
        <p14:creationId xmlns:p14="http://schemas.microsoft.com/office/powerpoint/2010/main" xmlns="" val="3142420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Schemes and Tropes</a:t>
            </a:r>
            <a:endParaRPr lang="en-US" dirty="0"/>
          </a:p>
        </p:txBody>
      </p:sp>
      <p:sp>
        <p:nvSpPr>
          <p:cNvPr id="3" name="Content Placeholder 2"/>
          <p:cNvSpPr>
            <a:spLocks noGrp="1"/>
          </p:cNvSpPr>
          <p:nvPr>
            <p:ph idx="1"/>
          </p:nvPr>
        </p:nvSpPr>
        <p:spPr/>
        <p:txBody>
          <a:bodyPr/>
          <a:lstStyle/>
          <a:p>
            <a:r>
              <a:rPr lang="en-US" dirty="0"/>
              <a:t>It is a mode of expression in which words are used out of their literal meaning or out of their ordinary use in order to add beauty or emotional intensity or to transfer the poet’s sense impressions by comparing or identifying one thing with another that has a </a:t>
            </a:r>
            <a:r>
              <a:rPr lang="en-US" dirty="0" smtClean="0"/>
              <a:t>meaning </a:t>
            </a:r>
            <a:r>
              <a:rPr lang="en-US" dirty="0"/>
              <a:t>familiar to the reader. </a:t>
            </a:r>
          </a:p>
          <a:p>
            <a:r>
              <a:rPr lang="en-US" dirty="0" smtClean="0"/>
              <a:t>Schemes and Tropes are collectively known as figures of speech, rhetorical devices, stylistic devices.</a:t>
            </a:r>
            <a:endParaRPr lang="en-US" dirty="0"/>
          </a:p>
        </p:txBody>
      </p:sp>
    </p:spTree>
    <p:extLst>
      <p:ext uri="{BB962C8B-B14F-4D97-AF65-F5344CB8AC3E}">
        <p14:creationId xmlns:p14="http://schemas.microsoft.com/office/powerpoint/2010/main" xmlns="" val="4088166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Schemes</a:t>
            </a:r>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r>
              <a:rPr lang="en-US" b="1" dirty="0" smtClean="0"/>
              <a:t>Schemes</a:t>
            </a:r>
            <a:r>
              <a:rPr lang="en-US" dirty="0" smtClean="0"/>
              <a:t>: foregrounded repetitions of expression.</a:t>
            </a:r>
          </a:p>
          <a:p>
            <a:pPr marL="0" indent="0">
              <a:buNone/>
            </a:pPr>
            <a:r>
              <a:rPr lang="en-US" dirty="0" smtClean="0"/>
              <a:t>Tropes: foregrounded irregularities of content. </a:t>
            </a:r>
          </a:p>
          <a:p>
            <a:r>
              <a:rPr lang="en-US" dirty="0" smtClean="0"/>
              <a:t>Schemes: The word scheme has been derived form the Greek word</a:t>
            </a:r>
            <a:r>
              <a:rPr lang="en-US" dirty="0"/>
              <a:t>  </a:t>
            </a:r>
            <a:r>
              <a:rPr lang="en-US" dirty="0" smtClean="0"/>
              <a:t>“Schema” meaning ‘form’ or ‘shape’.</a:t>
            </a:r>
          </a:p>
          <a:p>
            <a:r>
              <a:rPr lang="en-US" dirty="0" smtClean="0"/>
              <a:t>Schemes are figures of speech in which there is a deviation from the ordinary or expected pattern of words. </a:t>
            </a:r>
          </a:p>
          <a:p>
            <a:pPr marL="0" indent="0">
              <a:buNone/>
            </a:pPr>
            <a:r>
              <a:rPr lang="en-US" dirty="0" smtClean="0"/>
              <a:t>  </a:t>
            </a:r>
            <a:endParaRPr lang="en-US" dirty="0"/>
          </a:p>
        </p:txBody>
      </p:sp>
    </p:spTree>
    <p:extLst>
      <p:ext uri="{BB962C8B-B14F-4D97-AF65-F5344CB8AC3E}">
        <p14:creationId xmlns:p14="http://schemas.microsoft.com/office/powerpoint/2010/main" xmlns="" val="1418325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Schemes roughly have included figures such as alliteration, anaphora, and chiasmus and have been described as abnormal arrangements leading themselves to the forceful and harmonious presentation of ideas. </a:t>
            </a:r>
          </a:p>
          <a:p>
            <a:r>
              <a:rPr lang="en-US" dirty="0"/>
              <a:t>Schemes may be identified as Phonological or formal (</a:t>
            </a:r>
            <a:r>
              <a:rPr lang="en-US" dirty="0" smtClean="0"/>
              <a:t>i.e. </a:t>
            </a:r>
            <a:r>
              <a:rPr lang="en-US" dirty="0"/>
              <a:t>grammatical, lexical pattern)</a:t>
            </a:r>
          </a:p>
          <a:p>
            <a:endParaRPr lang="en-US" dirty="0" smtClean="0"/>
          </a:p>
        </p:txBody>
      </p:sp>
    </p:spTree>
    <p:extLst>
      <p:ext uri="{BB962C8B-B14F-4D97-AF65-F5344CB8AC3E}">
        <p14:creationId xmlns:p14="http://schemas.microsoft.com/office/powerpoint/2010/main" xmlns="" val="3948467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following extract contains, a formal level, the repetition of the word farewell; on the phonological level the actual sound of the word farewell is echoed at irregular intervals, and itself constitutes a kind of phonological foregrounding. We listen to it as to the tolling of the bell and audible signal of Othello’s surrender of worldly pleasure and achievement:</a:t>
            </a:r>
            <a:endParaRPr lang="en-US" dirty="0"/>
          </a:p>
        </p:txBody>
      </p:sp>
    </p:spTree>
    <p:extLst>
      <p:ext uri="{BB962C8B-B14F-4D97-AF65-F5344CB8AC3E}">
        <p14:creationId xmlns:p14="http://schemas.microsoft.com/office/powerpoint/2010/main" xmlns="" val="1862166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Farewell the tranquil mind! Farewell content!</a:t>
            </a:r>
          </a:p>
          <a:p>
            <a:pPr marL="0" indent="0">
              <a:buNone/>
            </a:pPr>
            <a:r>
              <a:rPr lang="en-US" dirty="0" smtClean="0"/>
              <a:t>Farewell the plumed troop and the big wars</a:t>
            </a:r>
          </a:p>
          <a:p>
            <a:pPr marL="0" indent="0">
              <a:buNone/>
            </a:pPr>
            <a:r>
              <a:rPr lang="en-US" dirty="0" smtClean="0"/>
              <a:t>That make ambition virtue! O, farewell!</a:t>
            </a:r>
          </a:p>
          <a:p>
            <a:pPr marL="0" indent="0">
              <a:buNone/>
            </a:pPr>
            <a:r>
              <a:rPr lang="en-US" dirty="0" smtClean="0"/>
              <a:t>Farewell the neighing steed and the shrill trump,</a:t>
            </a:r>
          </a:p>
          <a:p>
            <a:pPr marL="0" indent="0">
              <a:buNone/>
            </a:pPr>
            <a:r>
              <a:rPr lang="en-US" dirty="0" smtClean="0"/>
              <a:t>The spirit –stirring drum, the ear piercing fife</a:t>
            </a:r>
            <a:endParaRPr lang="en-US" dirty="0"/>
          </a:p>
        </p:txBody>
      </p:sp>
    </p:spTree>
    <p:extLst>
      <p:ext uri="{BB962C8B-B14F-4D97-AF65-F5344CB8AC3E}">
        <p14:creationId xmlns:p14="http://schemas.microsoft.com/office/powerpoint/2010/main" xmlns="" val="1349826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Classification of Figures </a:t>
            </a:r>
            <a:endParaRPr lang="en-US" dirty="0"/>
          </a:p>
        </p:txBody>
      </p:sp>
      <p:sp>
        <p:nvSpPr>
          <p:cNvPr id="3" name="Content Placeholder 2"/>
          <p:cNvSpPr>
            <a:spLocks noGrp="1"/>
          </p:cNvSpPr>
          <p:nvPr>
            <p:ph idx="1"/>
          </p:nvPr>
        </p:nvSpPr>
        <p:spPr/>
        <p:txBody>
          <a:bodyPr/>
          <a:lstStyle/>
          <a:p>
            <a:r>
              <a:rPr lang="en-US" dirty="0" smtClean="0"/>
              <a:t>Because writers turn their word in various ways, literary critics have attempted to analyze and categorize these deviations and parallel structures in the use of words in order to gain better control over the intended thought and feeling of author. </a:t>
            </a:r>
            <a:endParaRPr lang="en-US" dirty="0"/>
          </a:p>
        </p:txBody>
      </p:sp>
    </p:spTree>
    <p:extLst>
      <p:ext uri="{BB962C8B-B14F-4D97-AF65-F5344CB8AC3E}">
        <p14:creationId xmlns:p14="http://schemas.microsoft.com/office/powerpoint/2010/main" xmlns="" val="3528564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Figures involving Repetition</a:t>
            </a:r>
            <a:r>
              <a:rPr lang="en-US" b="1" dirty="0" smtClean="0"/>
              <a:t>:</a:t>
            </a:r>
            <a:endParaRPr lang="en-US" b="1" dirty="0"/>
          </a:p>
        </p:txBody>
      </p:sp>
      <p:sp>
        <p:nvSpPr>
          <p:cNvPr id="3" name="Content Placeholder 2"/>
          <p:cNvSpPr>
            <a:spLocks noGrp="1"/>
          </p:cNvSpPr>
          <p:nvPr>
            <p:ph idx="1"/>
          </p:nvPr>
        </p:nvSpPr>
        <p:spPr/>
        <p:txBody>
          <a:bodyPr/>
          <a:lstStyle/>
          <a:p>
            <a:r>
              <a:rPr lang="en-US" dirty="0" smtClean="0"/>
              <a:t>Repetition is a major rhetorical strategy  for producing emphasis, clarity, amplification, or emotional effect. Within the rhetoric terms have been developed to name both general and very specific sorts of repetition. </a:t>
            </a:r>
          </a:p>
          <a:p>
            <a:pPr marL="0" indent="0">
              <a:buNone/>
            </a:pPr>
            <a:r>
              <a:rPr lang="en-US" dirty="0" err="1" smtClean="0"/>
              <a:t>e.g</a:t>
            </a:r>
            <a:r>
              <a:rPr lang="en-US" dirty="0" smtClean="0"/>
              <a:t>: And miles to go before I sleep,</a:t>
            </a:r>
          </a:p>
          <a:p>
            <a:pPr marL="0" indent="0">
              <a:buNone/>
            </a:pPr>
            <a:r>
              <a:rPr lang="en-US" dirty="0"/>
              <a:t> </a:t>
            </a:r>
            <a:r>
              <a:rPr lang="en-US" dirty="0" smtClean="0"/>
              <a:t>      And miles to go before I sleep </a:t>
            </a:r>
          </a:p>
          <a:p>
            <a:pPr marL="0" indent="0">
              <a:buNone/>
            </a:pPr>
            <a:endParaRPr lang="en-US" dirty="0" smtClean="0"/>
          </a:p>
          <a:p>
            <a:pPr marL="0" indent="0">
              <a:buNone/>
            </a:pPr>
            <a:r>
              <a:rPr lang="en-US" dirty="0"/>
              <a:t> </a:t>
            </a:r>
            <a:r>
              <a:rPr lang="en-US" dirty="0" smtClean="0"/>
              <a:t>      </a:t>
            </a:r>
          </a:p>
          <a:p>
            <a:pPr marL="0" indent="0">
              <a:buNone/>
            </a:pPr>
            <a:endParaRPr lang="en-US" dirty="0"/>
          </a:p>
        </p:txBody>
      </p:sp>
    </p:spTree>
    <p:extLst>
      <p:ext uri="{BB962C8B-B14F-4D97-AF65-F5344CB8AC3E}">
        <p14:creationId xmlns:p14="http://schemas.microsoft.com/office/powerpoint/2010/main" xmlns="" val="524986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478</TotalTime>
  <Words>1112</Words>
  <Application>Microsoft Office PowerPoint</Application>
  <PresentationFormat>On-screen Show (4:3)</PresentationFormat>
  <Paragraphs>84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Schemes and Topes</vt:lpstr>
      <vt:lpstr>Schemes and Topes</vt:lpstr>
      <vt:lpstr>Schemes and Tropes</vt:lpstr>
      <vt:lpstr>Schemes</vt:lpstr>
      <vt:lpstr>Slide 5</vt:lpstr>
      <vt:lpstr>Slide 6</vt:lpstr>
      <vt:lpstr>Slide 7</vt:lpstr>
      <vt:lpstr>The Classification of Figures </vt:lpstr>
      <vt:lpstr>Figures involving Repetition:</vt:lpstr>
      <vt:lpstr>Slide 10</vt:lpstr>
      <vt:lpstr>Types of Repetition </vt:lpstr>
      <vt:lpstr>Slide 12</vt:lpstr>
      <vt:lpstr>Alliteration</vt:lpstr>
      <vt:lpstr>Slide 14</vt:lpstr>
      <vt:lpstr>Anaphora</vt:lpstr>
      <vt:lpstr>Slide 16</vt:lpstr>
      <vt:lpstr>Epanalepsis</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Schemes and Topes</dc:title>
  <dc:creator>Neelum</dc:creator>
  <cp:lastModifiedBy>NTS</cp:lastModifiedBy>
  <cp:revision>156</cp:revision>
  <dcterms:created xsi:type="dcterms:W3CDTF">2014-04-03T05:19:03Z</dcterms:created>
  <dcterms:modified xsi:type="dcterms:W3CDTF">2014-04-03T12:34:23Z</dcterms:modified>
</cp:coreProperties>
</file>