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5" autoAdjust="0"/>
    <p:restoredTop sz="94660"/>
  </p:normalViewPr>
  <p:slideViewPr>
    <p:cSldViewPr snapToGrid="0">
      <p:cViewPr varScale="1">
        <p:scale>
          <a:sx n="37" d="100"/>
          <a:sy n="37" d="100"/>
        </p:scale>
        <p:origin x="-1464"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0664DF-7D78-461A-AAEB-CD0A59A52DB0}" type="datetimeFigureOut">
              <a:rPr lang="en-US" smtClean="0"/>
              <a:pPr/>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8CE30-833A-4E61-ADEE-C856E50746BA}" type="slidenum">
              <a:rPr lang="en-US" smtClean="0"/>
              <a:pPr/>
              <a:t>‹#›</a:t>
            </a:fld>
            <a:endParaRPr lang="en-US"/>
          </a:p>
        </p:txBody>
      </p:sp>
    </p:spTree>
    <p:extLst>
      <p:ext uri="{BB962C8B-B14F-4D97-AF65-F5344CB8AC3E}">
        <p14:creationId xmlns:p14="http://schemas.microsoft.com/office/powerpoint/2010/main" xmlns="" val="4129233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0664DF-7D78-461A-AAEB-CD0A59A52DB0}" type="datetimeFigureOut">
              <a:rPr lang="en-US" smtClean="0"/>
              <a:pPr/>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8CE30-833A-4E61-ADEE-C856E50746BA}" type="slidenum">
              <a:rPr lang="en-US" smtClean="0"/>
              <a:pPr/>
              <a:t>‹#›</a:t>
            </a:fld>
            <a:endParaRPr lang="en-US"/>
          </a:p>
        </p:txBody>
      </p:sp>
    </p:spTree>
    <p:extLst>
      <p:ext uri="{BB962C8B-B14F-4D97-AF65-F5344CB8AC3E}">
        <p14:creationId xmlns:p14="http://schemas.microsoft.com/office/powerpoint/2010/main" xmlns="" val="249163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0664DF-7D78-461A-AAEB-CD0A59A52DB0}" type="datetimeFigureOut">
              <a:rPr lang="en-US" smtClean="0"/>
              <a:pPr/>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8CE30-833A-4E61-ADEE-C856E50746BA}" type="slidenum">
              <a:rPr lang="en-US" smtClean="0"/>
              <a:pPr/>
              <a:t>‹#›</a:t>
            </a:fld>
            <a:endParaRPr lang="en-US"/>
          </a:p>
        </p:txBody>
      </p:sp>
    </p:spTree>
    <p:extLst>
      <p:ext uri="{BB962C8B-B14F-4D97-AF65-F5344CB8AC3E}">
        <p14:creationId xmlns:p14="http://schemas.microsoft.com/office/powerpoint/2010/main" xmlns="" val="233838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0664DF-7D78-461A-AAEB-CD0A59A52DB0}" type="datetimeFigureOut">
              <a:rPr lang="en-US" smtClean="0"/>
              <a:pPr/>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8CE30-833A-4E61-ADEE-C856E50746BA}" type="slidenum">
              <a:rPr lang="en-US" smtClean="0"/>
              <a:pPr/>
              <a:t>‹#›</a:t>
            </a:fld>
            <a:endParaRPr lang="en-US"/>
          </a:p>
        </p:txBody>
      </p:sp>
    </p:spTree>
    <p:extLst>
      <p:ext uri="{BB962C8B-B14F-4D97-AF65-F5344CB8AC3E}">
        <p14:creationId xmlns:p14="http://schemas.microsoft.com/office/powerpoint/2010/main" xmlns="" val="123421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0664DF-7D78-461A-AAEB-CD0A59A52DB0}" type="datetimeFigureOut">
              <a:rPr lang="en-US" smtClean="0"/>
              <a:pPr/>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8CE30-833A-4E61-ADEE-C856E50746BA}" type="slidenum">
              <a:rPr lang="en-US" smtClean="0"/>
              <a:pPr/>
              <a:t>‹#›</a:t>
            </a:fld>
            <a:endParaRPr lang="en-US"/>
          </a:p>
        </p:txBody>
      </p:sp>
    </p:spTree>
    <p:extLst>
      <p:ext uri="{BB962C8B-B14F-4D97-AF65-F5344CB8AC3E}">
        <p14:creationId xmlns:p14="http://schemas.microsoft.com/office/powerpoint/2010/main" xmlns="" val="585284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0664DF-7D78-461A-AAEB-CD0A59A52DB0}" type="datetimeFigureOut">
              <a:rPr lang="en-US" smtClean="0"/>
              <a:pPr/>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8CE30-833A-4E61-ADEE-C856E50746BA}" type="slidenum">
              <a:rPr lang="en-US" smtClean="0"/>
              <a:pPr/>
              <a:t>‹#›</a:t>
            </a:fld>
            <a:endParaRPr lang="en-US"/>
          </a:p>
        </p:txBody>
      </p:sp>
    </p:spTree>
    <p:extLst>
      <p:ext uri="{BB962C8B-B14F-4D97-AF65-F5344CB8AC3E}">
        <p14:creationId xmlns:p14="http://schemas.microsoft.com/office/powerpoint/2010/main" xmlns="" val="384835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0664DF-7D78-461A-AAEB-CD0A59A52DB0}" type="datetimeFigureOut">
              <a:rPr lang="en-US" smtClean="0"/>
              <a:pPr/>
              <a:t>4/4/2014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58CE30-833A-4E61-ADEE-C856E50746BA}" type="slidenum">
              <a:rPr lang="en-US" smtClean="0"/>
              <a:pPr/>
              <a:t>‹#›</a:t>
            </a:fld>
            <a:endParaRPr lang="en-US"/>
          </a:p>
        </p:txBody>
      </p:sp>
    </p:spTree>
    <p:extLst>
      <p:ext uri="{BB962C8B-B14F-4D97-AF65-F5344CB8AC3E}">
        <p14:creationId xmlns:p14="http://schemas.microsoft.com/office/powerpoint/2010/main" xmlns="" val="2761696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0664DF-7D78-461A-AAEB-CD0A59A52DB0}" type="datetimeFigureOut">
              <a:rPr lang="en-US" smtClean="0"/>
              <a:pPr/>
              <a:t>4/4/2014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58CE30-833A-4E61-ADEE-C856E50746BA}" type="slidenum">
              <a:rPr lang="en-US" smtClean="0"/>
              <a:pPr/>
              <a:t>‹#›</a:t>
            </a:fld>
            <a:endParaRPr lang="en-US"/>
          </a:p>
        </p:txBody>
      </p:sp>
    </p:spTree>
    <p:extLst>
      <p:ext uri="{BB962C8B-B14F-4D97-AF65-F5344CB8AC3E}">
        <p14:creationId xmlns:p14="http://schemas.microsoft.com/office/powerpoint/2010/main" xmlns="" val="428384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664DF-7D78-461A-AAEB-CD0A59A52DB0}" type="datetimeFigureOut">
              <a:rPr lang="en-US" smtClean="0"/>
              <a:pPr/>
              <a:t>4/4/2014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58CE30-833A-4E61-ADEE-C856E50746BA}" type="slidenum">
              <a:rPr lang="en-US" smtClean="0"/>
              <a:pPr/>
              <a:t>‹#›</a:t>
            </a:fld>
            <a:endParaRPr lang="en-US"/>
          </a:p>
        </p:txBody>
      </p:sp>
    </p:spTree>
    <p:extLst>
      <p:ext uri="{BB962C8B-B14F-4D97-AF65-F5344CB8AC3E}">
        <p14:creationId xmlns:p14="http://schemas.microsoft.com/office/powerpoint/2010/main" xmlns="" val="1197869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664DF-7D78-461A-AAEB-CD0A59A52DB0}" type="datetimeFigureOut">
              <a:rPr lang="en-US" smtClean="0"/>
              <a:pPr/>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8CE30-833A-4E61-ADEE-C856E50746BA}" type="slidenum">
              <a:rPr lang="en-US" smtClean="0"/>
              <a:pPr/>
              <a:t>‹#›</a:t>
            </a:fld>
            <a:endParaRPr lang="en-US"/>
          </a:p>
        </p:txBody>
      </p:sp>
    </p:spTree>
    <p:extLst>
      <p:ext uri="{BB962C8B-B14F-4D97-AF65-F5344CB8AC3E}">
        <p14:creationId xmlns:p14="http://schemas.microsoft.com/office/powerpoint/2010/main" xmlns="" val="2136097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664DF-7D78-461A-AAEB-CD0A59A52DB0}" type="datetimeFigureOut">
              <a:rPr lang="en-US" smtClean="0"/>
              <a:pPr/>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8CE30-833A-4E61-ADEE-C856E50746BA}" type="slidenum">
              <a:rPr lang="en-US" smtClean="0"/>
              <a:pPr/>
              <a:t>‹#›</a:t>
            </a:fld>
            <a:endParaRPr lang="en-US"/>
          </a:p>
        </p:txBody>
      </p:sp>
    </p:spTree>
    <p:extLst>
      <p:ext uri="{BB962C8B-B14F-4D97-AF65-F5344CB8AC3E}">
        <p14:creationId xmlns:p14="http://schemas.microsoft.com/office/powerpoint/2010/main" xmlns="" val="145528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664DF-7D78-461A-AAEB-CD0A59A52DB0}" type="datetimeFigureOut">
              <a:rPr lang="en-US" smtClean="0"/>
              <a:pPr/>
              <a:t>4/4/2014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8CE30-833A-4E61-ADEE-C856E50746BA}" type="slidenum">
              <a:rPr lang="en-US" smtClean="0"/>
              <a:pPr/>
              <a:t>‹#›</a:t>
            </a:fld>
            <a:endParaRPr lang="en-US"/>
          </a:p>
        </p:txBody>
      </p:sp>
    </p:spTree>
    <p:extLst>
      <p:ext uri="{BB962C8B-B14F-4D97-AF65-F5344CB8AC3E}">
        <p14:creationId xmlns:p14="http://schemas.microsoft.com/office/powerpoint/2010/main" xmlns="" val="15277643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Schemes and Tropes</a:t>
            </a:r>
            <a:endParaRPr lang="en-US" dirty="0"/>
          </a:p>
        </p:txBody>
      </p:sp>
      <p:sp>
        <p:nvSpPr>
          <p:cNvPr id="3" name="Subtitle 2"/>
          <p:cNvSpPr>
            <a:spLocks noGrp="1"/>
          </p:cNvSpPr>
          <p:nvPr>
            <p:ph type="subTitle" idx="1"/>
          </p:nvPr>
        </p:nvSpPr>
        <p:spPr/>
        <p:txBody>
          <a:bodyPr/>
          <a:lstStyle/>
          <a:p>
            <a:r>
              <a:rPr lang="en-US" dirty="0" smtClean="0"/>
              <a:t>Stylistics 551</a:t>
            </a:r>
          </a:p>
          <a:p>
            <a:r>
              <a:rPr lang="en-US" dirty="0" smtClean="0"/>
              <a:t>Lecture 23</a:t>
            </a:r>
            <a:endParaRPr lang="en-US" dirty="0"/>
          </a:p>
        </p:txBody>
      </p:sp>
    </p:spTree>
    <p:extLst>
      <p:ext uri="{BB962C8B-B14F-4D97-AF65-F5344CB8AC3E}">
        <p14:creationId xmlns:p14="http://schemas.microsoft.com/office/powerpoint/2010/main" xmlns="" val="4086135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 Oxymoron: </a:t>
            </a:r>
          </a:p>
          <a:p>
            <a:r>
              <a:rPr lang="en-US" dirty="0" smtClean="0"/>
              <a:t>An oxymoron is a figure of that creates semantic irregularity. </a:t>
            </a:r>
            <a:r>
              <a:rPr lang="en-US" dirty="0"/>
              <a:t> </a:t>
            </a:r>
            <a:r>
              <a:rPr lang="en-US" dirty="0" smtClean="0"/>
              <a:t>In it contradictory terms are combined to create new meaning. Oxymoron is a useful device to convey the absurdity or oddity of some idea or a thing.</a:t>
            </a:r>
          </a:p>
          <a:p>
            <a:r>
              <a:rPr lang="en-US" dirty="0" smtClean="0"/>
              <a:t>E.g. “darkness visible” “echoing silence” “burning ice” “cold fire” “living dead” </a:t>
            </a:r>
            <a:endParaRPr lang="en-US" dirty="0"/>
          </a:p>
        </p:txBody>
      </p:sp>
    </p:spTree>
    <p:extLst>
      <p:ext uri="{BB962C8B-B14F-4D97-AF65-F5344CB8AC3E}">
        <p14:creationId xmlns:p14="http://schemas.microsoft.com/office/powerpoint/2010/main" xmlns="" val="3034986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Oxymoron</a:t>
            </a:r>
            <a:endParaRPr lang="en-US" dirty="0"/>
          </a:p>
        </p:txBody>
      </p:sp>
      <p:sp>
        <p:nvSpPr>
          <p:cNvPr id="3" name="Content Placeholder 2"/>
          <p:cNvSpPr>
            <a:spLocks noGrp="1"/>
          </p:cNvSpPr>
          <p:nvPr>
            <p:ph idx="1"/>
          </p:nvPr>
        </p:nvSpPr>
        <p:spPr/>
        <p:txBody>
          <a:bodyPr/>
          <a:lstStyle/>
          <a:p>
            <a:r>
              <a:rPr lang="en-US" dirty="0" smtClean="0"/>
              <a:t>It is a rhetorical figure in which an epigrammatic effect is created by the conjunction of incongruous or contradictory terms. In simple words it is the joining of two opposite or contradictory terms or ideas. It condenses a paradoxical statement or idea and often has an ironic overtone. </a:t>
            </a:r>
            <a:endParaRPr lang="en-US" dirty="0"/>
          </a:p>
        </p:txBody>
      </p:sp>
    </p:spTree>
    <p:extLst>
      <p:ext uri="{BB962C8B-B14F-4D97-AF65-F5344CB8AC3E}">
        <p14:creationId xmlns:p14="http://schemas.microsoft.com/office/powerpoint/2010/main" xmlns="" val="1576381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Oxymoron</a:t>
            </a:r>
            <a:endParaRPr lang="en-US" dirty="0"/>
          </a:p>
        </p:txBody>
      </p:sp>
      <p:sp>
        <p:nvSpPr>
          <p:cNvPr id="3" name="Content Placeholder 2"/>
          <p:cNvSpPr>
            <a:spLocks noGrp="1"/>
          </p:cNvSpPr>
          <p:nvPr>
            <p:ph idx="1"/>
          </p:nvPr>
        </p:nvSpPr>
        <p:spPr/>
        <p:txBody>
          <a:bodyPr/>
          <a:lstStyle/>
          <a:p>
            <a:r>
              <a:rPr lang="en-US" dirty="0" smtClean="0"/>
              <a:t>Observe the combination of contradictory terms such as used by Romeo in Act 1, scene 1 in Shakespeare’s Romeo and Juliet </a:t>
            </a:r>
          </a:p>
          <a:p>
            <a:pPr marL="0" indent="0">
              <a:buNone/>
            </a:pPr>
            <a:r>
              <a:rPr lang="en-US" dirty="0" smtClean="0"/>
              <a:t>   Why then, O brawling love! O loving hate </a:t>
            </a:r>
          </a:p>
          <a:p>
            <a:pPr marL="0" indent="0">
              <a:buNone/>
            </a:pPr>
            <a:r>
              <a:rPr lang="en-US" dirty="0"/>
              <a:t> </a:t>
            </a:r>
            <a:r>
              <a:rPr lang="en-US" dirty="0" smtClean="0"/>
              <a:t>   O heavy lightness, serious vanity; </a:t>
            </a:r>
          </a:p>
        </p:txBody>
      </p:sp>
    </p:spTree>
    <p:extLst>
      <p:ext uri="{BB962C8B-B14F-4D97-AF65-F5344CB8AC3E}">
        <p14:creationId xmlns:p14="http://schemas.microsoft.com/office/powerpoint/2010/main" xmlns="" val="3711103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Paradox</a:t>
            </a:r>
            <a:endParaRPr lang="en-US" dirty="0"/>
          </a:p>
        </p:txBody>
      </p:sp>
      <p:sp>
        <p:nvSpPr>
          <p:cNvPr id="3" name="Content Placeholder 2"/>
          <p:cNvSpPr>
            <a:spLocks noGrp="1"/>
          </p:cNvSpPr>
          <p:nvPr>
            <p:ph idx="1"/>
          </p:nvPr>
        </p:nvSpPr>
        <p:spPr/>
        <p:txBody>
          <a:bodyPr/>
          <a:lstStyle/>
          <a:p>
            <a:r>
              <a:rPr lang="en-US" dirty="0" smtClean="0"/>
              <a:t>A situation or a statement that seems to contradict itself, but on a closer inspection it seems true and believable. </a:t>
            </a:r>
          </a:p>
          <a:p>
            <a:r>
              <a:rPr lang="en-US" dirty="0" smtClean="0"/>
              <a:t>These lines form John Donne’s Holly Sonnet proved and example</a:t>
            </a:r>
          </a:p>
          <a:p>
            <a:pPr marL="0" indent="0">
              <a:buNone/>
            </a:pPr>
            <a:r>
              <a:rPr lang="en-US" dirty="0" smtClean="0"/>
              <a:t>    “That I may rise, and stand, </a:t>
            </a:r>
            <a:r>
              <a:rPr lang="en-US" dirty="0" err="1" smtClean="0"/>
              <a:t>o’erthrow</a:t>
            </a:r>
            <a:r>
              <a:rPr lang="en-US" dirty="0" smtClean="0"/>
              <a:t> me”</a:t>
            </a:r>
          </a:p>
          <a:p>
            <a:pPr marL="0" indent="0">
              <a:buNone/>
            </a:pPr>
            <a:r>
              <a:rPr lang="en-US" dirty="0" smtClean="0"/>
              <a:t>The poet paradoxically asks God to knock him down so that he may stand . He want his present self to be destroyed by God so that He may remake him as a holier person. </a:t>
            </a:r>
          </a:p>
        </p:txBody>
      </p:sp>
    </p:spTree>
    <p:extLst>
      <p:ext uri="{BB962C8B-B14F-4D97-AF65-F5344CB8AC3E}">
        <p14:creationId xmlns:p14="http://schemas.microsoft.com/office/powerpoint/2010/main" xmlns="" val="2903969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Take me to you, imprison me, for I</a:t>
            </a:r>
          </a:p>
          <a:p>
            <a:r>
              <a:rPr lang="en-US" dirty="0" smtClean="0"/>
              <a:t>Except You, enthrall me, never shall be free</a:t>
            </a:r>
          </a:p>
          <a:p>
            <a:r>
              <a:rPr lang="en-US" dirty="0" smtClean="0"/>
              <a:t>Nor chaste, except you ravish me  </a:t>
            </a:r>
          </a:p>
          <a:p>
            <a:endParaRPr lang="en-US" dirty="0"/>
          </a:p>
          <a:p>
            <a:pPr marL="0" indent="0">
              <a:buNone/>
            </a:pPr>
            <a:r>
              <a:rPr lang="en-US" dirty="0" smtClean="0"/>
              <a:t>					(John Donne)</a:t>
            </a:r>
          </a:p>
        </p:txBody>
      </p:sp>
    </p:spTree>
    <p:extLst>
      <p:ext uri="{BB962C8B-B14F-4D97-AF65-F5344CB8AC3E}">
        <p14:creationId xmlns:p14="http://schemas.microsoft.com/office/powerpoint/2010/main" xmlns="" val="1962379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Antithesis</a:t>
            </a:r>
            <a:endParaRPr lang="en-US" dirty="0"/>
          </a:p>
        </p:txBody>
      </p:sp>
      <p:sp>
        <p:nvSpPr>
          <p:cNvPr id="3" name="Content Placeholder 2"/>
          <p:cNvSpPr>
            <a:spLocks noGrp="1"/>
          </p:cNvSpPr>
          <p:nvPr>
            <p:ph idx="1"/>
          </p:nvPr>
        </p:nvSpPr>
        <p:spPr/>
        <p:txBody>
          <a:bodyPr/>
          <a:lstStyle/>
          <a:p>
            <a:r>
              <a:rPr lang="en-US" dirty="0" smtClean="0"/>
              <a:t>Antithesis is a figure of speech involving a seeming contradiction of ideas, words, clauses or sentences within balanced grammatical structure. Parallelism of expression serves to emphasize opposition of ideas. A seeming contradiction of ideas, words, clauses, or sentences creating a parallelism that serves to emphasize opposition of ideas.</a:t>
            </a:r>
            <a:endParaRPr lang="en-US" dirty="0"/>
          </a:p>
        </p:txBody>
      </p:sp>
    </p:spTree>
    <p:extLst>
      <p:ext uri="{BB962C8B-B14F-4D97-AF65-F5344CB8AC3E}">
        <p14:creationId xmlns:p14="http://schemas.microsoft.com/office/powerpoint/2010/main" xmlns="" val="1403801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err is human, to forgive divine.</a:t>
            </a:r>
          </a:p>
          <a:p>
            <a:r>
              <a:rPr lang="en-US" dirty="0" smtClean="0"/>
              <a:t>And the profit and loss are current undersea. </a:t>
            </a:r>
          </a:p>
          <a:p>
            <a:r>
              <a:rPr lang="en-US" dirty="0" smtClean="0"/>
              <a:t>We who are living are dying</a:t>
            </a:r>
          </a:p>
          <a:p>
            <a:r>
              <a:rPr lang="en-US" dirty="0" smtClean="0"/>
              <a:t>He raised a mortal to the sky </a:t>
            </a:r>
          </a:p>
          <a:p>
            <a:pPr marL="0" indent="0">
              <a:buNone/>
            </a:pPr>
            <a:r>
              <a:rPr lang="en-US" dirty="0" smtClean="0"/>
              <a:t>  She drew an angel down </a:t>
            </a:r>
            <a:endParaRPr lang="en-US" dirty="0"/>
          </a:p>
        </p:txBody>
      </p:sp>
    </p:spTree>
    <p:extLst>
      <p:ext uri="{BB962C8B-B14F-4D97-AF65-F5344CB8AC3E}">
        <p14:creationId xmlns:p14="http://schemas.microsoft.com/office/powerpoint/2010/main" xmlns="" val="2372038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Foregrounding </a:t>
            </a:r>
            <a:endParaRPr lang="en-US" dirty="0"/>
          </a:p>
        </p:txBody>
      </p:sp>
      <p:sp>
        <p:nvSpPr>
          <p:cNvPr id="3" name="Text Placeholder 2"/>
          <p:cNvSpPr>
            <a:spLocks noGrp="1"/>
          </p:cNvSpPr>
          <p:nvPr>
            <p:ph type="body" idx="1"/>
          </p:nvPr>
        </p:nvSpPr>
        <p:spPr/>
        <p:txBody>
          <a:bodyPr/>
          <a:lstStyle/>
          <a:p>
            <a:r>
              <a:rPr lang="en-US" dirty="0" smtClean="0"/>
              <a:t>Parallelism </a:t>
            </a:r>
            <a:endParaRPr lang="en-US" dirty="0"/>
          </a:p>
        </p:txBody>
      </p:sp>
      <p:sp>
        <p:nvSpPr>
          <p:cNvPr id="4" name="Content Placeholder 3"/>
          <p:cNvSpPr>
            <a:spLocks noGrp="1"/>
          </p:cNvSpPr>
          <p:nvPr>
            <p:ph sz="half" idx="2"/>
          </p:nvPr>
        </p:nvSpPr>
        <p:spPr/>
        <p:txBody>
          <a:bodyPr/>
          <a:lstStyle/>
          <a:p>
            <a:r>
              <a:rPr lang="en-US" dirty="0" smtClean="0"/>
              <a:t>Schemes </a:t>
            </a:r>
          </a:p>
          <a:p>
            <a:pPr marL="0" indent="0">
              <a:buNone/>
            </a:pPr>
            <a:r>
              <a:rPr lang="en-US" dirty="0"/>
              <a:t> </a:t>
            </a:r>
            <a:r>
              <a:rPr lang="en-US" dirty="0" smtClean="0"/>
              <a:t>(form/shape)</a:t>
            </a:r>
          </a:p>
          <a:p>
            <a:endParaRPr lang="en-US" dirty="0"/>
          </a:p>
          <a:p>
            <a:pPr marL="0" indent="0">
              <a:buNone/>
            </a:pPr>
            <a:r>
              <a:rPr lang="en-US" dirty="0" smtClean="0"/>
              <a:t>Figures involving repetition </a:t>
            </a:r>
          </a:p>
          <a:p>
            <a:pPr marL="0" indent="0">
              <a:buNone/>
            </a:pPr>
            <a:r>
              <a:rPr lang="en-US" dirty="0" err="1" smtClean="0"/>
              <a:t>Eg</a:t>
            </a:r>
            <a:r>
              <a:rPr lang="en-US" dirty="0" smtClean="0"/>
              <a:t>. Alliteration, anaphora</a:t>
            </a:r>
            <a:endParaRPr lang="en-US" dirty="0"/>
          </a:p>
        </p:txBody>
      </p:sp>
      <p:sp>
        <p:nvSpPr>
          <p:cNvPr id="5" name="Text Placeholder 4"/>
          <p:cNvSpPr>
            <a:spLocks noGrp="1"/>
          </p:cNvSpPr>
          <p:nvPr>
            <p:ph type="body" sz="quarter" idx="3"/>
          </p:nvPr>
        </p:nvSpPr>
        <p:spPr/>
        <p:txBody>
          <a:bodyPr/>
          <a:lstStyle/>
          <a:p>
            <a:r>
              <a:rPr lang="en-US" dirty="0" smtClean="0"/>
              <a:t>Deviation</a:t>
            </a:r>
            <a:endParaRPr lang="en-US" dirty="0"/>
          </a:p>
        </p:txBody>
      </p:sp>
      <p:sp>
        <p:nvSpPr>
          <p:cNvPr id="6" name="Content Placeholder 5"/>
          <p:cNvSpPr>
            <a:spLocks noGrp="1"/>
          </p:cNvSpPr>
          <p:nvPr>
            <p:ph sz="quarter" idx="4"/>
          </p:nvPr>
        </p:nvSpPr>
        <p:spPr/>
        <p:txBody>
          <a:bodyPr/>
          <a:lstStyle/>
          <a:p>
            <a:r>
              <a:rPr lang="en-US" dirty="0" smtClean="0"/>
              <a:t>Tropes</a:t>
            </a:r>
          </a:p>
          <a:p>
            <a:r>
              <a:rPr lang="en-US" dirty="0" smtClean="0"/>
              <a:t>(turn/change)</a:t>
            </a:r>
          </a:p>
          <a:p>
            <a:endParaRPr lang="en-US" dirty="0"/>
          </a:p>
          <a:p>
            <a:r>
              <a:rPr lang="en-US" dirty="0" smtClean="0"/>
              <a:t>Figures involving semantic irregularities </a:t>
            </a:r>
          </a:p>
          <a:p>
            <a:r>
              <a:rPr lang="en-US" dirty="0" err="1" smtClean="0"/>
              <a:t>Eg</a:t>
            </a:r>
            <a:r>
              <a:rPr lang="en-US" dirty="0" smtClean="0"/>
              <a:t>. Pun, metaphor</a:t>
            </a:r>
          </a:p>
          <a:p>
            <a:endParaRPr lang="en-US" dirty="0"/>
          </a:p>
        </p:txBody>
      </p:sp>
    </p:spTree>
    <p:extLst>
      <p:ext uri="{BB962C8B-B14F-4D97-AF65-F5344CB8AC3E}">
        <p14:creationId xmlns:p14="http://schemas.microsoft.com/office/powerpoint/2010/main" xmlns="" val="3574398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Schemes and Tropes</a:t>
            </a:r>
            <a:endParaRPr lang="en-US" dirty="0"/>
          </a:p>
        </p:txBody>
      </p:sp>
      <p:sp>
        <p:nvSpPr>
          <p:cNvPr id="3" name="Content Placeholder 2"/>
          <p:cNvSpPr>
            <a:spLocks noGrp="1"/>
          </p:cNvSpPr>
          <p:nvPr>
            <p:ph idx="1"/>
          </p:nvPr>
        </p:nvSpPr>
        <p:spPr/>
        <p:txBody>
          <a:bodyPr/>
          <a:lstStyle/>
          <a:p>
            <a:pPr marL="0" indent="0">
              <a:buNone/>
            </a:pPr>
            <a:r>
              <a:rPr lang="en-US" b="1" dirty="0"/>
              <a:t>Schemes</a:t>
            </a:r>
            <a:r>
              <a:rPr lang="en-US" dirty="0"/>
              <a:t>: foregrounded repetitions of expression.</a:t>
            </a:r>
          </a:p>
          <a:p>
            <a:pPr marL="0" indent="0">
              <a:buNone/>
            </a:pPr>
            <a:r>
              <a:rPr lang="en-US" b="1" dirty="0"/>
              <a:t>Tropes</a:t>
            </a:r>
            <a:r>
              <a:rPr lang="en-US" dirty="0"/>
              <a:t>: foregrounded irregularities of content. </a:t>
            </a:r>
          </a:p>
          <a:p>
            <a:r>
              <a:rPr lang="en-US" dirty="0"/>
              <a:t>Schemes: The word scheme has been derived form the Greek word  “Schema” meaning ‘form’ or ‘shape’.</a:t>
            </a:r>
          </a:p>
          <a:p>
            <a:endParaRPr lang="en-US" dirty="0"/>
          </a:p>
        </p:txBody>
      </p:sp>
    </p:spTree>
    <p:extLst>
      <p:ext uri="{BB962C8B-B14F-4D97-AF65-F5344CB8AC3E}">
        <p14:creationId xmlns:p14="http://schemas.microsoft.com/office/powerpoint/2010/main" xmlns="" val="3379348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Schemes roughly have included figures such as alliteration, anaphora, and chiasmus and have been described as abnormal arrangements leading themselves to the forceful and harmonious presentation of ideas. </a:t>
            </a:r>
          </a:p>
          <a:p>
            <a:r>
              <a:rPr lang="en-US" dirty="0"/>
              <a:t>Schemes may be identified as Phonological or formal (i.e. grammatical, lexical pattern)</a:t>
            </a:r>
          </a:p>
          <a:p>
            <a:endParaRPr lang="en-US" dirty="0"/>
          </a:p>
        </p:txBody>
      </p:sp>
    </p:spTree>
    <p:extLst>
      <p:ext uri="{BB962C8B-B14F-4D97-AF65-F5344CB8AC3E}">
        <p14:creationId xmlns:p14="http://schemas.microsoft.com/office/powerpoint/2010/main" xmlns="" val="913240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Repetition </a:t>
            </a:r>
          </a:p>
        </p:txBody>
      </p:sp>
      <p:sp>
        <p:nvSpPr>
          <p:cNvPr id="3" name="Content Placeholder 2"/>
          <p:cNvSpPr>
            <a:spLocks noGrp="1"/>
          </p:cNvSpPr>
          <p:nvPr>
            <p:ph idx="1"/>
          </p:nvPr>
        </p:nvSpPr>
        <p:spPr/>
        <p:txBody>
          <a:bodyPr/>
          <a:lstStyle/>
          <a:p>
            <a:r>
              <a:rPr lang="en-US" dirty="0"/>
              <a:t>Repetition can be of two types:</a:t>
            </a:r>
          </a:p>
          <a:p>
            <a:r>
              <a:rPr lang="en-US" dirty="0"/>
              <a:t>1. Repetition of Sounds</a:t>
            </a:r>
          </a:p>
          <a:p>
            <a:pPr marL="0" indent="0">
              <a:buNone/>
            </a:pPr>
            <a:r>
              <a:rPr lang="en-US" dirty="0"/>
              <a:t>     </a:t>
            </a:r>
            <a:r>
              <a:rPr lang="en-US" dirty="0" err="1"/>
              <a:t>i</a:t>
            </a:r>
            <a:r>
              <a:rPr lang="en-US" dirty="0"/>
              <a:t>) alliteration ii) assonance iii) consonance</a:t>
            </a:r>
          </a:p>
          <a:p>
            <a:r>
              <a:rPr lang="en-US" dirty="0"/>
              <a:t>2. Repetition of Words</a:t>
            </a:r>
          </a:p>
          <a:p>
            <a:pPr marL="0" indent="0">
              <a:buNone/>
            </a:pPr>
            <a:r>
              <a:rPr lang="en-US" dirty="0"/>
              <a:t>     </a:t>
            </a:r>
            <a:r>
              <a:rPr lang="en-US" dirty="0" err="1"/>
              <a:t>i</a:t>
            </a:r>
            <a:r>
              <a:rPr lang="en-US" dirty="0"/>
              <a:t>) </a:t>
            </a:r>
            <a:r>
              <a:rPr lang="en-US" dirty="0" smtClean="0"/>
              <a:t>anaphora (a…) (a…) </a:t>
            </a:r>
            <a:r>
              <a:rPr lang="en-US" dirty="0"/>
              <a:t>ii) </a:t>
            </a:r>
            <a:r>
              <a:rPr lang="en-US" dirty="0" err="1" smtClean="0"/>
              <a:t>apanalepsis</a:t>
            </a:r>
            <a:r>
              <a:rPr lang="en-US" dirty="0" smtClean="0"/>
              <a:t> (a…a) (b…b)</a:t>
            </a:r>
          </a:p>
          <a:p>
            <a:pPr marL="0" indent="0">
              <a:buNone/>
            </a:pPr>
            <a:r>
              <a:rPr lang="en-US" dirty="0" smtClean="0"/>
              <a:t> </a:t>
            </a:r>
            <a:r>
              <a:rPr lang="en-US" dirty="0"/>
              <a:t>iii) </a:t>
            </a:r>
            <a:r>
              <a:rPr lang="en-US" dirty="0" err="1" smtClean="0"/>
              <a:t>epistrophe</a:t>
            </a:r>
            <a:r>
              <a:rPr lang="en-US" dirty="0" smtClean="0"/>
              <a:t> (…a) (…a) iv) </a:t>
            </a:r>
            <a:r>
              <a:rPr lang="en-US" dirty="0" err="1" smtClean="0"/>
              <a:t>symploce</a:t>
            </a:r>
            <a:r>
              <a:rPr lang="en-US" dirty="0" smtClean="0"/>
              <a:t> (a…b) (a…b)</a:t>
            </a:r>
            <a:endParaRPr lang="en-US" dirty="0"/>
          </a:p>
          <a:p>
            <a:endParaRPr lang="en-US" dirty="0"/>
          </a:p>
        </p:txBody>
      </p:sp>
    </p:spTree>
    <p:extLst>
      <p:ext uri="{BB962C8B-B14F-4D97-AF65-F5344CB8AC3E}">
        <p14:creationId xmlns:p14="http://schemas.microsoft.com/office/powerpoint/2010/main" xmlns="" val="1328214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Topes</a:t>
            </a:r>
            <a:endParaRPr lang="en-US" dirty="0"/>
          </a:p>
        </p:txBody>
      </p:sp>
      <p:sp>
        <p:nvSpPr>
          <p:cNvPr id="3" name="Content Placeholder 2"/>
          <p:cNvSpPr>
            <a:spLocks noGrp="1"/>
          </p:cNvSpPr>
          <p:nvPr>
            <p:ph idx="1"/>
          </p:nvPr>
        </p:nvSpPr>
        <p:spPr/>
        <p:txBody>
          <a:bodyPr/>
          <a:lstStyle/>
          <a:p>
            <a:r>
              <a:rPr lang="en-US" dirty="0" smtClean="0"/>
              <a:t>The word Trope has been derived form the Greet word </a:t>
            </a:r>
            <a:r>
              <a:rPr lang="en-US" dirty="0" err="1" smtClean="0"/>
              <a:t>Tropein</a:t>
            </a:r>
            <a:r>
              <a:rPr lang="en-US" dirty="0" smtClean="0"/>
              <a:t>, meaning to turn or change. It involves changing or modifying the general meaning of a term. </a:t>
            </a:r>
          </a:p>
          <a:p>
            <a:r>
              <a:rPr lang="en-US" dirty="0" smtClean="0"/>
              <a:t>And example of a trope is irony. Which is used in a way that conveys a meaning opposite to is usual or apparent meaning. </a:t>
            </a:r>
            <a:endParaRPr lang="en-US" dirty="0"/>
          </a:p>
        </p:txBody>
      </p:sp>
    </p:spTree>
    <p:extLst>
      <p:ext uri="{BB962C8B-B14F-4D97-AF65-F5344CB8AC3E}">
        <p14:creationId xmlns:p14="http://schemas.microsoft.com/office/powerpoint/2010/main" xmlns="" val="3731816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Tropes are figures of speech that result in a change of meaning. It is an artful deviation form the ordinary or principal , significance of a word. </a:t>
            </a:r>
          </a:p>
          <a:p>
            <a:r>
              <a:rPr lang="en-US" dirty="0" smtClean="0"/>
              <a:t>A term which alters the literal sense of a word or phrase. So metaphor, simile, pun are all tropes. </a:t>
            </a:r>
          </a:p>
          <a:p>
            <a:r>
              <a:rPr lang="en-US" dirty="0" smtClean="0"/>
              <a:t>In the rhetorical tradition tropes are constructed with figures which are rhetorical devices which affect the order or placing of words. </a:t>
            </a:r>
            <a:endParaRPr lang="en-US" dirty="0"/>
          </a:p>
        </p:txBody>
      </p:sp>
    </p:spTree>
    <p:extLst>
      <p:ext uri="{BB962C8B-B14F-4D97-AF65-F5344CB8AC3E}">
        <p14:creationId xmlns:p14="http://schemas.microsoft.com/office/powerpoint/2010/main" xmlns="" val="238152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Kinds of Tropes </a:t>
            </a:r>
          </a:p>
          <a:p>
            <a:r>
              <a:rPr lang="en-US" dirty="0"/>
              <a:t>Semantic inversions. </a:t>
            </a:r>
            <a:endParaRPr lang="en-US" dirty="0" smtClean="0"/>
          </a:p>
          <a:p>
            <a:r>
              <a:rPr lang="en-US" dirty="0" smtClean="0"/>
              <a:t>Reference to one thing as another</a:t>
            </a:r>
          </a:p>
          <a:p>
            <a:r>
              <a:rPr lang="en-US" dirty="0" smtClean="0"/>
              <a:t>Wordplay and puns</a:t>
            </a:r>
          </a:p>
          <a:p>
            <a:r>
              <a:rPr lang="en-US" dirty="0" smtClean="0"/>
              <a:t>Substitutions</a:t>
            </a:r>
          </a:p>
          <a:p>
            <a:r>
              <a:rPr lang="en-US" dirty="0" smtClean="0"/>
              <a:t>Overstatement and Understatement</a:t>
            </a:r>
          </a:p>
        </p:txBody>
      </p:sp>
    </p:spTree>
    <p:extLst>
      <p:ext uri="{BB962C8B-B14F-4D97-AF65-F5344CB8AC3E}">
        <p14:creationId xmlns:p14="http://schemas.microsoft.com/office/powerpoint/2010/main" xmlns="" val="452453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Figures Involving Semantic Irregularities</a:t>
            </a:r>
            <a:endParaRPr lang="en-US" dirty="0"/>
          </a:p>
        </p:txBody>
      </p:sp>
      <p:sp>
        <p:nvSpPr>
          <p:cNvPr id="3" name="Content Placeholder 2"/>
          <p:cNvSpPr>
            <a:spLocks noGrp="1"/>
          </p:cNvSpPr>
          <p:nvPr>
            <p:ph idx="1"/>
          </p:nvPr>
        </p:nvSpPr>
        <p:spPr/>
        <p:txBody>
          <a:bodyPr/>
          <a:lstStyle/>
          <a:p>
            <a:r>
              <a:rPr lang="en-US" dirty="0" smtClean="0"/>
              <a:t>In literary language especially poetry we have a unique kind of patterning of language. We have two types of meaning in general. One is the literal meaning an other is the nonliteral meaning. Literature is highly suggestive and interpretable. It is up to one’s perception that how he perceives the thing. When we talk about semantic oddity it means something irrational. </a:t>
            </a:r>
          </a:p>
          <a:p>
            <a:r>
              <a:rPr lang="en-US" dirty="0" smtClean="0"/>
              <a:t>e.g. “water has eaten kindness”</a:t>
            </a:r>
            <a:endParaRPr lang="en-US" dirty="0"/>
          </a:p>
        </p:txBody>
      </p:sp>
    </p:spTree>
    <p:extLst>
      <p:ext uri="{BB962C8B-B14F-4D97-AF65-F5344CB8AC3E}">
        <p14:creationId xmlns:p14="http://schemas.microsoft.com/office/powerpoint/2010/main" xmlns="" val="2354499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TotalTime>
  <Words>790</Words>
  <Application>Microsoft Office PowerPoint</Application>
  <PresentationFormat>On-screen Show (4:3)</PresentationFormat>
  <Paragraphs>70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Schemes and Tropes</vt:lpstr>
      <vt:lpstr>                Foregrounding </vt:lpstr>
      <vt:lpstr>Schemes and Tropes</vt:lpstr>
      <vt:lpstr>Slide 4</vt:lpstr>
      <vt:lpstr>Types of Repetition </vt:lpstr>
      <vt:lpstr>Topes</vt:lpstr>
      <vt:lpstr>Slide 7</vt:lpstr>
      <vt:lpstr>Slide 8</vt:lpstr>
      <vt:lpstr>Figures Involving Semantic Irregularities</vt:lpstr>
      <vt:lpstr>Slide 10</vt:lpstr>
      <vt:lpstr>1. Oxymoron</vt:lpstr>
      <vt:lpstr>Oxymoron</vt:lpstr>
      <vt:lpstr>2. Paradox</vt:lpstr>
      <vt:lpstr>Slide 14</vt:lpstr>
      <vt:lpstr>3. Antithesis</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Schemes</dc:title>
  <dc:creator>Neelum</dc:creator>
  <cp:lastModifiedBy>NTS</cp:lastModifiedBy>
  <cp:revision>43</cp:revision>
  <dcterms:created xsi:type="dcterms:W3CDTF">2014-04-05T05:42:33Z</dcterms:created>
  <dcterms:modified xsi:type="dcterms:W3CDTF">2014-04-04T12:20:59Z</dcterms:modified>
</cp:coreProperties>
</file>