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5" autoAdjust="0"/>
    <p:restoredTop sz="94660"/>
  </p:normalViewPr>
  <p:slideViewPr>
    <p:cSldViewPr snapToGrid="0">
      <p:cViewPr varScale="1">
        <p:scale>
          <a:sx n="71" d="100"/>
          <a:sy n="71" d="100"/>
        </p:scale>
        <p:origin x="-112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9E6E31-FD24-4005-9A41-06F84C8705F8}"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3D442-B401-40C6-A6BF-002611A1E9BC}" type="slidenum">
              <a:rPr lang="en-US" smtClean="0"/>
              <a:pPr/>
              <a:t>‹#›</a:t>
            </a:fld>
            <a:endParaRPr lang="en-US"/>
          </a:p>
        </p:txBody>
      </p:sp>
    </p:spTree>
    <p:extLst>
      <p:ext uri="{BB962C8B-B14F-4D97-AF65-F5344CB8AC3E}">
        <p14:creationId xmlns:p14="http://schemas.microsoft.com/office/powerpoint/2010/main" xmlns="" val="256269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9E6E31-FD24-4005-9A41-06F84C8705F8}"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3D442-B401-40C6-A6BF-002611A1E9BC}" type="slidenum">
              <a:rPr lang="en-US" smtClean="0"/>
              <a:pPr/>
              <a:t>‹#›</a:t>
            </a:fld>
            <a:endParaRPr lang="en-US"/>
          </a:p>
        </p:txBody>
      </p:sp>
    </p:spTree>
    <p:extLst>
      <p:ext uri="{BB962C8B-B14F-4D97-AF65-F5344CB8AC3E}">
        <p14:creationId xmlns:p14="http://schemas.microsoft.com/office/powerpoint/2010/main" xmlns="" val="1441820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9E6E31-FD24-4005-9A41-06F84C8705F8}"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3D442-B401-40C6-A6BF-002611A1E9BC}" type="slidenum">
              <a:rPr lang="en-US" smtClean="0"/>
              <a:pPr/>
              <a:t>‹#›</a:t>
            </a:fld>
            <a:endParaRPr lang="en-US"/>
          </a:p>
        </p:txBody>
      </p:sp>
    </p:spTree>
    <p:extLst>
      <p:ext uri="{BB962C8B-B14F-4D97-AF65-F5344CB8AC3E}">
        <p14:creationId xmlns:p14="http://schemas.microsoft.com/office/powerpoint/2010/main" xmlns="" val="400198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9E6E31-FD24-4005-9A41-06F84C8705F8}"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3D442-B401-40C6-A6BF-002611A1E9BC}" type="slidenum">
              <a:rPr lang="en-US" smtClean="0"/>
              <a:pPr/>
              <a:t>‹#›</a:t>
            </a:fld>
            <a:endParaRPr lang="en-US"/>
          </a:p>
        </p:txBody>
      </p:sp>
    </p:spTree>
    <p:extLst>
      <p:ext uri="{BB962C8B-B14F-4D97-AF65-F5344CB8AC3E}">
        <p14:creationId xmlns:p14="http://schemas.microsoft.com/office/powerpoint/2010/main" xmlns="" val="3387238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9E6E31-FD24-4005-9A41-06F84C8705F8}"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73D442-B401-40C6-A6BF-002611A1E9BC}" type="slidenum">
              <a:rPr lang="en-US" smtClean="0"/>
              <a:pPr/>
              <a:t>‹#›</a:t>
            </a:fld>
            <a:endParaRPr lang="en-US"/>
          </a:p>
        </p:txBody>
      </p:sp>
    </p:spTree>
    <p:extLst>
      <p:ext uri="{BB962C8B-B14F-4D97-AF65-F5344CB8AC3E}">
        <p14:creationId xmlns:p14="http://schemas.microsoft.com/office/powerpoint/2010/main" xmlns="" val="709440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9E6E31-FD24-4005-9A41-06F84C8705F8}" type="datetimeFigureOut">
              <a:rPr lang="en-US" smtClean="0"/>
              <a:pPr/>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3D442-B401-40C6-A6BF-002611A1E9BC}" type="slidenum">
              <a:rPr lang="en-US" smtClean="0"/>
              <a:pPr/>
              <a:t>‹#›</a:t>
            </a:fld>
            <a:endParaRPr lang="en-US"/>
          </a:p>
        </p:txBody>
      </p:sp>
    </p:spTree>
    <p:extLst>
      <p:ext uri="{BB962C8B-B14F-4D97-AF65-F5344CB8AC3E}">
        <p14:creationId xmlns:p14="http://schemas.microsoft.com/office/powerpoint/2010/main" xmlns="" val="1183824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9E6E31-FD24-4005-9A41-06F84C8705F8}" type="datetimeFigureOut">
              <a:rPr lang="en-US" smtClean="0"/>
              <a:pPr/>
              <a:t>4/7/2014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73D442-B401-40C6-A6BF-002611A1E9BC}" type="slidenum">
              <a:rPr lang="en-US" smtClean="0"/>
              <a:pPr/>
              <a:t>‹#›</a:t>
            </a:fld>
            <a:endParaRPr lang="en-US"/>
          </a:p>
        </p:txBody>
      </p:sp>
    </p:spTree>
    <p:extLst>
      <p:ext uri="{BB962C8B-B14F-4D97-AF65-F5344CB8AC3E}">
        <p14:creationId xmlns:p14="http://schemas.microsoft.com/office/powerpoint/2010/main" xmlns="" val="817174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9E6E31-FD24-4005-9A41-06F84C8705F8}" type="datetimeFigureOut">
              <a:rPr lang="en-US" smtClean="0"/>
              <a:pPr/>
              <a:t>4/7/2014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73D442-B401-40C6-A6BF-002611A1E9BC}" type="slidenum">
              <a:rPr lang="en-US" smtClean="0"/>
              <a:pPr/>
              <a:t>‹#›</a:t>
            </a:fld>
            <a:endParaRPr lang="en-US"/>
          </a:p>
        </p:txBody>
      </p:sp>
    </p:spTree>
    <p:extLst>
      <p:ext uri="{BB962C8B-B14F-4D97-AF65-F5344CB8AC3E}">
        <p14:creationId xmlns:p14="http://schemas.microsoft.com/office/powerpoint/2010/main" xmlns="" val="987262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E6E31-FD24-4005-9A41-06F84C8705F8}" type="datetimeFigureOut">
              <a:rPr lang="en-US" smtClean="0"/>
              <a:pPr/>
              <a:t>4/7/2014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73D442-B401-40C6-A6BF-002611A1E9BC}" type="slidenum">
              <a:rPr lang="en-US" smtClean="0"/>
              <a:pPr/>
              <a:t>‹#›</a:t>
            </a:fld>
            <a:endParaRPr lang="en-US"/>
          </a:p>
        </p:txBody>
      </p:sp>
    </p:spTree>
    <p:extLst>
      <p:ext uri="{BB962C8B-B14F-4D97-AF65-F5344CB8AC3E}">
        <p14:creationId xmlns:p14="http://schemas.microsoft.com/office/powerpoint/2010/main" xmlns="" val="3173655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E6E31-FD24-4005-9A41-06F84C8705F8}" type="datetimeFigureOut">
              <a:rPr lang="en-US" smtClean="0"/>
              <a:pPr/>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3D442-B401-40C6-A6BF-002611A1E9BC}" type="slidenum">
              <a:rPr lang="en-US" smtClean="0"/>
              <a:pPr/>
              <a:t>‹#›</a:t>
            </a:fld>
            <a:endParaRPr lang="en-US"/>
          </a:p>
        </p:txBody>
      </p:sp>
    </p:spTree>
    <p:extLst>
      <p:ext uri="{BB962C8B-B14F-4D97-AF65-F5344CB8AC3E}">
        <p14:creationId xmlns:p14="http://schemas.microsoft.com/office/powerpoint/2010/main" xmlns="" val="1324485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E6E31-FD24-4005-9A41-06F84C8705F8}" type="datetimeFigureOut">
              <a:rPr lang="en-US" smtClean="0"/>
              <a:pPr/>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73D442-B401-40C6-A6BF-002611A1E9BC}" type="slidenum">
              <a:rPr lang="en-US" smtClean="0"/>
              <a:pPr/>
              <a:t>‹#›</a:t>
            </a:fld>
            <a:endParaRPr lang="en-US"/>
          </a:p>
        </p:txBody>
      </p:sp>
    </p:spTree>
    <p:extLst>
      <p:ext uri="{BB962C8B-B14F-4D97-AF65-F5344CB8AC3E}">
        <p14:creationId xmlns:p14="http://schemas.microsoft.com/office/powerpoint/2010/main" xmlns="" val="3792591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E6E31-FD24-4005-9A41-06F84C8705F8}" type="datetimeFigureOut">
              <a:rPr lang="en-US" smtClean="0"/>
              <a:pPr/>
              <a:t>4/7/2014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3D442-B401-40C6-A6BF-002611A1E9BC}" type="slidenum">
              <a:rPr lang="en-US" smtClean="0"/>
              <a:pPr/>
              <a:t>‹#›</a:t>
            </a:fld>
            <a:endParaRPr lang="en-US"/>
          </a:p>
        </p:txBody>
      </p:sp>
    </p:spTree>
    <p:extLst>
      <p:ext uri="{BB962C8B-B14F-4D97-AF65-F5344CB8AC3E}">
        <p14:creationId xmlns:p14="http://schemas.microsoft.com/office/powerpoint/2010/main" xmlns="" val="1399104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Schemes and Tropes</a:t>
            </a:r>
            <a:endParaRPr lang="en-US" dirty="0"/>
          </a:p>
        </p:txBody>
      </p:sp>
      <p:sp>
        <p:nvSpPr>
          <p:cNvPr id="3" name="Subtitle 2"/>
          <p:cNvSpPr>
            <a:spLocks noGrp="1"/>
          </p:cNvSpPr>
          <p:nvPr>
            <p:ph type="subTitle" idx="1"/>
          </p:nvPr>
        </p:nvSpPr>
        <p:spPr/>
        <p:txBody>
          <a:bodyPr/>
          <a:lstStyle/>
          <a:p>
            <a:r>
              <a:rPr lang="en-US" dirty="0" smtClean="0"/>
              <a:t>Stylistics 551</a:t>
            </a:r>
          </a:p>
          <a:p>
            <a:r>
              <a:rPr lang="en-US" dirty="0" smtClean="0"/>
              <a:t>Lecture 25</a:t>
            </a:r>
            <a:endParaRPr lang="en-US" dirty="0"/>
          </a:p>
        </p:txBody>
      </p:sp>
    </p:spTree>
    <p:extLst>
      <p:ext uri="{BB962C8B-B14F-4D97-AF65-F5344CB8AC3E}">
        <p14:creationId xmlns:p14="http://schemas.microsoft.com/office/powerpoint/2010/main" xmlns="" val="573088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Symbolism</a:t>
            </a:r>
          </a:p>
        </p:txBody>
      </p:sp>
      <p:sp>
        <p:nvSpPr>
          <p:cNvPr id="3" name="Content Placeholder 2"/>
          <p:cNvSpPr>
            <a:spLocks noGrp="1"/>
          </p:cNvSpPr>
          <p:nvPr>
            <p:ph idx="1"/>
          </p:nvPr>
        </p:nvSpPr>
        <p:spPr/>
        <p:txBody>
          <a:bodyPr>
            <a:normAutofit fontScale="92500"/>
          </a:bodyPr>
          <a:lstStyle/>
          <a:p>
            <a:r>
              <a:rPr lang="en-US" dirty="0" smtClean="0"/>
              <a:t>Symbolism is the systematic or creative use of arbitrary symbols as abstract representations of concepts or objects and distinct relationships in between, as they define both context and the narrower definition of terms. In a narrow context, symbolism is the applied use of any iconic representations which carry particular conventional meanings. </a:t>
            </a:r>
          </a:p>
          <a:p>
            <a:r>
              <a:rPr lang="en-US" dirty="0" smtClean="0"/>
              <a:t>Example: colors : red symbol of love/danger, blues symbol of </a:t>
            </a:r>
            <a:r>
              <a:rPr lang="en-US" dirty="0" err="1" smtClean="0"/>
              <a:t>peace.etc</a:t>
            </a:r>
            <a:r>
              <a:rPr lang="en-US" dirty="0" smtClean="0"/>
              <a:t> </a:t>
            </a:r>
          </a:p>
          <a:p>
            <a:r>
              <a:rPr lang="en-US" dirty="0" smtClean="0"/>
              <a:t>Dove symbol of innocence, peace, fox symbol of cunning.</a:t>
            </a:r>
            <a:endParaRPr lang="en-US" dirty="0"/>
          </a:p>
        </p:txBody>
      </p:sp>
    </p:spTree>
    <p:extLst>
      <p:ext uri="{BB962C8B-B14F-4D97-AF65-F5344CB8AC3E}">
        <p14:creationId xmlns:p14="http://schemas.microsoft.com/office/powerpoint/2010/main" xmlns="" val="3419368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Chiasmus</a:t>
            </a:r>
          </a:p>
        </p:txBody>
      </p:sp>
      <p:sp>
        <p:nvSpPr>
          <p:cNvPr id="3" name="Content Placeholder 2"/>
          <p:cNvSpPr>
            <a:spLocks noGrp="1"/>
          </p:cNvSpPr>
          <p:nvPr>
            <p:ph idx="1"/>
          </p:nvPr>
        </p:nvSpPr>
        <p:spPr/>
        <p:txBody>
          <a:bodyPr>
            <a:normAutofit/>
          </a:bodyPr>
          <a:lstStyle/>
          <a:p>
            <a:r>
              <a:rPr lang="en-US" dirty="0" smtClean="0"/>
              <a:t>Chiasmus: a figure of speech based on inverted parallelism. It is a rhetorical figure in which two clauses are related to each other through a reversal of term in order to make a larger point. It is sometimes called reverse parallelism. It keeps the second part of the grammatical construction balanced or parallel with the first, but in the reverse order. </a:t>
            </a:r>
          </a:p>
          <a:p>
            <a:r>
              <a:rPr lang="en-US" dirty="0" smtClean="0"/>
              <a:t>Examples: life imitates art far more that art imitates life” (Oscar Wilde) </a:t>
            </a:r>
          </a:p>
        </p:txBody>
      </p:sp>
    </p:spTree>
    <p:extLst>
      <p:ext uri="{BB962C8B-B14F-4D97-AF65-F5344CB8AC3E}">
        <p14:creationId xmlns:p14="http://schemas.microsoft.com/office/powerpoint/2010/main" xmlns="" val="2439660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Chiasmus</a:t>
            </a:r>
            <a:endParaRPr lang="en-US" dirty="0"/>
          </a:p>
        </p:txBody>
      </p:sp>
      <p:sp>
        <p:nvSpPr>
          <p:cNvPr id="3" name="Content Placeholder 2"/>
          <p:cNvSpPr>
            <a:spLocks noGrp="1"/>
          </p:cNvSpPr>
          <p:nvPr>
            <p:ph idx="1"/>
          </p:nvPr>
        </p:nvSpPr>
        <p:spPr/>
        <p:txBody>
          <a:bodyPr/>
          <a:lstStyle/>
          <a:p>
            <a:r>
              <a:rPr lang="en-US" dirty="0"/>
              <a:t>Whoever sheds the blood of man, by man shall his blood be shed” (Genesis)</a:t>
            </a:r>
          </a:p>
          <a:p>
            <a:r>
              <a:rPr lang="en-US" dirty="0"/>
              <a:t>“Ask not what your country can do for you, ask what you can do for your country”</a:t>
            </a:r>
          </a:p>
          <a:p>
            <a:endParaRPr lang="en-US" dirty="0"/>
          </a:p>
        </p:txBody>
      </p:sp>
    </p:spTree>
    <p:extLst>
      <p:ext uri="{BB962C8B-B14F-4D97-AF65-F5344CB8AC3E}">
        <p14:creationId xmlns:p14="http://schemas.microsoft.com/office/powerpoint/2010/main" xmlns="" val="1942097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Schemes and Tropes</a:t>
            </a:r>
            <a:endParaRPr lang="en-US" dirty="0"/>
          </a:p>
        </p:txBody>
      </p:sp>
      <p:sp>
        <p:nvSpPr>
          <p:cNvPr id="3" name="Content Placeholder 2"/>
          <p:cNvSpPr>
            <a:spLocks noGrp="1"/>
          </p:cNvSpPr>
          <p:nvPr>
            <p:ph idx="1"/>
          </p:nvPr>
        </p:nvSpPr>
        <p:spPr/>
        <p:txBody>
          <a:bodyPr/>
          <a:lstStyle/>
          <a:p>
            <a:pPr marL="289322" indent="-289322">
              <a:buAutoNum type="arabicPeriod"/>
            </a:pPr>
            <a:r>
              <a:rPr lang="en-US" dirty="0" smtClean="0"/>
              <a:t>Figures involving repetition</a:t>
            </a:r>
          </a:p>
          <a:p>
            <a:pPr marL="289322" indent="-289322">
              <a:buAutoNum type="arabicPeriod"/>
            </a:pPr>
            <a:r>
              <a:rPr lang="en-US" dirty="0" smtClean="0"/>
              <a:t>Figures involving semantic irregularities </a:t>
            </a:r>
          </a:p>
          <a:p>
            <a:pPr marL="289322" indent="-289322">
              <a:buAutoNum type="arabicPeriod"/>
            </a:pPr>
            <a:r>
              <a:rPr lang="en-US" dirty="0" smtClean="0"/>
              <a:t>Figures involving comparison</a:t>
            </a:r>
          </a:p>
          <a:p>
            <a:pPr marL="289322" indent="-289322">
              <a:buAutoNum type="arabicPeriod"/>
            </a:pPr>
            <a:r>
              <a:rPr lang="en-US" dirty="0" smtClean="0"/>
              <a:t>Figures involving substitution</a:t>
            </a:r>
          </a:p>
          <a:p>
            <a:pPr marL="289322" indent="-289322">
              <a:buAutoNum type="arabicPeriod"/>
            </a:pPr>
            <a:r>
              <a:rPr lang="en-US" dirty="0" smtClean="0"/>
              <a:t>Figures involving addition or amplification</a:t>
            </a:r>
          </a:p>
          <a:p>
            <a:endParaRPr lang="en-US" dirty="0"/>
          </a:p>
        </p:txBody>
      </p:sp>
    </p:spTree>
    <p:extLst>
      <p:ext uri="{BB962C8B-B14F-4D97-AF65-F5344CB8AC3E}">
        <p14:creationId xmlns:p14="http://schemas.microsoft.com/office/powerpoint/2010/main" xmlns="" val="3145497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Figures involving Substitution</a:t>
            </a:r>
            <a:endParaRPr lang="en-US" dirty="0"/>
          </a:p>
        </p:txBody>
      </p:sp>
      <p:sp>
        <p:nvSpPr>
          <p:cNvPr id="3" name="Content Placeholder 2"/>
          <p:cNvSpPr>
            <a:spLocks noGrp="1"/>
          </p:cNvSpPr>
          <p:nvPr>
            <p:ph idx="1"/>
          </p:nvPr>
        </p:nvSpPr>
        <p:spPr/>
        <p:txBody>
          <a:bodyPr/>
          <a:lstStyle/>
          <a:p>
            <a:r>
              <a:rPr lang="en-US" dirty="0" smtClean="0"/>
              <a:t>Metonymy: is a trope in which one entity is used to stand for another associated entity. It means the change of a word naming an object for another word closely associated with it. </a:t>
            </a:r>
          </a:p>
          <a:p>
            <a:r>
              <a:rPr lang="en-US" dirty="0" smtClean="0"/>
              <a:t>The word metonymy has been derived form “meta” indicating change and </a:t>
            </a:r>
            <a:r>
              <a:rPr lang="en-US" i="1" dirty="0" err="1" smtClean="0"/>
              <a:t>onoma</a:t>
            </a:r>
            <a:r>
              <a:rPr lang="en-US" dirty="0" smtClean="0"/>
              <a:t> meaning “a name” </a:t>
            </a:r>
          </a:p>
          <a:p>
            <a:r>
              <a:rPr lang="en-US" dirty="0" smtClean="0"/>
              <a:t>It’s a substitution of some attributive or suggestive word for what is meant. </a:t>
            </a:r>
          </a:p>
          <a:p>
            <a:r>
              <a:rPr lang="en-US" dirty="0" smtClean="0"/>
              <a:t>For example “crown” for royalty, “brass” for military officer, “pen” for writer.</a:t>
            </a:r>
            <a:endParaRPr lang="en-US" dirty="0"/>
          </a:p>
        </p:txBody>
      </p:sp>
    </p:spTree>
    <p:extLst>
      <p:ext uri="{BB962C8B-B14F-4D97-AF65-F5344CB8AC3E}">
        <p14:creationId xmlns:p14="http://schemas.microsoft.com/office/powerpoint/2010/main" xmlns="" val="2164600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1.Metonymy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figure of speech involving the substitution of one noun for another of which it is an attribute or which is closely associated with it, e.g. “the kettle boils” “he drank the cup”</a:t>
            </a:r>
          </a:p>
          <a:p>
            <a:r>
              <a:rPr lang="en-US" dirty="0" smtClean="0"/>
              <a:t>A noun is substituted for a noun in such a way that we substitute the cause of the thing of which we are speaking for the thing itself. This might be done in several ways:</a:t>
            </a:r>
          </a:p>
          <a:p>
            <a:r>
              <a:rPr lang="en-US" dirty="0" smtClean="0"/>
              <a:t>Substituting the inventor for his invention/author for his work</a:t>
            </a:r>
          </a:p>
          <a:p>
            <a:pPr marL="0" indent="0">
              <a:buNone/>
            </a:pPr>
            <a:r>
              <a:rPr lang="en-US" dirty="0"/>
              <a:t> </a:t>
            </a:r>
            <a:r>
              <a:rPr lang="en-US" dirty="0" smtClean="0"/>
              <a:t>  I am reading Shakespeare.   </a:t>
            </a:r>
          </a:p>
          <a:p>
            <a:r>
              <a:rPr lang="en-US" dirty="0" smtClean="0"/>
              <a:t>Substituting the container for the thing contained </a:t>
            </a:r>
          </a:p>
          <a:p>
            <a:pPr marL="0" indent="0">
              <a:buNone/>
            </a:pPr>
            <a:r>
              <a:rPr lang="en-US" dirty="0"/>
              <a:t> </a:t>
            </a:r>
            <a:r>
              <a:rPr lang="en-US" dirty="0" smtClean="0"/>
              <a:t>  He drank the cup</a:t>
            </a:r>
          </a:p>
        </p:txBody>
      </p:sp>
    </p:spTree>
    <p:extLst>
      <p:ext uri="{BB962C8B-B14F-4D97-AF65-F5344CB8AC3E}">
        <p14:creationId xmlns:p14="http://schemas.microsoft.com/office/powerpoint/2010/main" xmlns="" val="2832465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Metonymy </a:t>
            </a:r>
            <a:endParaRPr lang="en-US" dirty="0"/>
          </a:p>
        </p:txBody>
      </p:sp>
      <p:sp>
        <p:nvSpPr>
          <p:cNvPr id="3" name="Content Placeholder 2"/>
          <p:cNvSpPr>
            <a:spLocks noGrp="1"/>
          </p:cNvSpPr>
          <p:nvPr>
            <p:ph idx="1"/>
          </p:nvPr>
        </p:nvSpPr>
        <p:spPr/>
        <p:txBody>
          <a:bodyPr/>
          <a:lstStyle/>
          <a:p>
            <a:r>
              <a:rPr lang="en-US" dirty="0"/>
              <a:t>In metonymy the word that triggers an association is historical reality. </a:t>
            </a:r>
          </a:p>
          <a:p>
            <a:r>
              <a:rPr lang="en-US" dirty="0"/>
              <a:t>Example: </a:t>
            </a:r>
          </a:p>
          <a:p>
            <a:pPr marL="0" indent="0">
              <a:buNone/>
            </a:pPr>
            <a:r>
              <a:rPr lang="en-US" dirty="0" smtClean="0"/>
              <a:t> “</a:t>
            </a:r>
            <a:r>
              <a:rPr lang="en-US" dirty="0"/>
              <a:t>The pen is mightier than the sword”</a:t>
            </a:r>
          </a:p>
          <a:p>
            <a:pPr marL="0" indent="0">
              <a:buNone/>
            </a:pPr>
            <a:r>
              <a:rPr lang="en-US" dirty="0"/>
              <a:t>Pen and sword represent publishing and military force respectively.</a:t>
            </a:r>
          </a:p>
          <a:p>
            <a:endParaRPr lang="en-US" dirty="0"/>
          </a:p>
        </p:txBody>
      </p:sp>
    </p:spTree>
    <p:extLst>
      <p:ext uri="{BB962C8B-B14F-4D97-AF65-F5344CB8AC3E}">
        <p14:creationId xmlns:p14="http://schemas.microsoft.com/office/powerpoint/2010/main" xmlns="" val="3320406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Synecdoche </a:t>
            </a:r>
            <a:endParaRPr lang="en-US" dirty="0"/>
          </a:p>
        </p:txBody>
      </p:sp>
      <p:sp>
        <p:nvSpPr>
          <p:cNvPr id="3" name="Content Placeholder 2"/>
          <p:cNvSpPr>
            <a:spLocks noGrp="1"/>
          </p:cNvSpPr>
          <p:nvPr>
            <p:ph idx="1"/>
          </p:nvPr>
        </p:nvSpPr>
        <p:spPr/>
        <p:txBody>
          <a:bodyPr/>
          <a:lstStyle/>
          <a:p>
            <a:r>
              <a:rPr lang="en-US" dirty="0" smtClean="0"/>
              <a:t>In Synecdoche a part is used to represent the whole. It s a figure of speech in which one of the following is expressed. </a:t>
            </a:r>
          </a:p>
          <a:p>
            <a:r>
              <a:rPr lang="en-US" dirty="0" smtClean="0"/>
              <a:t>A part stands for a whole</a:t>
            </a:r>
          </a:p>
          <a:p>
            <a:r>
              <a:rPr lang="en-US" dirty="0" smtClean="0"/>
              <a:t>An individual stands for a class</a:t>
            </a:r>
          </a:p>
          <a:p>
            <a:r>
              <a:rPr lang="en-US" dirty="0" smtClean="0"/>
              <a:t>A material stands for a thing</a:t>
            </a:r>
          </a:p>
          <a:p>
            <a:pPr marL="0" indent="0">
              <a:buNone/>
            </a:pPr>
            <a:r>
              <a:rPr lang="en-US" dirty="0" smtClean="0"/>
              <a:t>Examples</a:t>
            </a:r>
          </a:p>
          <a:p>
            <a:r>
              <a:rPr lang="en-US" dirty="0" smtClean="0"/>
              <a:t>Lend me your ears (give me your attention)</a:t>
            </a:r>
          </a:p>
          <a:p>
            <a:endParaRPr lang="en-US" dirty="0"/>
          </a:p>
        </p:txBody>
      </p:sp>
    </p:spTree>
    <p:extLst>
      <p:ext uri="{BB962C8B-B14F-4D97-AF65-F5344CB8AC3E}">
        <p14:creationId xmlns:p14="http://schemas.microsoft.com/office/powerpoint/2010/main" xmlns="" val="80855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Synecdoche</a:t>
            </a:r>
            <a:endParaRPr lang="en-US" dirty="0"/>
          </a:p>
        </p:txBody>
      </p:sp>
      <p:sp>
        <p:nvSpPr>
          <p:cNvPr id="3" name="Content Placeholder 2"/>
          <p:cNvSpPr>
            <a:spLocks noGrp="1"/>
          </p:cNvSpPr>
          <p:nvPr>
            <p:ph idx="1"/>
          </p:nvPr>
        </p:nvSpPr>
        <p:spPr/>
        <p:txBody>
          <a:bodyPr>
            <a:normAutofit lnSpcReduction="10000"/>
          </a:bodyPr>
          <a:lstStyle/>
          <a:p>
            <a:r>
              <a:rPr lang="en-US" dirty="0" smtClean="0"/>
              <a:t>Synecdoche is a figure of speech in which a part of something represents the whole thing. For example the head of a horse might substitute for the whole horse.</a:t>
            </a:r>
          </a:p>
          <a:p>
            <a:r>
              <a:rPr lang="en-US" dirty="0" smtClean="0"/>
              <a:t>“…I surmised the horses’ heads were towards eternity” (Emily Dickenson)</a:t>
            </a:r>
          </a:p>
          <a:p>
            <a:r>
              <a:rPr lang="en-US" dirty="0" smtClean="0"/>
              <a:t>In Ulysses Tennyson refers to Ulysses’ companions as “free hearts, free foreheads”</a:t>
            </a:r>
          </a:p>
          <a:p>
            <a:r>
              <a:rPr lang="en-US" dirty="0" smtClean="0"/>
              <a:t>Was this </a:t>
            </a:r>
            <a:r>
              <a:rPr lang="en-US" b="1" u="sng" dirty="0" smtClean="0"/>
              <a:t>the face </a:t>
            </a:r>
            <a:r>
              <a:rPr lang="en-US" dirty="0" smtClean="0"/>
              <a:t>that launched a thousand ships,/and burn the topless towers of Ileum?” (Dr. Faustus, Marlowe) </a:t>
            </a:r>
            <a:endParaRPr lang="en-US" dirty="0"/>
          </a:p>
        </p:txBody>
      </p:sp>
    </p:spTree>
    <p:extLst>
      <p:ext uri="{BB962C8B-B14F-4D97-AF65-F5344CB8AC3E}">
        <p14:creationId xmlns:p14="http://schemas.microsoft.com/office/powerpoint/2010/main" xmlns="" val="3086896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Irony  means the discrepancy between what is said and what is meant, what is said and what is meant, what is meant or said and what others understand. Sometimes irony is classified into following types:</a:t>
            </a:r>
          </a:p>
          <a:p>
            <a:r>
              <a:rPr lang="en-US" dirty="0" smtClean="0"/>
              <a:t>Situational Irony: expectations aroused by a situation are reversed.</a:t>
            </a:r>
          </a:p>
          <a:p>
            <a:r>
              <a:rPr lang="en-US" dirty="0" smtClean="0"/>
              <a:t>Dramatic Irony: the audience knows more that the characters in the paly, so the words and actions have additional meaning for them.</a:t>
            </a:r>
          </a:p>
          <a:p>
            <a:r>
              <a:rPr lang="en-US" dirty="0" smtClean="0"/>
              <a:t>Verbal Irony:</a:t>
            </a:r>
            <a:r>
              <a:rPr lang="en-US" dirty="0"/>
              <a:t> </a:t>
            </a:r>
            <a:r>
              <a:rPr lang="en-US" dirty="0" smtClean="0"/>
              <a:t>there is a difference between what is said and what is intended. </a:t>
            </a:r>
          </a:p>
        </p:txBody>
      </p:sp>
    </p:spTree>
    <p:extLst>
      <p:ext uri="{BB962C8B-B14F-4D97-AF65-F5344CB8AC3E}">
        <p14:creationId xmlns:p14="http://schemas.microsoft.com/office/powerpoint/2010/main" xmlns="" val="3657184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Sarcasm and Satire</a:t>
            </a:r>
            <a:endParaRPr lang="en-US" dirty="0"/>
          </a:p>
        </p:txBody>
      </p:sp>
      <p:sp>
        <p:nvSpPr>
          <p:cNvPr id="3" name="Content Placeholder 2"/>
          <p:cNvSpPr>
            <a:spLocks noGrp="1"/>
          </p:cNvSpPr>
          <p:nvPr>
            <p:ph idx="1"/>
          </p:nvPr>
        </p:nvSpPr>
        <p:spPr/>
        <p:txBody>
          <a:bodyPr/>
          <a:lstStyle/>
          <a:p>
            <a:r>
              <a:rPr lang="en-US" b="1" dirty="0" smtClean="0"/>
              <a:t>Sarcasm: </a:t>
            </a:r>
            <a:r>
              <a:rPr lang="en-US" dirty="0" smtClean="0"/>
              <a:t>is one kind of irony, it praises which is in fact an insult. Sarcasm generally involves an insult, malice or a desire to put someone down “This is my brilliant son who failed out of college”</a:t>
            </a:r>
          </a:p>
          <a:p>
            <a:r>
              <a:rPr lang="en-US" b="1" dirty="0" smtClean="0"/>
              <a:t>Satire</a:t>
            </a:r>
            <a:r>
              <a:rPr lang="en-US" dirty="0" smtClean="0"/>
              <a:t>: is the exposure of the vices and follies of an individual, group, institution, an idea, society etc. usual with a view to correcting it. A satirist frequently uses irony.</a:t>
            </a:r>
            <a:endParaRPr lang="en-US" dirty="0"/>
          </a:p>
        </p:txBody>
      </p:sp>
    </p:spTree>
    <p:extLst>
      <p:ext uri="{BB962C8B-B14F-4D97-AF65-F5344CB8AC3E}">
        <p14:creationId xmlns:p14="http://schemas.microsoft.com/office/powerpoint/2010/main" xmlns="" val="2400354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226</TotalTime>
  <Words>786</Words>
  <Application>Microsoft Office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Schemes and Tropes</vt:lpstr>
      <vt:lpstr>Schemes and Tropes</vt:lpstr>
      <vt:lpstr>Figures involving Substitution</vt:lpstr>
      <vt:lpstr>1.Metonymy</vt:lpstr>
      <vt:lpstr>Metonymy </vt:lpstr>
      <vt:lpstr>2. Synecdoche </vt:lpstr>
      <vt:lpstr>Synecdoche</vt:lpstr>
      <vt:lpstr>Irony</vt:lpstr>
      <vt:lpstr>Sarcasm and Satire</vt:lpstr>
      <vt:lpstr>Symbolism</vt:lpstr>
      <vt:lpstr>Chiasmus</vt:lpstr>
      <vt:lpstr>Chiasmus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Schemes and Tropes</dc:title>
  <dc:creator>Neelum</dc:creator>
  <cp:lastModifiedBy>Administrator</cp:lastModifiedBy>
  <cp:revision>59</cp:revision>
  <dcterms:created xsi:type="dcterms:W3CDTF">2014-04-08T05:40:22Z</dcterms:created>
  <dcterms:modified xsi:type="dcterms:W3CDTF">2014-04-07T12:33:45Z</dcterms:modified>
</cp:coreProperties>
</file>