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58" r:id="rId5"/>
    <p:sldId id="272" r:id="rId6"/>
    <p:sldId id="259" r:id="rId7"/>
    <p:sldId id="260" r:id="rId8"/>
    <p:sldId id="261" r:id="rId9"/>
    <p:sldId id="267" r:id="rId10"/>
    <p:sldId id="262" r:id="rId11"/>
    <p:sldId id="263" r:id="rId12"/>
    <p:sldId id="264"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5" autoAdjust="0"/>
    <p:restoredTop sz="94660"/>
  </p:normalViewPr>
  <p:slideViewPr>
    <p:cSldViewPr snapToGrid="0">
      <p:cViewPr varScale="1">
        <p:scale>
          <a:sx n="37" d="100"/>
          <a:sy n="37" d="100"/>
        </p:scale>
        <p:origin x="-1450" y="-7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941474D-7392-41BF-87EF-DA74F902D91C}"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FD699-F7C2-429B-BF43-ACFFCB1B1F4C}" type="slidenum">
              <a:rPr lang="en-US" smtClean="0"/>
              <a:pPr/>
              <a:t>‹#›</a:t>
            </a:fld>
            <a:endParaRPr lang="en-US"/>
          </a:p>
        </p:txBody>
      </p:sp>
    </p:spTree>
    <p:extLst>
      <p:ext uri="{BB962C8B-B14F-4D97-AF65-F5344CB8AC3E}">
        <p14:creationId xmlns:p14="http://schemas.microsoft.com/office/powerpoint/2010/main" xmlns="" val="1680435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41474D-7392-41BF-87EF-DA74F902D91C}"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FD699-F7C2-429B-BF43-ACFFCB1B1F4C}" type="slidenum">
              <a:rPr lang="en-US" smtClean="0"/>
              <a:pPr/>
              <a:t>‹#›</a:t>
            </a:fld>
            <a:endParaRPr lang="en-US"/>
          </a:p>
        </p:txBody>
      </p:sp>
    </p:spTree>
    <p:extLst>
      <p:ext uri="{BB962C8B-B14F-4D97-AF65-F5344CB8AC3E}">
        <p14:creationId xmlns:p14="http://schemas.microsoft.com/office/powerpoint/2010/main" xmlns="" val="3301894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41474D-7392-41BF-87EF-DA74F902D91C}"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FD699-F7C2-429B-BF43-ACFFCB1B1F4C}" type="slidenum">
              <a:rPr lang="en-US" smtClean="0"/>
              <a:pPr/>
              <a:t>‹#›</a:t>
            </a:fld>
            <a:endParaRPr lang="en-US"/>
          </a:p>
        </p:txBody>
      </p:sp>
    </p:spTree>
    <p:extLst>
      <p:ext uri="{BB962C8B-B14F-4D97-AF65-F5344CB8AC3E}">
        <p14:creationId xmlns:p14="http://schemas.microsoft.com/office/powerpoint/2010/main" xmlns="" val="3921633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41474D-7392-41BF-87EF-DA74F902D91C}"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FD699-F7C2-429B-BF43-ACFFCB1B1F4C}" type="slidenum">
              <a:rPr lang="en-US" smtClean="0"/>
              <a:pPr/>
              <a:t>‹#›</a:t>
            </a:fld>
            <a:endParaRPr lang="en-US"/>
          </a:p>
        </p:txBody>
      </p:sp>
    </p:spTree>
    <p:extLst>
      <p:ext uri="{BB962C8B-B14F-4D97-AF65-F5344CB8AC3E}">
        <p14:creationId xmlns:p14="http://schemas.microsoft.com/office/powerpoint/2010/main" xmlns="" val="2688848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41474D-7392-41BF-87EF-DA74F902D91C}"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FD699-F7C2-429B-BF43-ACFFCB1B1F4C}" type="slidenum">
              <a:rPr lang="en-US" smtClean="0"/>
              <a:pPr/>
              <a:t>‹#›</a:t>
            </a:fld>
            <a:endParaRPr lang="en-US"/>
          </a:p>
        </p:txBody>
      </p:sp>
    </p:spTree>
    <p:extLst>
      <p:ext uri="{BB962C8B-B14F-4D97-AF65-F5344CB8AC3E}">
        <p14:creationId xmlns:p14="http://schemas.microsoft.com/office/powerpoint/2010/main" xmlns="" val="1533760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941474D-7392-41BF-87EF-DA74F902D91C}" type="datetimeFigureOut">
              <a:rPr lang="en-US" smtClean="0"/>
              <a:pPr/>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FD699-F7C2-429B-BF43-ACFFCB1B1F4C}" type="slidenum">
              <a:rPr lang="en-US" smtClean="0"/>
              <a:pPr/>
              <a:t>‹#›</a:t>
            </a:fld>
            <a:endParaRPr lang="en-US"/>
          </a:p>
        </p:txBody>
      </p:sp>
    </p:spTree>
    <p:extLst>
      <p:ext uri="{BB962C8B-B14F-4D97-AF65-F5344CB8AC3E}">
        <p14:creationId xmlns:p14="http://schemas.microsoft.com/office/powerpoint/2010/main" xmlns="" val="2460085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941474D-7392-41BF-87EF-DA74F902D91C}" type="datetimeFigureOut">
              <a:rPr lang="en-US" smtClean="0"/>
              <a:pPr/>
              <a:t>4/9/2014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6FD699-F7C2-429B-BF43-ACFFCB1B1F4C}" type="slidenum">
              <a:rPr lang="en-US" smtClean="0"/>
              <a:pPr/>
              <a:t>‹#›</a:t>
            </a:fld>
            <a:endParaRPr lang="en-US"/>
          </a:p>
        </p:txBody>
      </p:sp>
    </p:spTree>
    <p:extLst>
      <p:ext uri="{BB962C8B-B14F-4D97-AF65-F5344CB8AC3E}">
        <p14:creationId xmlns:p14="http://schemas.microsoft.com/office/powerpoint/2010/main" xmlns="" val="3068875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41474D-7392-41BF-87EF-DA74F902D91C}" type="datetimeFigureOut">
              <a:rPr lang="en-US" smtClean="0"/>
              <a:pPr/>
              <a:t>4/9/2014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6FD699-F7C2-429B-BF43-ACFFCB1B1F4C}" type="slidenum">
              <a:rPr lang="en-US" smtClean="0"/>
              <a:pPr/>
              <a:t>‹#›</a:t>
            </a:fld>
            <a:endParaRPr lang="en-US"/>
          </a:p>
        </p:txBody>
      </p:sp>
    </p:spTree>
    <p:extLst>
      <p:ext uri="{BB962C8B-B14F-4D97-AF65-F5344CB8AC3E}">
        <p14:creationId xmlns:p14="http://schemas.microsoft.com/office/powerpoint/2010/main" xmlns="" val="391654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41474D-7392-41BF-87EF-DA74F902D91C}" type="datetimeFigureOut">
              <a:rPr lang="en-US" smtClean="0"/>
              <a:pPr/>
              <a:t>4/9/2014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6FD699-F7C2-429B-BF43-ACFFCB1B1F4C}" type="slidenum">
              <a:rPr lang="en-US" smtClean="0"/>
              <a:pPr/>
              <a:t>‹#›</a:t>
            </a:fld>
            <a:endParaRPr lang="en-US"/>
          </a:p>
        </p:txBody>
      </p:sp>
    </p:spTree>
    <p:extLst>
      <p:ext uri="{BB962C8B-B14F-4D97-AF65-F5344CB8AC3E}">
        <p14:creationId xmlns:p14="http://schemas.microsoft.com/office/powerpoint/2010/main" xmlns="" val="201422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41474D-7392-41BF-87EF-DA74F902D91C}" type="datetimeFigureOut">
              <a:rPr lang="en-US" smtClean="0"/>
              <a:pPr/>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FD699-F7C2-429B-BF43-ACFFCB1B1F4C}" type="slidenum">
              <a:rPr lang="en-US" smtClean="0"/>
              <a:pPr/>
              <a:t>‹#›</a:t>
            </a:fld>
            <a:endParaRPr lang="en-US"/>
          </a:p>
        </p:txBody>
      </p:sp>
    </p:spTree>
    <p:extLst>
      <p:ext uri="{BB962C8B-B14F-4D97-AF65-F5344CB8AC3E}">
        <p14:creationId xmlns:p14="http://schemas.microsoft.com/office/powerpoint/2010/main" xmlns="" val="1885997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41474D-7392-41BF-87EF-DA74F902D91C}" type="datetimeFigureOut">
              <a:rPr lang="en-US" smtClean="0"/>
              <a:pPr/>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FD699-F7C2-429B-BF43-ACFFCB1B1F4C}" type="slidenum">
              <a:rPr lang="en-US" smtClean="0"/>
              <a:pPr/>
              <a:t>‹#›</a:t>
            </a:fld>
            <a:endParaRPr lang="en-US"/>
          </a:p>
        </p:txBody>
      </p:sp>
    </p:spTree>
    <p:extLst>
      <p:ext uri="{BB962C8B-B14F-4D97-AF65-F5344CB8AC3E}">
        <p14:creationId xmlns:p14="http://schemas.microsoft.com/office/powerpoint/2010/main" xmlns="" val="3043365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1474D-7392-41BF-87EF-DA74F902D91C}" type="datetimeFigureOut">
              <a:rPr lang="en-US" smtClean="0"/>
              <a:pPr/>
              <a:t>4/9/2014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6FD699-F7C2-429B-BF43-ACFFCB1B1F4C}" type="slidenum">
              <a:rPr lang="en-US" smtClean="0"/>
              <a:pPr/>
              <a:t>‹#›</a:t>
            </a:fld>
            <a:endParaRPr lang="en-US"/>
          </a:p>
        </p:txBody>
      </p:sp>
    </p:spTree>
    <p:extLst>
      <p:ext uri="{BB962C8B-B14F-4D97-AF65-F5344CB8AC3E}">
        <p14:creationId xmlns:p14="http://schemas.microsoft.com/office/powerpoint/2010/main" xmlns="" val="4038245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Narrative Perspective</a:t>
            </a:r>
            <a:endParaRPr lang="en-US" dirty="0"/>
          </a:p>
        </p:txBody>
      </p:sp>
      <p:sp>
        <p:nvSpPr>
          <p:cNvPr id="3" name="Subtitle 2"/>
          <p:cNvSpPr>
            <a:spLocks noGrp="1"/>
          </p:cNvSpPr>
          <p:nvPr>
            <p:ph type="subTitle" idx="1"/>
          </p:nvPr>
        </p:nvSpPr>
        <p:spPr/>
        <p:txBody>
          <a:bodyPr/>
          <a:lstStyle/>
          <a:p>
            <a:r>
              <a:rPr lang="en-US" dirty="0" smtClean="0"/>
              <a:t>Stylistics 551</a:t>
            </a:r>
          </a:p>
          <a:p>
            <a:r>
              <a:rPr lang="en-US" dirty="0" smtClean="0"/>
              <a:t>Lecture 26</a:t>
            </a:r>
            <a:endParaRPr lang="en-US" dirty="0"/>
          </a:p>
        </p:txBody>
      </p:sp>
    </p:spTree>
    <p:extLst>
      <p:ext uri="{BB962C8B-B14F-4D97-AF65-F5344CB8AC3E}">
        <p14:creationId xmlns:p14="http://schemas.microsoft.com/office/powerpoint/2010/main" xmlns="" val="3093271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identify the Narrator</a:t>
            </a:r>
            <a:endParaRPr lang="en-US" dirty="0"/>
          </a:p>
        </p:txBody>
      </p:sp>
      <p:sp>
        <p:nvSpPr>
          <p:cNvPr id="3" name="Content Placeholder 2"/>
          <p:cNvSpPr>
            <a:spLocks noGrp="1"/>
          </p:cNvSpPr>
          <p:nvPr>
            <p:ph idx="1"/>
          </p:nvPr>
        </p:nvSpPr>
        <p:spPr/>
        <p:txBody>
          <a:bodyPr/>
          <a:lstStyle/>
          <a:p>
            <a:r>
              <a:rPr lang="en-US" dirty="0" smtClean="0"/>
              <a:t>Think of the </a:t>
            </a:r>
            <a:r>
              <a:rPr lang="en-US" b="1" dirty="0" smtClean="0"/>
              <a:t>narrative point of view </a:t>
            </a:r>
            <a:r>
              <a:rPr lang="en-US" dirty="0" smtClean="0"/>
              <a:t>as </a:t>
            </a:r>
            <a:r>
              <a:rPr lang="en-US" b="1" dirty="0" smtClean="0"/>
              <a:t>perspective</a:t>
            </a:r>
            <a:r>
              <a:rPr lang="en-US" dirty="0" smtClean="0"/>
              <a:t> form which the story is told. </a:t>
            </a:r>
          </a:p>
          <a:p>
            <a:r>
              <a:rPr lang="en-US" dirty="0" smtClean="0"/>
              <a:t>Ask: what is the </a:t>
            </a:r>
            <a:r>
              <a:rPr lang="en-US" b="1" dirty="0" smtClean="0"/>
              <a:t>voice</a:t>
            </a:r>
            <a:r>
              <a:rPr lang="en-US" dirty="0" smtClean="0"/>
              <a:t> the author has adapted for the story—the work’s narrator, speaker, or persona?</a:t>
            </a:r>
          </a:p>
          <a:p>
            <a:r>
              <a:rPr lang="en-US" dirty="0" smtClean="0"/>
              <a:t>Just as a writer creates characters, she also creates narrator of the story, so the writer speaks to us through the narrator, rather than directly as in an essay. </a:t>
            </a:r>
            <a:endParaRPr lang="en-US" dirty="0"/>
          </a:p>
        </p:txBody>
      </p:sp>
    </p:spTree>
    <p:extLst>
      <p:ext uri="{BB962C8B-B14F-4D97-AF65-F5344CB8AC3E}">
        <p14:creationId xmlns:p14="http://schemas.microsoft.com/office/powerpoint/2010/main" xmlns="" val="1426170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First person narrator uses </a:t>
            </a:r>
            <a:r>
              <a:rPr lang="en-US" i="1" dirty="0" smtClean="0"/>
              <a:t>I</a:t>
            </a:r>
            <a:r>
              <a:rPr lang="en-US" dirty="0" smtClean="0"/>
              <a:t> and </a:t>
            </a:r>
            <a:r>
              <a:rPr lang="en-US" i="1" dirty="0" smtClean="0"/>
              <a:t>we</a:t>
            </a:r>
            <a:r>
              <a:rPr lang="en-US" dirty="0" smtClean="0"/>
              <a:t> rather than </a:t>
            </a:r>
            <a:r>
              <a:rPr lang="en-US" i="1" dirty="0" smtClean="0"/>
              <a:t>he</a:t>
            </a:r>
            <a:r>
              <a:rPr lang="en-US" dirty="0" smtClean="0"/>
              <a:t> , </a:t>
            </a:r>
            <a:r>
              <a:rPr lang="en-US" i="1" dirty="0" smtClean="0"/>
              <a:t>she</a:t>
            </a:r>
            <a:r>
              <a:rPr lang="en-US" dirty="0" smtClean="0"/>
              <a:t>, </a:t>
            </a:r>
            <a:r>
              <a:rPr lang="en-US" i="1" dirty="0" smtClean="0"/>
              <a:t>they</a:t>
            </a:r>
            <a:r>
              <a:rPr lang="en-US" dirty="0" smtClean="0"/>
              <a:t>. Most often the narrator is a protagonist or one of the major characters. Sometimes may be an observer and a participant in the story. </a:t>
            </a:r>
          </a:p>
          <a:p>
            <a:r>
              <a:rPr lang="en-US" dirty="0" smtClean="0"/>
              <a:t>Third person Omniscient –all knowing narrator gives thoughts of characters, judgment about them, as well as details of action and dialog. </a:t>
            </a:r>
          </a:p>
          <a:p>
            <a:r>
              <a:rPr lang="en-US" dirty="0" smtClean="0"/>
              <a:t>Third person limited Omniscient Narrator focuses on thoughts, feeling and actions of a single major character.  </a:t>
            </a:r>
            <a:endParaRPr lang="en-US" dirty="0"/>
          </a:p>
        </p:txBody>
      </p:sp>
    </p:spTree>
    <p:extLst>
      <p:ext uri="{BB962C8B-B14F-4D97-AF65-F5344CB8AC3E}">
        <p14:creationId xmlns:p14="http://schemas.microsoft.com/office/powerpoint/2010/main" xmlns="" val="10149843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a:t>
            </a:r>
            <a:r>
              <a:rPr lang="en-US" baseline="30000" dirty="0"/>
              <a:t>st</a:t>
            </a:r>
            <a:r>
              <a:rPr lang="en-US" dirty="0"/>
              <a:t> person: </a:t>
            </a:r>
          </a:p>
        </p:txBody>
      </p:sp>
      <p:sp>
        <p:nvSpPr>
          <p:cNvPr id="3" name="Content Placeholder 2"/>
          <p:cNvSpPr>
            <a:spLocks noGrp="1"/>
          </p:cNvSpPr>
          <p:nvPr>
            <p:ph idx="1"/>
          </p:nvPr>
        </p:nvSpPr>
        <p:spPr/>
        <p:txBody>
          <a:bodyPr/>
          <a:lstStyle/>
          <a:p>
            <a:r>
              <a:rPr lang="en-US" dirty="0" smtClean="0"/>
              <a:t>Eye witness account, gives immediacy, realism to story.</a:t>
            </a:r>
          </a:p>
          <a:p>
            <a:r>
              <a:rPr lang="en-US" dirty="0" smtClean="0"/>
              <a:t>Gives psychological insight </a:t>
            </a:r>
          </a:p>
          <a:p>
            <a:r>
              <a:rPr lang="en-US" dirty="0" smtClean="0"/>
              <a:t>Author can create dramatic irony.</a:t>
            </a:r>
          </a:p>
          <a:p>
            <a:r>
              <a:rPr lang="en-US" dirty="0" smtClean="0"/>
              <a:t>Narrator can be unifying element. </a:t>
            </a:r>
          </a:p>
          <a:p>
            <a:pPr marL="0" indent="0">
              <a:buNone/>
            </a:pPr>
            <a:r>
              <a:rPr lang="en-US" dirty="0" smtClean="0"/>
              <a:t>Disadvantages:</a:t>
            </a:r>
          </a:p>
          <a:p>
            <a:r>
              <a:rPr lang="en-US" dirty="0" smtClean="0"/>
              <a:t>No direct interpretation by the author,</a:t>
            </a:r>
          </a:p>
          <a:p>
            <a:r>
              <a:rPr lang="en-US" dirty="0" smtClean="0"/>
              <a:t>Bias/limited knowledge of the narrator.</a:t>
            </a:r>
          </a:p>
          <a:p>
            <a:pPr marL="0" indent="0">
              <a:buNone/>
            </a:pPr>
            <a:endParaRPr lang="en-US" dirty="0"/>
          </a:p>
        </p:txBody>
      </p:sp>
    </p:spTree>
    <p:extLst>
      <p:ext uri="{BB962C8B-B14F-4D97-AF65-F5344CB8AC3E}">
        <p14:creationId xmlns:p14="http://schemas.microsoft.com/office/powerpoint/2010/main" xmlns="" val="3839657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baseline="30000" dirty="0"/>
              <a:t>rd</a:t>
            </a:r>
            <a:r>
              <a:rPr lang="en-US" dirty="0"/>
              <a:t> Person Omniscient: </a:t>
            </a:r>
            <a:br>
              <a:rPr lang="en-US" dirty="0"/>
            </a:br>
            <a:endParaRPr lang="en-US" dirty="0"/>
          </a:p>
        </p:txBody>
      </p:sp>
      <p:sp>
        <p:nvSpPr>
          <p:cNvPr id="3" name="Content Placeholder 2"/>
          <p:cNvSpPr>
            <a:spLocks noGrp="1"/>
          </p:cNvSpPr>
          <p:nvPr>
            <p:ph idx="1"/>
          </p:nvPr>
        </p:nvSpPr>
        <p:spPr/>
        <p:txBody>
          <a:bodyPr/>
          <a:lstStyle/>
          <a:p>
            <a:r>
              <a:rPr lang="en-US" dirty="0" smtClean="0"/>
              <a:t>God-like narrator gives thought of character, dimension to story.</a:t>
            </a:r>
          </a:p>
          <a:p>
            <a:r>
              <a:rPr lang="en-US" dirty="0" smtClean="0"/>
              <a:t>Most flexible: author can control omniscience </a:t>
            </a:r>
          </a:p>
          <a:p>
            <a:pPr marL="0" indent="0">
              <a:buNone/>
            </a:pPr>
            <a:r>
              <a:rPr lang="en-US" dirty="0" smtClean="0"/>
              <a:t>Disadvantages:</a:t>
            </a:r>
          </a:p>
          <a:p>
            <a:r>
              <a:rPr lang="en-US" dirty="0" smtClean="0"/>
              <a:t>Author can come between reader and story.</a:t>
            </a:r>
          </a:p>
          <a:p>
            <a:r>
              <a:rPr lang="en-US" dirty="0" smtClean="0"/>
              <a:t>Shifting form character to character may destroy</a:t>
            </a:r>
            <a:r>
              <a:rPr lang="en-US" dirty="0"/>
              <a:t> </a:t>
            </a:r>
            <a:r>
              <a:rPr lang="en-US" dirty="0" smtClean="0"/>
              <a:t>unity</a:t>
            </a:r>
          </a:p>
        </p:txBody>
      </p:sp>
    </p:spTree>
    <p:extLst>
      <p:ext uri="{BB962C8B-B14F-4D97-AF65-F5344CB8AC3E}">
        <p14:creationId xmlns:p14="http://schemas.microsoft.com/office/powerpoint/2010/main" xmlns="" val="13431108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person limited Omniscient </a:t>
            </a:r>
            <a:endParaRPr lang="en-US" dirty="0"/>
          </a:p>
        </p:txBody>
      </p:sp>
      <p:sp>
        <p:nvSpPr>
          <p:cNvPr id="3" name="Content Placeholder 2"/>
          <p:cNvSpPr>
            <a:spLocks noGrp="1"/>
          </p:cNvSpPr>
          <p:nvPr>
            <p:ph idx="1"/>
          </p:nvPr>
        </p:nvSpPr>
        <p:spPr/>
        <p:txBody>
          <a:bodyPr/>
          <a:lstStyle/>
          <a:p>
            <a:r>
              <a:rPr lang="en-US" dirty="0" smtClean="0"/>
              <a:t>Realistic; we see world through one person</a:t>
            </a:r>
          </a:p>
          <a:p>
            <a:r>
              <a:rPr lang="en-US" dirty="0" smtClean="0"/>
              <a:t>Disadvantage</a:t>
            </a:r>
          </a:p>
          <a:p>
            <a:r>
              <a:rPr lang="en-US" dirty="0" smtClean="0"/>
              <a:t>Limited field of observation</a:t>
            </a:r>
          </a:p>
          <a:p>
            <a:pPr marL="0" indent="0">
              <a:buNone/>
            </a:pPr>
            <a:endParaRPr lang="en-US" dirty="0"/>
          </a:p>
        </p:txBody>
      </p:sp>
    </p:spTree>
    <p:extLst>
      <p:ext uri="{BB962C8B-B14F-4D97-AF65-F5344CB8AC3E}">
        <p14:creationId xmlns:p14="http://schemas.microsoft.com/office/powerpoint/2010/main" xmlns="" val="591180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Narrator</a:t>
            </a:r>
            <a:endParaRPr lang="en-US" dirty="0"/>
          </a:p>
        </p:txBody>
      </p:sp>
      <p:sp>
        <p:nvSpPr>
          <p:cNvPr id="3" name="Content Placeholder 2"/>
          <p:cNvSpPr>
            <a:spLocks noGrp="1"/>
          </p:cNvSpPr>
          <p:nvPr>
            <p:ph idx="1"/>
          </p:nvPr>
        </p:nvSpPr>
        <p:spPr/>
        <p:txBody>
          <a:bodyPr>
            <a:normAutofit/>
          </a:bodyPr>
          <a:lstStyle/>
          <a:p>
            <a:r>
              <a:rPr lang="en-US" dirty="0" smtClean="0"/>
              <a:t>The  narrator tells the story in a novel. Novels contain simple stories which, in their telling, become complicated. There are two overlapping ways in which the novelist can complicate matters. One is by introducing complications in the content: the inclusion of a mass of details about people, places and events makes the story seem substantial and real. </a:t>
            </a:r>
          </a:p>
        </p:txBody>
      </p:sp>
    </p:spTree>
    <p:extLst>
      <p:ext uri="{BB962C8B-B14F-4D97-AF65-F5344CB8AC3E}">
        <p14:creationId xmlns:p14="http://schemas.microsoft.com/office/powerpoint/2010/main" xmlns="" val="3091213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other way in which the writer can complicate matters is by the way in which </a:t>
            </a:r>
            <a:r>
              <a:rPr lang="en-US" dirty="0" smtClean="0"/>
              <a:t>he </a:t>
            </a:r>
            <a:r>
              <a:rPr lang="en-US" dirty="0"/>
              <a:t>or she choose to narrate the story: a story can be told in many ways, for every narrator will see things form a different </a:t>
            </a:r>
            <a:r>
              <a:rPr lang="en-US" b="1" dirty="0"/>
              <a:t>point of view</a:t>
            </a:r>
            <a:r>
              <a:rPr lang="en-US" dirty="0"/>
              <a:t>. </a:t>
            </a:r>
          </a:p>
          <a:p>
            <a:r>
              <a:rPr lang="en-US" dirty="0" smtClean="0"/>
              <a:t>Earlier novelist like George Eliot were confident in their grasp and understanding of life, but at the end of the 19</a:t>
            </a:r>
            <a:r>
              <a:rPr lang="en-US" baseline="30000" dirty="0" smtClean="0"/>
              <a:t>th</a:t>
            </a:r>
            <a:r>
              <a:rPr lang="en-US" dirty="0" smtClean="0"/>
              <a:t>  century, in works of Hardy, Joyce and Conrad all sorts of experiments with method of narration take place: a certain confidence disappears and suddenly the major novelists are aware of the gap between reality and interpretation of reality.</a:t>
            </a:r>
            <a:endParaRPr lang="en-US" dirty="0"/>
          </a:p>
        </p:txBody>
      </p:sp>
    </p:spTree>
    <p:extLst>
      <p:ext uri="{BB962C8B-B14F-4D97-AF65-F5344CB8AC3E}">
        <p14:creationId xmlns:p14="http://schemas.microsoft.com/office/powerpoint/2010/main" xmlns="" val="3078230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First-person </a:t>
            </a:r>
            <a:r>
              <a:rPr lang="en-US" dirty="0"/>
              <a:t>narrative</a:t>
            </a:r>
          </a:p>
        </p:txBody>
      </p:sp>
      <p:sp>
        <p:nvSpPr>
          <p:cNvPr id="3" name="Content Placeholder 2"/>
          <p:cNvSpPr>
            <a:spLocks noGrp="1"/>
          </p:cNvSpPr>
          <p:nvPr>
            <p:ph idx="1"/>
          </p:nvPr>
        </p:nvSpPr>
        <p:spPr/>
        <p:txBody>
          <a:bodyPr/>
          <a:lstStyle/>
          <a:p>
            <a:r>
              <a:rPr lang="en-US" dirty="0" smtClean="0"/>
              <a:t>In a </a:t>
            </a:r>
            <a:r>
              <a:rPr lang="en-US" b="1" u="sng" dirty="0" smtClean="0"/>
              <a:t>first-person narrative </a:t>
            </a:r>
            <a:r>
              <a:rPr lang="en-US" dirty="0" smtClean="0"/>
              <a:t>the central character relates the events he or she experienced. As in Dickens’s David Copperfield, this allows us a very direct insight into the character’s mind; often the experiences are viewed retrospectively, so that we are aware of the difference between the character’s immature and mature personality. In all other methods of narrative the narrator or narrators are principally observers of the events. </a:t>
            </a:r>
            <a:endParaRPr lang="en-US" dirty="0"/>
          </a:p>
        </p:txBody>
      </p:sp>
    </p:spTree>
    <p:extLst>
      <p:ext uri="{BB962C8B-B14F-4D97-AF65-F5344CB8AC3E}">
        <p14:creationId xmlns:p14="http://schemas.microsoft.com/office/powerpoint/2010/main" xmlns="" val="2118275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First-person narrative</a:t>
            </a:r>
          </a:p>
        </p:txBody>
      </p:sp>
      <p:sp>
        <p:nvSpPr>
          <p:cNvPr id="3" name="Content Placeholder 2"/>
          <p:cNvSpPr>
            <a:spLocks noGrp="1"/>
          </p:cNvSpPr>
          <p:nvPr>
            <p:ph idx="1"/>
          </p:nvPr>
        </p:nvSpPr>
        <p:spPr/>
        <p:txBody>
          <a:bodyPr/>
          <a:lstStyle/>
          <a:p>
            <a:r>
              <a:rPr lang="en-US" dirty="0" smtClean="0"/>
              <a:t>This point of view is often effective in giving a sense of closeness to the character. It can be very easy to get the reader to identify or sympathize with the main character when the reader is seeing everything through that character’s eye. </a:t>
            </a:r>
          </a:p>
          <a:p>
            <a:r>
              <a:rPr lang="en-US" dirty="0" smtClean="0"/>
              <a:t>That is why it lends a psychological insight into the character; revealing his/her motives, desires and feelings. </a:t>
            </a:r>
            <a:endParaRPr lang="en-US" dirty="0"/>
          </a:p>
        </p:txBody>
      </p:sp>
    </p:spTree>
    <p:extLst>
      <p:ext uri="{BB962C8B-B14F-4D97-AF65-F5344CB8AC3E}">
        <p14:creationId xmlns:p14="http://schemas.microsoft.com/office/powerpoint/2010/main" xmlns="" val="2819744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Omniscient narration</a:t>
            </a:r>
          </a:p>
        </p:txBody>
      </p:sp>
      <p:sp>
        <p:nvSpPr>
          <p:cNvPr id="3" name="Content Placeholder 2"/>
          <p:cNvSpPr>
            <a:spLocks noGrp="1"/>
          </p:cNvSpPr>
          <p:nvPr>
            <p:ph idx="1"/>
          </p:nvPr>
        </p:nvSpPr>
        <p:spPr/>
        <p:txBody>
          <a:bodyPr/>
          <a:lstStyle/>
          <a:p>
            <a:r>
              <a:rPr lang="en-US" dirty="0" smtClean="0"/>
              <a:t>In </a:t>
            </a:r>
            <a:r>
              <a:rPr lang="en-US" b="1" dirty="0" smtClean="0"/>
              <a:t>Omniscient narration </a:t>
            </a:r>
            <a:r>
              <a:rPr lang="en-US" dirty="0" smtClean="0"/>
              <a:t>a narrator who can see everything relates the story. The omniscient narrator can be </a:t>
            </a:r>
            <a:r>
              <a:rPr lang="en-US" dirty="0" err="1" smtClean="0"/>
              <a:t>unintrusive</a:t>
            </a:r>
            <a:r>
              <a:rPr lang="en-US" dirty="0" smtClean="0"/>
              <a:t> : that is to say we are not really aware of a persona telling the story because the action is presented without many explicit comments or judgments.  </a:t>
            </a:r>
            <a:endParaRPr lang="en-US" dirty="0"/>
          </a:p>
          <a:p>
            <a:r>
              <a:rPr lang="en-US" dirty="0" smtClean="0"/>
              <a:t>Such an impersonal method is common in modern realistic novels, such as the works of E.M. Forster and Graham Greene, yet we do gain a sense of a narrator from the style the author adopts.  </a:t>
            </a:r>
            <a:endParaRPr lang="en-US" dirty="0"/>
          </a:p>
        </p:txBody>
      </p:sp>
    </p:spTree>
    <p:extLst>
      <p:ext uri="{BB962C8B-B14F-4D97-AF65-F5344CB8AC3E}">
        <p14:creationId xmlns:p14="http://schemas.microsoft.com/office/powerpoint/2010/main" xmlns="" val="2734841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Intrusive narrator</a:t>
            </a:r>
            <a:endParaRPr lang="en-US" dirty="0"/>
          </a:p>
        </p:txBody>
      </p:sp>
      <p:sp>
        <p:nvSpPr>
          <p:cNvPr id="3" name="Content Placeholder 2"/>
          <p:cNvSpPr>
            <a:spLocks noGrp="1"/>
          </p:cNvSpPr>
          <p:nvPr>
            <p:ph idx="1"/>
          </p:nvPr>
        </p:nvSpPr>
        <p:spPr/>
        <p:txBody>
          <a:bodyPr/>
          <a:lstStyle/>
          <a:p>
            <a:r>
              <a:rPr lang="en-US" dirty="0" smtClean="0"/>
              <a:t>Earlier realistic novelists, such as Jane Austen and George Eliot, use an </a:t>
            </a:r>
            <a:r>
              <a:rPr lang="en-US" b="1" dirty="0" smtClean="0"/>
              <a:t>intrusive</a:t>
            </a:r>
            <a:r>
              <a:rPr lang="en-US" dirty="0" smtClean="0"/>
              <a:t> narrator who comment on the events and the characters. Such narrators frequently point to the significance of what they are presenting often providing a moral interpretation of events and characters. </a:t>
            </a:r>
          </a:p>
          <a:p>
            <a:r>
              <a:rPr lang="en-US" dirty="0" smtClean="0"/>
              <a:t>The narrators in Austen and Eliot are constructive figures, but the intrusive narrator can be disruptive, particularly in comic novels. </a:t>
            </a:r>
            <a:endParaRPr lang="en-US" dirty="0"/>
          </a:p>
        </p:txBody>
      </p:sp>
    </p:spTree>
    <p:extLst>
      <p:ext uri="{BB962C8B-B14F-4D97-AF65-F5344CB8AC3E}">
        <p14:creationId xmlns:p14="http://schemas.microsoft.com/office/powerpoint/2010/main" xmlns="" val="1869517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The narrator in Thackeray’s Vanity Fair is self mocking, as if saying that life is more complicated than his view of life. This leads us on to a standard complicated technique that can be found in novels. </a:t>
            </a:r>
          </a:p>
          <a:p>
            <a:r>
              <a:rPr lang="en-US" dirty="0" smtClean="0"/>
              <a:t>When the narrator at all self-conscious, or complicated, as when several narrators are used for when a character on the fringe of the events relates the story, the impression that comes across is that the events are more puzzling than any interpretation can </a:t>
            </a:r>
            <a:r>
              <a:rPr lang="en-US" smtClean="0"/>
              <a:t>do justice to. </a:t>
            </a:r>
            <a:endParaRPr lang="en-US"/>
          </a:p>
        </p:txBody>
      </p:sp>
    </p:spTree>
    <p:extLst>
      <p:ext uri="{BB962C8B-B14F-4D97-AF65-F5344CB8AC3E}">
        <p14:creationId xmlns:p14="http://schemas.microsoft.com/office/powerpoint/2010/main" xmlns="" val="5569314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p:txBody>
          <a:bodyPr>
            <a:normAutofit lnSpcReduction="10000"/>
          </a:bodyPr>
          <a:lstStyle/>
          <a:p>
            <a:r>
              <a:rPr lang="en-US" dirty="0" smtClean="0"/>
              <a:t>Emily Bronte in Wuthering Heights presents an extraordinary story which is conveyed to us by two main characters; they are characters involved in the story but incapable of appreciating its significance.</a:t>
            </a:r>
          </a:p>
          <a:p>
            <a:r>
              <a:rPr lang="en-US" dirty="0" smtClean="0"/>
              <a:t> Conrad in </a:t>
            </a:r>
            <a:r>
              <a:rPr lang="en-US" b="1" i="1" dirty="0" smtClean="0"/>
              <a:t>Heart of Darkness </a:t>
            </a:r>
            <a:r>
              <a:rPr lang="en-US" dirty="0" smtClean="0"/>
              <a:t>and </a:t>
            </a:r>
            <a:r>
              <a:rPr lang="en-US" b="1" i="1" dirty="0" smtClean="0"/>
              <a:t>Lord Jim </a:t>
            </a:r>
            <a:r>
              <a:rPr lang="en-US" dirty="0" smtClean="0"/>
              <a:t>uses a character called Marlow as narrator: he is an intelligent man but his understanding of what he perceives is limited, simply because, like anyone, he interprets event according to his own beliefs and values. Such narrators are often called unreliable narrators. </a:t>
            </a:r>
          </a:p>
          <a:p>
            <a:endParaRPr lang="en-US" dirty="0"/>
          </a:p>
        </p:txBody>
      </p:sp>
    </p:spTree>
    <p:extLst>
      <p:ext uri="{BB962C8B-B14F-4D97-AF65-F5344CB8AC3E}">
        <p14:creationId xmlns:p14="http://schemas.microsoft.com/office/powerpoint/2010/main" xmlns="" val="859208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210</TotalTime>
  <Words>927</Words>
  <Application>Microsoft Office PowerPoint</Application>
  <PresentationFormat>On-screen Show (4:3)</PresentationFormat>
  <Paragraphs>49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Narrative Perspective</vt:lpstr>
      <vt:lpstr>Narrator</vt:lpstr>
      <vt:lpstr>Slide 3</vt:lpstr>
      <vt:lpstr>First-person narrative</vt:lpstr>
      <vt:lpstr>First-person narrative</vt:lpstr>
      <vt:lpstr>Omniscient narration</vt:lpstr>
      <vt:lpstr>Intrusive narrator</vt:lpstr>
      <vt:lpstr>Examples</vt:lpstr>
      <vt:lpstr>Examples</vt:lpstr>
      <vt:lpstr>How to identify the Narrator</vt:lpstr>
      <vt:lpstr>Slide 11</vt:lpstr>
      <vt:lpstr>1st person: </vt:lpstr>
      <vt:lpstr>3rd Person Omniscient:  </vt:lpstr>
      <vt:lpstr>Third person limited Omniscient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Narrative Perspective</dc:title>
  <dc:creator>Neelum</dc:creator>
  <cp:lastModifiedBy>NTS</cp:lastModifiedBy>
  <cp:revision>86</cp:revision>
  <dcterms:created xsi:type="dcterms:W3CDTF">2014-04-09T06:08:13Z</dcterms:created>
  <dcterms:modified xsi:type="dcterms:W3CDTF">2014-04-09T12:34:06Z</dcterms:modified>
</cp:coreProperties>
</file>