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1" r:id="rId8"/>
    <p:sldId id="269" r:id="rId9"/>
    <p:sldId id="263" r:id="rId10"/>
    <p:sldId id="270"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94679" autoAdjust="0"/>
  </p:normalViewPr>
  <p:slideViewPr>
    <p:cSldViewPr snapToGrid="0">
      <p:cViewPr varScale="1">
        <p:scale>
          <a:sx n="63" d="100"/>
          <a:sy n="63" d="100"/>
        </p:scale>
        <p:origin x="-1536" y="-11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8932CC-2E71-49EC-9738-B3F6CB290124}"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2417318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932CC-2E71-49EC-9738-B3F6CB290124}"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280210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932CC-2E71-49EC-9738-B3F6CB290124}"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2376148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932CC-2E71-49EC-9738-B3F6CB290124}"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232641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8932CC-2E71-49EC-9738-B3F6CB290124}" type="datetimeFigureOut">
              <a:rPr lang="en-US" smtClean="0"/>
              <a:pPr/>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101814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8932CC-2E71-49EC-9738-B3F6CB290124}"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680243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8932CC-2E71-49EC-9738-B3F6CB290124}" type="datetimeFigureOut">
              <a:rPr lang="en-US" smtClean="0"/>
              <a:pPr/>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4150126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8932CC-2E71-49EC-9738-B3F6CB290124}" type="datetimeFigureOut">
              <a:rPr lang="en-US" smtClean="0"/>
              <a:pPr/>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111510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932CC-2E71-49EC-9738-B3F6CB290124}" type="datetimeFigureOut">
              <a:rPr lang="en-US" smtClean="0"/>
              <a:pPr/>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171276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932CC-2E71-49EC-9738-B3F6CB290124}"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1921967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932CC-2E71-49EC-9738-B3F6CB290124}" type="datetimeFigureOut">
              <a:rPr lang="en-US" smtClean="0"/>
              <a:pPr/>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1416011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932CC-2E71-49EC-9738-B3F6CB290124}" type="datetimeFigureOut">
              <a:rPr lang="en-US" smtClean="0"/>
              <a:pPr/>
              <a:t>4/10/2014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9D5F16-10D0-4E84-ABC2-B688B8CDBFE6}" type="slidenum">
              <a:rPr lang="en-US" smtClean="0"/>
              <a:pPr/>
              <a:t>‹#›</a:t>
            </a:fld>
            <a:endParaRPr lang="en-US"/>
          </a:p>
        </p:txBody>
      </p:sp>
    </p:spTree>
    <p:extLst>
      <p:ext uri="{BB962C8B-B14F-4D97-AF65-F5344CB8AC3E}">
        <p14:creationId xmlns:p14="http://schemas.microsoft.com/office/powerpoint/2010/main" xmlns="" val="589587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oetryfoundation.org/bio/william-blak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oets.org/viewmedia.php/prmMID/15701" TargetMode="External"/><Relationship Id="rId2" Type="http://schemas.openxmlformats.org/officeDocument/2006/relationships/hyperlink" Target="http://www.poets.org/rbrow" TargetMode="External"/><Relationship Id="rId1" Type="http://schemas.openxmlformats.org/officeDocument/2006/relationships/slideLayout" Target="../slideLayouts/slideLayout2.xml"/><Relationship Id="rId4" Type="http://schemas.openxmlformats.org/officeDocument/2006/relationships/hyperlink" Target="http://www.poets.org/viewmedia.php/prmMID/1569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Narrative Voice in Poetry</a:t>
            </a:r>
            <a:endParaRPr lang="en-US" dirty="0"/>
          </a:p>
        </p:txBody>
      </p:sp>
      <p:sp>
        <p:nvSpPr>
          <p:cNvPr id="3" name="Subtitle 2"/>
          <p:cNvSpPr>
            <a:spLocks noGrp="1"/>
          </p:cNvSpPr>
          <p:nvPr>
            <p:ph type="subTitle" idx="1"/>
          </p:nvPr>
        </p:nvSpPr>
        <p:spPr/>
        <p:txBody>
          <a:bodyPr/>
          <a:lstStyle/>
          <a:p>
            <a:r>
              <a:rPr lang="en-US" dirty="0" smtClean="0"/>
              <a:t>Stylistics 551</a:t>
            </a:r>
          </a:p>
          <a:p>
            <a:r>
              <a:rPr lang="en-US" dirty="0" smtClean="0"/>
              <a:t>Lecture 27</a:t>
            </a:r>
            <a:endParaRPr lang="en-US" dirty="0"/>
          </a:p>
        </p:txBody>
      </p:sp>
    </p:spTree>
    <p:extLst>
      <p:ext uri="{BB962C8B-B14F-4D97-AF65-F5344CB8AC3E}">
        <p14:creationId xmlns:p14="http://schemas.microsoft.com/office/powerpoint/2010/main" xmlns="" val="183784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a:t>
            </a:r>
            <a:endParaRPr lang="en-US" dirty="0"/>
          </a:p>
        </p:txBody>
      </p:sp>
      <p:sp>
        <p:nvSpPr>
          <p:cNvPr id="3" name="Content Placeholder 2"/>
          <p:cNvSpPr>
            <a:spLocks noGrp="1"/>
          </p:cNvSpPr>
          <p:nvPr>
            <p:ph idx="1"/>
          </p:nvPr>
        </p:nvSpPr>
        <p:spPr/>
        <p:txBody>
          <a:bodyPr/>
          <a:lstStyle/>
          <a:p>
            <a:r>
              <a:rPr lang="en-US" dirty="0"/>
              <a:t>. William Blake used strong narrative voice in "The Chimney Sweeper," contrasting a sing-song rhyme scheme with the grim story of a small boy forced to sweep chimneys; the rhyme scheme reinforces his youth while his first-person words build horror in the reader.</a:t>
            </a:r>
          </a:p>
          <a:p>
            <a:endParaRPr lang="en-US" dirty="0"/>
          </a:p>
        </p:txBody>
      </p:sp>
    </p:spTree>
    <p:extLst>
      <p:ext uri="{BB962C8B-B14F-4D97-AF65-F5344CB8AC3E}">
        <p14:creationId xmlns:p14="http://schemas.microsoft.com/office/powerpoint/2010/main" xmlns="" val="399391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a:t>The Chimney Sweeper: When my mother died I was very young </a:t>
            </a:r>
            <a:r>
              <a:rPr lang="en-US" sz="2700" dirty="0"/>
              <a:t>By </a:t>
            </a:r>
            <a:r>
              <a:rPr lang="en-US" sz="2700" dirty="0">
                <a:hlinkClick r:id="rId2"/>
              </a:rPr>
              <a:t>William Blake</a:t>
            </a:r>
            <a:endParaRPr lang="en-US" sz="2700" dirty="0"/>
          </a:p>
        </p:txBody>
      </p:sp>
      <p:sp>
        <p:nvSpPr>
          <p:cNvPr id="3" name="Content Placeholder 2"/>
          <p:cNvSpPr>
            <a:spLocks noGrp="1"/>
          </p:cNvSpPr>
          <p:nvPr>
            <p:ph idx="1"/>
          </p:nvPr>
        </p:nvSpPr>
        <p:spPr/>
        <p:txBody>
          <a:bodyPr>
            <a:normAutofit fontScale="92500"/>
          </a:bodyPr>
          <a:lstStyle/>
          <a:p>
            <a:pPr marL="0" indent="0">
              <a:buNone/>
            </a:pPr>
            <a:r>
              <a:rPr lang="en-US" dirty="0"/>
              <a:t>When my mother died I was very young, </a:t>
            </a:r>
          </a:p>
          <a:p>
            <a:pPr marL="0" indent="0">
              <a:buNone/>
            </a:pPr>
            <a:r>
              <a:rPr lang="en-US" dirty="0"/>
              <a:t>And my father sold me while yet my tongue </a:t>
            </a:r>
          </a:p>
          <a:p>
            <a:pPr marL="0" indent="0">
              <a:buNone/>
            </a:pPr>
            <a:r>
              <a:rPr lang="en-US" dirty="0"/>
              <a:t>Could scarcely cry " 'weep! 'weep! 'weep! 'weep!" </a:t>
            </a:r>
          </a:p>
          <a:p>
            <a:pPr marL="0" indent="0">
              <a:buNone/>
            </a:pPr>
            <a:r>
              <a:rPr lang="en-US" dirty="0"/>
              <a:t>So your chimneys I sweep &amp; in soot I sleep. </a:t>
            </a:r>
          </a:p>
          <a:p>
            <a:pPr marL="0" indent="0">
              <a:buNone/>
            </a:pPr>
            <a:r>
              <a:rPr lang="en-US" dirty="0"/>
              <a:t/>
            </a:r>
            <a:br>
              <a:rPr lang="en-US" dirty="0"/>
            </a:br>
            <a:r>
              <a:rPr lang="en-US" dirty="0"/>
              <a:t>There's little Tom </a:t>
            </a:r>
            <a:r>
              <a:rPr lang="en-US" dirty="0" err="1"/>
              <a:t>Dacre</a:t>
            </a:r>
            <a:r>
              <a:rPr lang="en-US" dirty="0"/>
              <a:t>, who cried when his head </a:t>
            </a:r>
          </a:p>
          <a:p>
            <a:pPr marL="0" indent="0">
              <a:buNone/>
            </a:pPr>
            <a:r>
              <a:rPr lang="en-US" dirty="0"/>
              <a:t>That curled like a lamb's back, was shaved, so I said, </a:t>
            </a:r>
          </a:p>
          <a:p>
            <a:pPr marL="0" indent="0">
              <a:buNone/>
            </a:pPr>
            <a:r>
              <a:rPr lang="en-US" dirty="0"/>
              <a:t>"Hush, Tom! never mind it, for when your head's bare, </a:t>
            </a:r>
          </a:p>
          <a:p>
            <a:pPr marL="0" indent="0">
              <a:buNone/>
            </a:pPr>
            <a:r>
              <a:rPr lang="en-US" dirty="0"/>
              <a:t>You know that the soot cannot spoil your white hair." </a:t>
            </a:r>
            <a:endParaRPr lang="en-US" dirty="0">
              <a:effectLst/>
            </a:endParaRPr>
          </a:p>
        </p:txBody>
      </p:sp>
    </p:spTree>
    <p:extLst>
      <p:ext uri="{BB962C8B-B14F-4D97-AF65-F5344CB8AC3E}">
        <p14:creationId xmlns:p14="http://schemas.microsoft.com/office/powerpoint/2010/main" xmlns="" val="3361519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Voice in Dramatic Monologue </a:t>
            </a:r>
            <a:endParaRPr lang="en-US" dirty="0"/>
          </a:p>
        </p:txBody>
      </p:sp>
      <p:sp>
        <p:nvSpPr>
          <p:cNvPr id="3" name="Content Placeholder 2"/>
          <p:cNvSpPr>
            <a:spLocks noGrp="1"/>
          </p:cNvSpPr>
          <p:nvPr>
            <p:ph idx="1"/>
          </p:nvPr>
        </p:nvSpPr>
        <p:spPr/>
        <p:txBody>
          <a:bodyPr>
            <a:normAutofit/>
          </a:bodyPr>
          <a:lstStyle/>
          <a:p>
            <a:r>
              <a:rPr lang="en-US" dirty="0"/>
              <a:t>Dramatic monologue in poetry, also known as a persona poem, shares many characteristics with a theatrical monologue: an audience is implied; there is no dialogue; and the poet speaks through an assumed voice—a character, a fictional identity, or a persona. Because a dramatic monologue is by definition one person’s speech, it is offered without overt analysis or commentary, placing emphasis on subjective qualities that are left to the audience to interpret. </a:t>
            </a:r>
          </a:p>
        </p:txBody>
      </p:sp>
    </p:spTree>
    <p:extLst>
      <p:ext uri="{BB962C8B-B14F-4D97-AF65-F5344CB8AC3E}">
        <p14:creationId xmlns:p14="http://schemas.microsoft.com/office/powerpoint/2010/main" xmlns="" val="29482893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a:t>
            </a:r>
            <a:r>
              <a:rPr lang="en-US" dirty="0" smtClean="0"/>
              <a:t>he </a:t>
            </a:r>
            <a:r>
              <a:rPr lang="en-US" dirty="0"/>
              <a:t>dramatic monologue as a poetic form achieved its first era of distinction in the work of Victorian poet </a:t>
            </a:r>
            <a:r>
              <a:rPr lang="en-US" dirty="0">
                <a:hlinkClick r:id="rId2"/>
              </a:rPr>
              <a:t>Robert Browning</a:t>
            </a:r>
            <a:r>
              <a:rPr lang="en-US" dirty="0"/>
              <a:t>. Browning’s poems </a:t>
            </a:r>
            <a:r>
              <a:rPr lang="en-US" dirty="0">
                <a:hlinkClick r:id="rId3"/>
              </a:rPr>
              <a:t>"My Last Duchess"</a:t>
            </a:r>
            <a:r>
              <a:rPr lang="en-US" dirty="0"/>
              <a:t> and </a:t>
            </a:r>
            <a:r>
              <a:rPr lang="en-US" dirty="0">
                <a:hlinkClick r:id="rId4"/>
              </a:rPr>
              <a:t>"Soliloquy of the Spanish Cloister,"</a:t>
            </a:r>
            <a:r>
              <a:rPr lang="en-US" dirty="0"/>
              <a:t> though considered largely inscrutable by Victorian readers, have become models of the form. His monologues combine the elements of the speaker and the audience so deftly that the reader seems to have some control over how much the speaker will divulge in his monologue. This complex relationship is evident in the following excerpt from "My Last Duchess</a:t>
            </a:r>
            <a:r>
              <a:rPr lang="en-US" dirty="0" smtClean="0"/>
              <a:t>"</a:t>
            </a:r>
            <a:endParaRPr lang="en-US" dirty="0"/>
          </a:p>
        </p:txBody>
      </p:sp>
    </p:spTree>
    <p:extLst>
      <p:ext uri="{BB962C8B-B14F-4D97-AF65-F5344CB8AC3E}">
        <p14:creationId xmlns:p14="http://schemas.microsoft.com/office/powerpoint/2010/main" xmlns="" val="37740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Last </a:t>
            </a:r>
            <a:r>
              <a:rPr lang="en-US" dirty="0"/>
              <a:t>Duchess</a:t>
            </a:r>
          </a:p>
        </p:txBody>
      </p:sp>
      <p:sp>
        <p:nvSpPr>
          <p:cNvPr id="3" name="Content Placeholder 2"/>
          <p:cNvSpPr>
            <a:spLocks noGrp="1"/>
          </p:cNvSpPr>
          <p:nvPr>
            <p:ph idx="1"/>
          </p:nvPr>
        </p:nvSpPr>
        <p:spPr/>
        <p:txBody>
          <a:bodyPr>
            <a:normAutofit fontScale="55000" lnSpcReduction="20000"/>
          </a:bodyPr>
          <a:lstStyle/>
          <a:p>
            <a:r>
              <a:rPr lang="en-US" dirty="0"/>
              <a:t>That's my last Duchess painted on the wall</a:t>
            </a:r>
            <a:r>
              <a:rPr lang="en-US" dirty="0" smtClean="0"/>
              <a:t>,</a:t>
            </a:r>
          </a:p>
          <a:p>
            <a:r>
              <a:rPr lang="en-US" dirty="0" smtClean="0"/>
              <a:t> </a:t>
            </a:r>
            <a:r>
              <a:rPr lang="en-US" dirty="0"/>
              <a:t>Looking as if she were alive</a:t>
            </a:r>
            <a:r>
              <a:rPr lang="en-US" dirty="0" smtClean="0"/>
              <a:t>. </a:t>
            </a:r>
            <a:r>
              <a:rPr lang="en-US" dirty="0"/>
              <a:t>I call </a:t>
            </a:r>
            <a:endParaRPr lang="en-US" dirty="0" smtClean="0"/>
          </a:p>
          <a:p>
            <a:r>
              <a:rPr lang="en-US" dirty="0" smtClean="0"/>
              <a:t>That </a:t>
            </a:r>
            <a:r>
              <a:rPr lang="en-US" dirty="0"/>
              <a:t>piece a wonder, now: </a:t>
            </a:r>
            <a:r>
              <a:rPr lang="en-US" dirty="0" err="1"/>
              <a:t>Frà</a:t>
            </a:r>
            <a:r>
              <a:rPr lang="en-US" dirty="0"/>
              <a:t> </a:t>
            </a:r>
            <a:r>
              <a:rPr lang="en-US" dirty="0" err="1"/>
              <a:t>Pandolf's</a:t>
            </a:r>
            <a:r>
              <a:rPr lang="en-US" dirty="0"/>
              <a:t> </a:t>
            </a:r>
            <a:r>
              <a:rPr lang="en-US" dirty="0" smtClean="0"/>
              <a:t>hands</a:t>
            </a:r>
          </a:p>
          <a:p>
            <a:r>
              <a:rPr lang="en-US" dirty="0" smtClean="0"/>
              <a:t> </a:t>
            </a:r>
            <a:r>
              <a:rPr lang="en-US" dirty="0"/>
              <a:t>Worked busily a day, and there she stands. </a:t>
            </a:r>
            <a:endParaRPr lang="en-US" dirty="0" smtClean="0"/>
          </a:p>
          <a:p>
            <a:r>
              <a:rPr lang="en-US" dirty="0" smtClean="0"/>
              <a:t>Will </a:t>
            </a:r>
            <a:r>
              <a:rPr lang="en-US" dirty="0"/>
              <a:t>'t please you sit and look at her? I </a:t>
            </a:r>
            <a:r>
              <a:rPr lang="en-US" dirty="0" smtClean="0"/>
              <a:t>said</a:t>
            </a:r>
          </a:p>
          <a:p>
            <a:r>
              <a:rPr lang="en-US" dirty="0" smtClean="0"/>
              <a:t> </a:t>
            </a:r>
            <a:r>
              <a:rPr lang="en-US" dirty="0"/>
              <a:t>'</a:t>
            </a:r>
            <a:r>
              <a:rPr lang="en-US" dirty="0" err="1"/>
              <a:t>Frà</a:t>
            </a:r>
            <a:r>
              <a:rPr lang="en-US" dirty="0"/>
              <a:t> </a:t>
            </a:r>
            <a:r>
              <a:rPr lang="en-US" dirty="0" err="1"/>
              <a:t>Pandolf</a:t>
            </a:r>
            <a:r>
              <a:rPr lang="en-US" dirty="0"/>
              <a:t>' by design, for never read </a:t>
            </a:r>
            <a:endParaRPr lang="en-US" dirty="0" smtClean="0"/>
          </a:p>
          <a:p>
            <a:r>
              <a:rPr lang="en-US" dirty="0" smtClean="0"/>
              <a:t>Strangers </a:t>
            </a:r>
            <a:r>
              <a:rPr lang="en-US" dirty="0"/>
              <a:t>like you that pictured countenance</a:t>
            </a:r>
            <a:r>
              <a:rPr lang="en-US" dirty="0" smtClean="0"/>
              <a:t>,</a:t>
            </a:r>
          </a:p>
          <a:p>
            <a:r>
              <a:rPr lang="en-US" dirty="0" smtClean="0"/>
              <a:t> </a:t>
            </a:r>
            <a:r>
              <a:rPr lang="en-US" dirty="0"/>
              <a:t>The depth and passion of its earnest glance</a:t>
            </a:r>
            <a:r>
              <a:rPr lang="en-US" dirty="0" smtClean="0"/>
              <a:t>,</a:t>
            </a:r>
          </a:p>
          <a:p>
            <a:r>
              <a:rPr lang="en-US" dirty="0" smtClean="0"/>
              <a:t> </a:t>
            </a:r>
            <a:r>
              <a:rPr lang="en-US" dirty="0"/>
              <a:t>But to myself they turned (since none puts </a:t>
            </a:r>
            <a:r>
              <a:rPr lang="en-US" dirty="0" smtClean="0"/>
              <a:t>by</a:t>
            </a:r>
          </a:p>
          <a:p>
            <a:r>
              <a:rPr lang="en-US" dirty="0" smtClean="0"/>
              <a:t> </a:t>
            </a:r>
            <a:r>
              <a:rPr lang="en-US" dirty="0"/>
              <a:t>The curtain I have drawn for you, but I</a:t>
            </a:r>
            <a:r>
              <a:rPr lang="en-US" dirty="0" smtClean="0"/>
              <a:t>)</a:t>
            </a:r>
          </a:p>
          <a:p>
            <a:r>
              <a:rPr lang="en-US" dirty="0" smtClean="0"/>
              <a:t> </a:t>
            </a:r>
            <a:r>
              <a:rPr lang="en-US" dirty="0"/>
              <a:t>And seemed as they would ask me, if they </a:t>
            </a:r>
            <a:r>
              <a:rPr lang="en-US" dirty="0" smtClean="0"/>
              <a:t>durst, </a:t>
            </a:r>
          </a:p>
          <a:p>
            <a:r>
              <a:rPr lang="en-US" dirty="0" smtClean="0"/>
              <a:t>How </a:t>
            </a:r>
            <a:r>
              <a:rPr lang="en-US" dirty="0"/>
              <a:t>such a glance came there; so, not the </a:t>
            </a:r>
            <a:r>
              <a:rPr lang="en-US" dirty="0" smtClean="0"/>
              <a:t>first</a:t>
            </a:r>
          </a:p>
          <a:p>
            <a:r>
              <a:rPr lang="en-US" dirty="0" smtClean="0"/>
              <a:t> </a:t>
            </a:r>
            <a:r>
              <a:rPr lang="en-US" dirty="0"/>
              <a:t>Are you to turn and ask thus. Sir, 't was not </a:t>
            </a:r>
            <a:endParaRPr lang="en-US" dirty="0" smtClean="0"/>
          </a:p>
          <a:p>
            <a:r>
              <a:rPr lang="en-US" dirty="0" smtClean="0"/>
              <a:t>Her </a:t>
            </a:r>
            <a:r>
              <a:rPr lang="en-US" dirty="0"/>
              <a:t>husband's presence only, called that </a:t>
            </a:r>
            <a:r>
              <a:rPr lang="en-US" dirty="0" smtClean="0"/>
              <a:t>spot</a:t>
            </a:r>
          </a:p>
          <a:p>
            <a:r>
              <a:rPr lang="en-US" dirty="0" smtClean="0"/>
              <a:t> </a:t>
            </a:r>
            <a:r>
              <a:rPr lang="en-US" dirty="0"/>
              <a:t>Of joy into the Duchess' cheek: perhaps </a:t>
            </a:r>
            <a:r>
              <a:rPr lang="en-US" dirty="0" smtClean="0"/>
              <a:t>-</a:t>
            </a:r>
            <a:endParaRPr lang="en-US" dirty="0"/>
          </a:p>
        </p:txBody>
      </p:sp>
    </p:spTree>
    <p:extLst>
      <p:ext uri="{BB962C8B-B14F-4D97-AF65-F5344CB8AC3E}">
        <p14:creationId xmlns:p14="http://schemas.microsoft.com/office/powerpoint/2010/main" xmlns="" val="1604236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Poets have the potential to tell stories as much as any other author. A narrative consists of the sequence of events that recount a story, which is the central aspect of narrative poetry. Understanding the narrative voice in poetry involves following the plot and analyzing the speaker. Considering all aspects of the narrator helps readers understand how the poet sketches characters within the confines of poetic style.</a:t>
            </a:r>
            <a:endParaRPr lang="en-US" dirty="0"/>
          </a:p>
        </p:txBody>
      </p:sp>
    </p:spTree>
    <p:extLst>
      <p:ext uri="{BB962C8B-B14F-4D97-AF65-F5344CB8AC3E}">
        <p14:creationId xmlns:p14="http://schemas.microsoft.com/office/powerpoint/2010/main" xmlns="" val="4137607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Narrative Poetry</a:t>
            </a:r>
            <a:endParaRPr lang="en-US"/>
          </a:p>
        </p:txBody>
      </p:sp>
      <p:sp>
        <p:nvSpPr>
          <p:cNvPr id="3" name="Content Placeholder 2"/>
          <p:cNvSpPr>
            <a:spLocks noGrp="1"/>
          </p:cNvSpPr>
          <p:nvPr>
            <p:ph idx="1"/>
          </p:nvPr>
        </p:nvSpPr>
        <p:spPr/>
        <p:txBody>
          <a:bodyPr>
            <a:normAutofit lnSpcReduction="10000"/>
          </a:bodyPr>
          <a:lstStyle/>
          <a:p>
            <a:r>
              <a:rPr lang="en-US" dirty="0" smtClean="0"/>
              <a:t>Narrative poems are those that have a plot. Certain poetic styles, such as epics and ballads, traditionally feature a story. </a:t>
            </a:r>
            <a:r>
              <a:rPr lang="en-US" b="1" u="sng" dirty="0" smtClean="0"/>
              <a:t>Epics </a:t>
            </a:r>
            <a:r>
              <a:rPr lang="en-US" dirty="0" smtClean="0"/>
              <a:t>are very long poems that describe the actions of a heroic character, usually making history as in the case of Homer's "Iliad." </a:t>
            </a:r>
            <a:r>
              <a:rPr lang="en-US" b="1" u="sng" dirty="0" smtClean="0"/>
              <a:t>Ballads</a:t>
            </a:r>
            <a:r>
              <a:rPr lang="en-US" u="sng" dirty="0" smtClean="0"/>
              <a:t> </a:t>
            </a:r>
            <a:r>
              <a:rPr lang="en-US" dirty="0" smtClean="0"/>
              <a:t>are narrative songs that traditionally follow the format of rhymed quatrains, or four-line stanzas. The usually anonymous folk ballads recount a centralized dramatic event, such as a man's labor beating a machine's. Narrative poetry spans as far back as the Homeric epics of antiquity, through medieval ballads to modern poetry.</a:t>
            </a:r>
            <a:endParaRPr lang="en-US" dirty="0"/>
          </a:p>
        </p:txBody>
      </p:sp>
    </p:spTree>
    <p:extLst>
      <p:ext uri="{BB962C8B-B14F-4D97-AF65-F5344CB8AC3E}">
        <p14:creationId xmlns:p14="http://schemas.microsoft.com/office/powerpoint/2010/main" xmlns="" val="3302983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a:t>
            </a:r>
            <a:endParaRPr lang="en-US" dirty="0"/>
          </a:p>
        </p:txBody>
      </p:sp>
      <p:sp>
        <p:nvSpPr>
          <p:cNvPr id="3" name="Content Placeholder 2"/>
          <p:cNvSpPr>
            <a:spLocks noGrp="1"/>
          </p:cNvSpPr>
          <p:nvPr>
            <p:ph idx="1"/>
          </p:nvPr>
        </p:nvSpPr>
        <p:spPr/>
        <p:txBody>
          <a:bodyPr>
            <a:normAutofit/>
          </a:bodyPr>
          <a:lstStyle/>
          <a:p>
            <a:r>
              <a:rPr lang="en-US" dirty="0" smtClean="0"/>
              <a:t>The narrator tells the story in the poem, giving the speaker a voice.</a:t>
            </a:r>
          </a:p>
          <a:p>
            <a:r>
              <a:rPr lang="en-US" dirty="0" smtClean="0"/>
              <a:t> Three types of narrators exist. With one the speaker participates in the story, perhaps as the main character. Conversely, the narrator might not participate but is present at the time and tells what he observes. </a:t>
            </a:r>
          </a:p>
          <a:p>
            <a:r>
              <a:rPr lang="en-US" dirty="0" smtClean="0"/>
              <a:t>Lastly, the speaker may be completely outside the story. </a:t>
            </a:r>
            <a:endParaRPr lang="en-US" dirty="0"/>
          </a:p>
        </p:txBody>
      </p:sp>
    </p:spTree>
    <p:extLst>
      <p:ext uri="{BB962C8B-B14F-4D97-AF65-F5344CB8AC3E}">
        <p14:creationId xmlns:p14="http://schemas.microsoft.com/office/powerpoint/2010/main" xmlns="" val="179537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Narrators also have different points of view. Narrators speaking of their own actions use first person</a:t>
            </a:r>
            <a:r>
              <a:rPr lang="en-US" dirty="0" smtClean="0"/>
              <a:t>.</a:t>
            </a:r>
          </a:p>
          <a:p>
            <a:r>
              <a:rPr lang="en-US" dirty="0" smtClean="0"/>
              <a:t> </a:t>
            </a:r>
            <a:r>
              <a:rPr lang="en-US" dirty="0"/>
              <a:t>Third person narrators tell a story that happens to others. If these narrators have no insight into the thoughts of the participants, their point of view is objective. </a:t>
            </a:r>
            <a:endParaRPr lang="en-US" dirty="0" smtClean="0"/>
          </a:p>
          <a:p>
            <a:r>
              <a:rPr lang="en-US" dirty="0" smtClean="0"/>
              <a:t>Omniscient </a:t>
            </a:r>
            <a:r>
              <a:rPr lang="en-US" dirty="0"/>
              <a:t>narrators have god-like knowledge of the characters, describing their inner thoughts and feelings.</a:t>
            </a:r>
          </a:p>
          <a:p>
            <a:endParaRPr lang="en-US" dirty="0"/>
          </a:p>
        </p:txBody>
      </p:sp>
    </p:spTree>
    <p:extLst>
      <p:ext uri="{BB962C8B-B14F-4D97-AF65-F5344CB8AC3E}">
        <p14:creationId xmlns:p14="http://schemas.microsoft.com/office/powerpoint/2010/main" xmlns="" val="89186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Understanding the narrative voice in poetry requires some level of analysis. Readers start by considering who the speaker is, whether the poet, a specific persona or an omniscient being. </a:t>
            </a:r>
          </a:p>
          <a:p>
            <a:r>
              <a:rPr lang="en-US" dirty="0" smtClean="0"/>
              <a:t>They also look at the setting, identifying where the action happens and whether it occurs during a specific time period. Literary time periods offer insight into a poem's meaning, so readers should consider whether the poem belongs to a specific era. Readers naturally follow the storyline. </a:t>
            </a:r>
          </a:p>
          <a:p>
            <a:r>
              <a:rPr lang="en-US" dirty="0" smtClean="0"/>
              <a:t>Narrative poetry builds by creating tension that leads to conflict, whether moral, physical or some other type. The tone of voice the poet uses to create the story also helps the reader understand the plot of the poem.</a:t>
            </a:r>
            <a:endParaRPr lang="en-US" dirty="0"/>
          </a:p>
        </p:txBody>
      </p:sp>
    </p:spTree>
    <p:extLst>
      <p:ext uri="{BB962C8B-B14F-4D97-AF65-F5344CB8AC3E}">
        <p14:creationId xmlns:p14="http://schemas.microsoft.com/office/powerpoint/2010/main" xmlns="" val="31608922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Poem Example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Understanding the speaker's voice requires reading examples of narrative poetry. Edgar Allan Poe describes the story of Annabel Lee in his poem by the same name; </a:t>
            </a:r>
            <a:r>
              <a:rPr lang="en-US" dirty="0"/>
              <a:t>the first-person narrator participates in the story, ultimately lying down by the tomb of his lost love. </a:t>
            </a:r>
            <a:endParaRPr lang="en-US" dirty="0" smtClean="0"/>
          </a:p>
          <a:p>
            <a:pPr marL="0" indent="0">
              <a:buNone/>
            </a:pPr>
            <a:r>
              <a:rPr lang="en-US" dirty="0" smtClean="0"/>
              <a:t> </a:t>
            </a:r>
            <a:r>
              <a:rPr lang="en-US" i="1" dirty="0" smtClean="0"/>
              <a:t>It </a:t>
            </a:r>
            <a:r>
              <a:rPr lang="en-US" i="1" dirty="0"/>
              <a:t>was many and many a year ago, </a:t>
            </a:r>
          </a:p>
          <a:p>
            <a:pPr marL="0" indent="0">
              <a:buNone/>
            </a:pPr>
            <a:r>
              <a:rPr lang="en-US" i="1" dirty="0"/>
              <a:t> In a kingdom by the sea, </a:t>
            </a:r>
          </a:p>
          <a:p>
            <a:pPr marL="0" indent="0">
              <a:buNone/>
            </a:pPr>
            <a:r>
              <a:rPr lang="en-US" i="1" dirty="0"/>
              <a:t> That a maiden there lived whom you may know </a:t>
            </a:r>
          </a:p>
          <a:p>
            <a:pPr marL="0" indent="0">
              <a:buNone/>
            </a:pPr>
            <a:r>
              <a:rPr lang="en-US" i="1" dirty="0"/>
              <a:t> By the name of Annabel Lee; </a:t>
            </a:r>
          </a:p>
          <a:p>
            <a:pPr marL="0" indent="0">
              <a:buNone/>
            </a:pPr>
            <a:r>
              <a:rPr lang="en-US" i="1" dirty="0"/>
              <a:t> And this maiden she lived with no other thought </a:t>
            </a:r>
          </a:p>
          <a:p>
            <a:pPr marL="0" indent="0">
              <a:buNone/>
            </a:pPr>
            <a:r>
              <a:rPr lang="en-US" i="1" dirty="0"/>
              <a:t> Than to love and be loved by me.</a:t>
            </a:r>
            <a:r>
              <a:rPr lang="en-US" dirty="0"/>
              <a:t> </a:t>
            </a:r>
          </a:p>
          <a:p>
            <a:endParaRPr lang="en-US" dirty="0"/>
          </a:p>
        </p:txBody>
      </p:sp>
    </p:spTree>
    <p:extLst>
      <p:ext uri="{BB962C8B-B14F-4D97-AF65-F5344CB8AC3E}">
        <p14:creationId xmlns:p14="http://schemas.microsoft.com/office/powerpoint/2010/main" xmlns="" val="3011228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folk ballad "John Henry" relates the story of a man conquering a steam drill but dying in the process. The third person narrator in this poem has little insight into the characters, making it an objective </a:t>
            </a:r>
            <a:r>
              <a:rPr lang="en-US" dirty="0" smtClean="0"/>
              <a:t>speaker</a:t>
            </a:r>
            <a:endParaRPr lang="en-US" dirty="0"/>
          </a:p>
        </p:txBody>
      </p:sp>
    </p:spTree>
    <p:extLst>
      <p:ext uri="{BB962C8B-B14F-4D97-AF65-F5344CB8AC3E}">
        <p14:creationId xmlns:p14="http://schemas.microsoft.com/office/powerpoint/2010/main" xmlns="" val="1185667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Henry</a:t>
            </a:r>
          </a:p>
        </p:txBody>
      </p:sp>
      <p:sp>
        <p:nvSpPr>
          <p:cNvPr id="3" name="Content Placeholder 2"/>
          <p:cNvSpPr>
            <a:spLocks noGrp="1"/>
          </p:cNvSpPr>
          <p:nvPr>
            <p:ph idx="1"/>
          </p:nvPr>
        </p:nvSpPr>
        <p:spPr/>
        <p:txBody>
          <a:bodyPr/>
          <a:lstStyle/>
          <a:p>
            <a:pPr marL="0" indent="0">
              <a:buNone/>
            </a:pPr>
            <a:r>
              <a:rPr lang="en-US" dirty="0" smtClean="0"/>
              <a:t>  </a:t>
            </a:r>
            <a:r>
              <a:rPr lang="en-US" i="1" dirty="0" smtClean="0"/>
              <a:t>When </a:t>
            </a:r>
            <a:r>
              <a:rPr lang="en-US" i="1" dirty="0"/>
              <a:t>John Henry was a little tiny baby </a:t>
            </a:r>
          </a:p>
          <a:p>
            <a:pPr marL="0" indent="0">
              <a:buNone/>
            </a:pPr>
            <a:r>
              <a:rPr lang="en-US" i="1" dirty="0" smtClean="0"/>
              <a:t>  Sitting </a:t>
            </a:r>
            <a:r>
              <a:rPr lang="en-US" i="1" dirty="0"/>
              <a:t>on his mama's knee, </a:t>
            </a:r>
          </a:p>
          <a:p>
            <a:pPr marL="0" indent="0">
              <a:buNone/>
            </a:pPr>
            <a:r>
              <a:rPr lang="en-US" i="1" dirty="0" smtClean="0"/>
              <a:t>  He </a:t>
            </a:r>
            <a:r>
              <a:rPr lang="en-US" i="1" dirty="0"/>
              <a:t>picked up a hammer and a little piece of steel </a:t>
            </a:r>
          </a:p>
          <a:p>
            <a:pPr marL="0" indent="0">
              <a:buNone/>
            </a:pPr>
            <a:r>
              <a:rPr lang="en-US" i="1" dirty="0" smtClean="0"/>
              <a:t>  Saying</a:t>
            </a:r>
            <a:r>
              <a:rPr lang="en-US" i="1" dirty="0"/>
              <a:t>, "Hammer's going to be the death of me, </a:t>
            </a:r>
            <a:r>
              <a:rPr lang="en-US" i="1" dirty="0" smtClean="0"/>
              <a:t>   </a:t>
            </a:r>
          </a:p>
          <a:p>
            <a:pPr marL="0" indent="0">
              <a:buNone/>
            </a:pPr>
            <a:r>
              <a:rPr lang="en-US" i="1" dirty="0"/>
              <a:t> </a:t>
            </a:r>
            <a:r>
              <a:rPr lang="en-US" i="1" dirty="0" smtClean="0"/>
              <a:t> Lord</a:t>
            </a:r>
            <a:r>
              <a:rPr lang="en-US" i="1" dirty="0"/>
              <a:t>, Lord, </a:t>
            </a:r>
          </a:p>
          <a:p>
            <a:pPr marL="0" indent="0">
              <a:buNone/>
            </a:pPr>
            <a:r>
              <a:rPr lang="en-US" i="1" dirty="0" smtClean="0"/>
              <a:t>  </a:t>
            </a:r>
            <a:r>
              <a:rPr lang="en-US" i="1" dirty="0"/>
              <a:t>Hammer's going to be the death of me." </a:t>
            </a:r>
          </a:p>
          <a:p>
            <a:endParaRPr lang="en-US" dirty="0"/>
          </a:p>
        </p:txBody>
      </p:sp>
    </p:spTree>
    <p:extLst>
      <p:ext uri="{BB962C8B-B14F-4D97-AF65-F5344CB8AC3E}">
        <p14:creationId xmlns:p14="http://schemas.microsoft.com/office/powerpoint/2010/main" xmlns="" val="2780559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1067</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Narrative Voice in Poetry</vt:lpstr>
      <vt:lpstr>Slide 2</vt:lpstr>
      <vt:lpstr>Narrative Poetry</vt:lpstr>
      <vt:lpstr>Speaker</vt:lpstr>
      <vt:lpstr>Slide 5</vt:lpstr>
      <vt:lpstr>Poetry Analysis</vt:lpstr>
      <vt:lpstr>Narrative Poem Example 1</vt:lpstr>
      <vt:lpstr>Example 2</vt:lpstr>
      <vt:lpstr>John Henry</vt:lpstr>
      <vt:lpstr>Example 3</vt:lpstr>
      <vt:lpstr>The Chimney Sweeper: When my mother died I was very young By William Blake</vt:lpstr>
      <vt:lpstr>Voice in Dramatic Monologue </vt:lpstr>
      <vt:lpstr>Slide 13</vt:lpstr>
      <vt:lpstr>My Last Duchess</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Voice/Speaker in</dc:title>
  <dc:creator>Amer</dc:creator>
  <cp:lastModifiedBy>NTS</cp:lastModifiedBy>
  <cp:revision>43</cp:revision>
  <dcterms:created xsi:type="dcterms:W3CDTF">2014-04-10T04:42:38Z</dcterms:created>
  <dcterms:modified xsi:type="dcterms:W3CDTF">2014-04-10T12:35:28Z</dcterms:modified>
</cp:coreProperties>
</file>