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7" d="100"/>
          <a:sy n="37" d="100"/>
        </p:scale>
        <p:origin x="-159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07A3CC-7FFE-4A13-9664-1A6E09B23C9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143577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07A3CC-7FFE-4A13-9664-1A6E09B23C9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246658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07A3CC-7FFE-4A13-9664-1A6E09B23C9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234859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07A3CC-7FFE-4A13-9664-1A6E09B23C9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200127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7A3CC-7FFE-4A13-9664-1A6E09B23C9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3324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07A3CC-7FFE-4A13-9664-1A6E09B23C9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149622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07A3CC-7FFE-4A13-9664-1A6E09B23C9F}"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255892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07A3CC-7FFE-4A13-9664-1A6E09B23C9F}"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425048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7A3CC-7FFE-4A13-9664-1A6E09B23C9F}"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176187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7A3CC-7FFE-4A13-9664-1A6E09B23C9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164797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7A3CC-7FFE-4A13-9664-1A6E09B23C9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253837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7A3CC-7FFE-4A13-9664-1A6E09B23C9F}" type="datetimeFigureOut">
              <a:rPr lang="en-US" smtClean="0"/>
              <a:pPr/>
              <a:t>4/11/2014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FAF93-4454-4430-B31A-0D3110ED6B22}" type="slidenum">
              <a:rPr lang="en-US" smtClean="0"/>
              <a:pPr/>
              <a:t>‹#›</a:t>
            </a:fld>
            <a:endParaRPr lang="en-US"/>
          </a:p>
        </p:txBody>
      </p:sp>
    </p:spTree>
    <p:extLst>
      <p:ext uri="{BB962C8B-B14F-4D97-AF65-F5344CB8AC3E}">
        <p14:creationId xmlns:p14="http://schemas.microsoft.com/office/powerpoint/2010/main" xmlns="" val="4122338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Stylistic Analysis of a Poem</a:t>
            </a:r>
            <a:endParaRPr lang="en-US" dirty="0"/>
          </a:p>
        </p:txBody>
      </p:sp>
      <p:sp>
        <p:nvSpPr>
          <p:cNvPr id="3" name="Subtitle 2"/>
          <p:cNvSpPr>
            <a:spLocks noGrp="1"/>
          </p:cNvSpPr>
          <p:nvPr>
            <p:ph type="subTitle" idx="1"/>
          </p:nvPr>
        </p:nvSpPr>
        <p:spPr/>
        <p:txBody>
          <a:bodyPr/>
          <a:lstStyle/>
          <a:p>
            <a:r>
              <a:rPr lang="en-US" dirty="0" smtClean="0"/>
              <a:t>Stylistics </a:t>
            </a:r>
            <a:r>
              <a:rPr lang="en-US" dirty="0" smtClean="0"/>
              <a:t>551</a:t>
            </a:r>
          </a:p>
          <a:p>
            <a:r>
              <a:rPr lang="en-US" dirty="0" smtClean="0"/>
              <a:t>Lecture 28</a:t>
            </a:r>
            <a:endParaRPr lang="en-US" dirty="0"/>
          </a:p>
        </p:txBody>
      </p:sp>
    </p:spTree>
    <p:extLst>
      <p:ext uri="{BB962C8B-B14F-4D97-AF65-F5344CB8AC3E}">
        <p14:creationId xmlns:p14="http://schemas.microsoft.com/office/powerpoint/2010/main" xmlns="" val="123370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Do Not Go Gentle Into That Good </a:t>
            </a:r>
            <a:r>
              <a:rPr lang="en-US" sz="3600" b="1" dirty="0" smtClean="0"/>
              <a:t>Night      </a:t>
            </a:r>
            <a:r>
              <a:rPr lang="en-US" sz="3600" dirty="0" smtClean="0"/>
              <a:t>Dylan Thomas</a:t>
            </a:r>
            <a:endParaRPr lang="en-US" sz="3600" dirty="0"/>
          </a:p>
        </p:txBody>
      </p:sp>
      <p:sp>
        <p:nvSpPr>
          <p:cNvPr id="3" name="Content Placeholder 2"/>
          <p:cNvSpPr>
            <a:spLocks noGrp="1"/>
          </p:cNvSpPr>
          <p:nvPr>
            <p:ph idx="1"/>
          </p:nvPr>
        </p:nvSpPr>
        <p:spPr/>
        <p:txBody>
          <a:bodyPr/>
          <a:lstStyle/>
          <a:p>
            <a:pPr marL="0" indent="0">
              <a:buNone/>
            </a:pPr>
            <a:r>
              <a:rPr lang="en-US" dirty="0"/>
              <a:t>Do not go gentle into that good night,</a:t>
            </a:r>
            <a:br>
              <a:rPr lang="en-US" dirty="0"/>
            </a:br>
            <a:r>
              <a:rPr lang="en-US" dirty="0"/>
              <a:t>Old age should burn and rave at close of day;</a:t>
            </a:r>
            <a:br>
              <a:rPr lang="en-US" dirty="0"/>
            </a:br>
            <a:r>
              <a:rPr lang="en-US" dirty="0"/>
              <a:t>Rage, rage against the dying of the light.</a:t>
            </a:r>
            <a:br>
              <a:rPr lang="en-US" dirty="0"/>
            </a:br>
            <a:r>
              <a:rPr lang="en-US" dirty="0"/>
              <a:t/>
            </a:r>
            <a:br>
              <a:rPr lang="en-US" dirty="0"/>
            </a:br>
            <a:r>
              <a:rPr lang="en-US" dirty="0"/>
              <a:t>Though wise men at their end know dark is right,</a:t>
            </a:r>
            <a:br>
              <a:rPr lang="en-US" dirty="0"/>
            </a:br>
            <a:r>
              <a:rPr lang="en-US" dirty="0"/>
              <a:t>Because their words had forked no lightning they</a:t>
            </a:r>
            <a:br>
              <a:rPr lang="en-US" dirty="0"/>
            </a:br>
            <a:r>
              <a:rPr lang="en-US" dirty="0"/>
              <a:t>Do not go gentle into that good night</a:t>
            </a:r>
          </a:p>
        </p:txBody>
      </p:sp>
    </p:spTree>
    <p:extLst>
      <p:ext uri="{BB962C8B-B14F-4D97-AF65-F5344CB8AC3E}">
        <p14:creationId xmlns:p14="http://schemas.microsoft.com/office/powerpoint/2010/main" xmlns="" val="171792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Do Not Go Gentle Into That Good Night</a:t>
            </a:r>
            <a:br>
              <a:rPr lang="en-US" sz="3200" b="1" dirty="0"/>
            </a:br>
            <a:r>
              <a:rPr lang="en-US" sz="3200" dirty="0"/>
              <a:t>Dylan Thomas</a:t>
            </a:r>
            <a:br>
              <a:rPr lang="en-US" sz="3200" dirty="0"/>
            </a:b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Good </a:t>
            </a:r>
            <a:r>
              <a:rPr lang="en-US" dirty="0"/>
              <a:t>men, the last wave by, crying how bright</a:t>
            </a:r>
            <a:br>
              <a:rPr lang="en-US" dirty="0"/>
            </a:br>
            <a:r>
              <a:rPr lang="en-US" dirty="0"/>
              <a:t>Their frail deeds might have danced in a green bay,</a:t>
            </a:r>
            <a:br>
              <a:rPr lang="en-US" dirty="0"/>
            </a:br>
            <a:r>
              <a:rPr lang="en-US" dirty="0"/>
              <a:t>Rage, rage against the dying of the light.</a:t>
            </a:r>
            <a:br>
              <a:rPr lang="en-US" dirty="0"/>
            </a:br>
            <a:r>
              <a:rPr lang="en-US" dirty="0"/>
              <a:t/>
            </a:r>
            <a:br>
              <a:rPr lang="en-US" dirty="0"/>
            </a:br>
            <a:r>
              <a:rPr lang="en-US" dirty="0"/>
              <a:t>Wild men who caught and sang the sun in flight,</a:t>
            </a:r>
            <a:br>
              <a:rPr lang="en-US" dirty="0"/>
            </a:br>
            <a:r>
              <a:rPr lang="en-US" dirty="0"/>
              <a:t>And learn, too late, they grieved it on its way,</a:t>
            </a:r>
            <a:br>
              <a:rPr lang="en-US" dirty="0"/>
            </a:br>
            <a:r>
              <a:rPr lang="en-US" dirty="0"/>
              <a:t>Do not go gentle into that good night</a:t>
            </a:r>
            <a:r>
              <a:rPr lang="en-US" dirty="0" smtClean="0"/>
              <a:t>.</a:t>
            </a:r>
          </a:p>
          <a:p>
            <a:pPr marL="0" indent="0">
              <a:buNone/>
            </a:pPr>
            <a:r>
              <a:rPr lang="en-US" dirty="0"/>
              <a:t>Grave men, near death, who see with blinding sight</a:t>
            </a:r>
            <a:br>
              <a:rPr lang="en-US" dirty="0"/>
            </a:br>
            <a:r>
              <a:rPr lang="en-US" dirty="0"/>
              <a:t>Blind eyes could blaze like meteors and be gay,</a:t>
            </a:r>
            <a:br>
              <a:rPr lang="en-US" dirty="0"/>
            </a:br>
            <a:r>
              <a:rPr lang="en-US" dirty="0"/>
              <a:t>Rage, rage against the dying of the </a:t>
            </a:r>
            <a:r>
              <a:rPr lang="en-US" dirty="0" smtClean="0"/>
              <a:t>light.</a:t>
            </a:r>
            <a:r>
              <a:rPr lang="en-US" dirty="0"/>
              <a:t/>
            </a:r>
            <a:br>
              <a:rPr lang="en-US" dirty="0"/>
            </a:br>
            <a:endParaRPr lang="en-US" dirty="0"/>
          </a:p>
        </p:txBody>
      </p:sp>
    </p:spTree>
    <p:extLst>
      <p:ext uri="{BB962C8B-B14F-4D97-AF65-F5344CB8AC3E}">
        <p14:creationId xmlns:p14="http://schemas.microsoft.com/office/powerpoint/2010/main" xmlns="" val="666659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poem, known by its first line "Do Not Go Gentle into That Good Night," is also the most famous example of the poetic form known as the villanelle. </a:t>
            </a:r>
            <a:endParaRPr lang="en-US" dirty="0" smtClean="0"/>
          </a:p>
          <a:p>
            <a:r>
              <a:rPr lang="en-US" dirty="0" smtClean="0"/>
              <a:t> </a:t>
            </a:r>
            <a:r>
              <a:rPr lang="en-US" dirty="0"/>
              <a:t>T</a:t>
            </a:r>
            <a:r>
              <a:rPr lang="en-US" dirty="0" smtClean="0"/>
              <a:t>he </a:t>
            </a:r>
            <a:r>
              <a:rPr lang="en-US" dirty="0"/>
              <a:t>poem's true importance lies not in its fame, but in the raw power of the emotions underlying it. </a:t>
            </a:r>
            <a:r>
              <a:rPr lang="en-US" dirty="0" smtClean="0"/>
              <a:t>Dylan Thomas </a:t>
            </a:r>
            <a:r>
              <a:rPr lang="en-US" dirty="0"/>
              <a:t>uses the poem to address his dying father, lamenting his father's loss of health and strength, and encouraging him to cling to life. The urgency of the speaker's tone has kept the poem among the world's most-read works in English for more than half a century.</a:t>
            </a:r>
            <a:br>
              <a:rPr lang="en-US" dirty="0"/>
            </a:br>
            <a:endParaRPr lang="en-US" dirty="0"/>
          </a:p>
        </p:txBody>
      </p:sp>
    </p:spTree>
    <p:extLst>
      <p:ext uri="{BB962C8B-B14F-4D97-AF65-F5344CB8AC3E}">
        <p14:creationId xmlns:p14="http://schemas.microsoft.com/office/powerpoint/2010/main" xmlns="" val="1863436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Dylan </a:t>
            </a:r>
            <a:r>
              <a:rPr lang="en-US" dirty="0" smtClean="0"/>
              <a:t>Thomas was a </a:t>
            </a:r>
            <a:r>
              <a:rPr lang="en-US" dirty="0"/>
              <a:t>passionate, lyrical </a:t>
            </a:r>
            <a:r>
              <a:rPr lang="en-US" dirty="0" smtClean="0"/>
              <a:t>poet </a:t>
            </a:r>
            <a:r>
              <a:rPr lang="en-US" dirty="0"/>
              <a:t>(lyrical = a kind of poem or work that expresses personal </a:t>
            </a:r>
            <a:r>
              <a:rPr lang="en-US" dirty="0" smtClean="0"/>
              <a:t>feelings). He adopted a forceful style that shows an </a:t>
            </a:r>
            <a:r>
              <a:rPr lang="en-US" dirty="0"/>
              <a:t>intense </a:t>
            </a:r>
            <a:r>
              <a:rPr lang="en-US" dirty="0" smtClean="0"/>
              <a:t>display </a:t>
            </a:r>
            <a:r>
              <a:rPr lang="en-US" dirty="0"/>
              <a:t>of </a:t>
            </a:r>
            <a:r>
              <a:rPr lang="en-US" dirty="0" smtClean="0"/>
              <a:t>feeling</a:t>
            </a:r>
            <a:r>
              <a:rPr lang="en-US" dirty="0"/>
              <a:t> </a:t>
            </a:r>
            <a:r>
              <a:rPr lang="en-US" dirty="0" smtClean="0"/>
              <a:t>in his poetry. </a:t>
            </a:r>
            <a:r>
              <a:rPr lang="en-US" dirty="0"/>
              <a:t/>
            </a:r>
            <a:br>
              <a:rPr lang="en-US" dirty="0"/>
            </a:br>
            <a:endParaRPr lang="en-US" dirty="0"/>
          </a:p>
        </p:txBody>
      </p:sp>
    </p:spTree>
    <p:extLst>
      <p:ext uri="{BB962C8B-B14F-4D97-AF65-F5344CB8AC3E}">
        <p14:creationId xmlns:p14="http://schemas.microsoft.com/office/powerpoint/2010/main" xmlns="" val="2743527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Though wise men at their end know dark is right,</a:t>
            </a:r>
            <a:br>
              <a:rPr lang="en-US" i="1" dirty="0"/>
            </a:br>
            <a:r>
              <a:rPr lang="en-US" i="1" dirty="0"/>
              <a:t>Because their words had forked no lightning they</a:t>
            </a:r>
            <a:br>
              <a:rPr lang="en-US" i="1" dirty="0"/>
            </a:br>
            <a:r>
              <a:rPr lang="en-US" i="1" dirty="0"/>
              <a:t>Do not go gentle into that good night</a:t>
            </a:r>
            <a:r>
              <a:rPr lang="en-US" dirty="0" smtClean="0"/>
              <a:t>.</a:t>
            </a:r>
          </a:p>
          <a:p>
            <a:r>
              <a:rPr lang="en-US" dirty="0"/>
              <a:t>These lines are potentially quite confusing, so let's start by untangling the syntax of Thomas's sentence here: even though smart people know death is inevitable (line 4), they don't just accept it and let themselves fade away (line 6), because they may not have achieved everything they were capable of yet (line 5). </a:t>
            </a:r>
          </a:p>
        </p:txBody>
      </p:sp>
    </p:spTree>
    <p:extLst>
      <p:ext uri="{BB962C8B-B14F-4D97-AF65-F5344CB8AC3E}">
        <p14:creationId xmlns:p14="http://schemas.microsoft.com/office/powerpoint/2010/main" xmlns="" val="4211219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204</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Stylistic Analysis of a Poem</vt:lpstr>
      <vt:lpstr>Do Not Go Gentle Into That Good Night      Dylan Thomas</vt:lpstr>
      <vt:lpstr>Do Not Go Gentle Into That Good Night Dylan Thomas </vt:lpstr>
      <vt:lpstr>Analysis</vt:lpstr>
      <vt:lpstr>Slide 5</vt:lpstr>
      <vt:lpstr>Slide 6</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Amer</dc:creator>
  <cp:lastModifiedBy>NTS</cp:lastModifiedBy>
  <cp:revision>43</cp:revision>
  <dcterms:created xsi:type="dcterms:W3CDTF">2014-04-11T07:52:29Z</dcterms:created>
  <dcterms:modified xsi:type="dcterms:W3CDTF">2014-04-11T10:46:30Z</dcterms:modified>
</cp:coreProperties>
</file>