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8" r:id="rId7"/>
    <p:sldId id="261" r:id="rId8"/>
    <p:sldId id="262" r:id="rId9"/>
    <p:sldId id="263" r:id="rId10"/>
    <p:sldId id="264" r:id="rId11"/>
    <p:sldId id="265" r:id="rId12"/>
    <p:sldId id="266" r:id="rId13"/>
    <p:sldId id="267" r:id="rId14"/>
    <p:sldId id="269" r:id="rId15"/>
    <p:sldId id="270" r:id="rId16"/>
    <p:sldId id="271" r:id="rId17"/>
    <p:sldId id="272" r:id="rId18"/>
    <p:sldId id="274" r:id="rId19"/>
    <p:sldId id="275"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6" d="100"/>
          <a:sy n="66" d="100"/>
        </p:scale>
        <p:origin x="-139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912533"/>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2/27/2014</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Stylistics</a:t>
            </a:r>
            <a:endParaRPr lang="en-US" dirty="0"/>
          </a:p>
        </p:txBody>
      </p:sp>
      <p:sp>
        <p:nvSpPr>
          <p:cNvPr id="3" name="Subtitle 2"/>
          <p:cNvSpPr>
            <a:spLocks noGrp="1"/>
          </p:cNvSpPr>
          <p:nvPr>
            <p:ph type="subTitle" idx="1"/>
          </p:nvPr>
        </p:nvSpPr>
        <p:spPr/>
        <p:txBody>
          <a:bodyPr>
            <a:normAutofit/>
          </a:bodyPr>
          <a:lstStyle/>
          <a:p>
            <a:r>
              <a:rPr lang="en-US" sz="2800" dirty="0" smtClean="0"/>
              <a:t>ENG 551</a:t>
            </a:r>
          </a:p>
          <a:p>
            <a:r>
              <a:rPr lang="en-US" sz="2800" dirty="0" smtClean="0"/>
              <a:t>Lecture # 3</a:t>
            </a:r>
            <a:endParaRPr lang="en-US" sz="2800" dirty="0"/>
          </a:p>
        </p:txBody>
      </p:sp>
    </p:spTree>
    <p:extLst>
      <p:ext uri="{BB962C8B-B14F-4D97-AF65-F5344CB8AC3E}">
        <p14:creationId xmlns:p14="http://schemas.microsoft.com/office/powerpoint/2010/main" xmlns="" val="2478970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Linguistic Stylistics</a:t>
            </a:r>
          </a:p>
        </p:txBody>
      </p:sp>
      <p:sp>
        <p:nvSpPr>
          <p:cNvPr id="3" name="Content Placeholder 2"/>
          <p:cNvSpPr>
            <a:spLocks noGrp="1"/>
          </p:cNvSpPr>
          <p:nvPr>
            <p:ph idx="1"/>
          </p:nvPr>
        </p:nvSpPr>
        <p:spPr/>
        <p:txBody>
          <a:bodyPr/>
          <a:lstStyle/>
          <a:p>
            <a:r>
              <a:rPr lang="en-US" sz="3200" dirty="0"/>
              <a:t>Linguistic </a:t>
            </a:r>
            <a:r>
              <a:rPr lang="en-US" sz="3200" dirty="0" smtClean="0"/>
              <a:t>Stylistics directs its attention on how a piece of discourse expresses the </a:t>
            </a:r>
            <a:r>
              <a:rPr lang="en-US" sz="3200" u="sng" dirty="0" smtClean="0"/>
              <a:t>b</a:t>
            </a:r>
            <a:r>
              <a:rPr lang="en-US" sz="3200" dirty="0" smtClean="0"/>
              <a:t>.</a:t>
            </a:r>
          </a:p>
          <a:p>
            <a:pPr marL="0" indent="0">
              <a:buNone/>
            </a:pPr>
            <a:r>
              <a:rPr lang="en-US" sz="3200" dirty="0" smtClean="0"/>
              <a:t>(linguistic features that can be examined on the levels of language) lexis, semantics, syntax, graphology, phonology </a:t>
            </a:r>
            <a:r>
              <a:rPr lang="en-US" sz="3200" dirty="0" err="1" smtClean="0"/>
              <a:t>etc</a:t>
            </a:r>
            <a:r>
              <a:rPr lang="en-US" sz="3200" dirty="0" smtClean="0"/>
              <a:t> (elements of language)</a:t>
            </a:r>
          </a:p>
          <a:p>
            <a:endParaRPr lang="en-US" dirty="0"/>
          </a:p>
        </p:txBody>
      </p:sp>
    </p:spTree>
    <p:extLst>
      <p:ext uri="{BB962C8B-B14F-4D97-AF65-F5344CB8AC3E}">
        <p14:creationId xmlns:p14="http://schemas.microsoft.com/office/powerpoint/2010/main" xmlns="" val="200045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Linguistic Stylistics</a:t>
            </a:r>
          </a:p>
        </p:txBody>
      </p:sp>
      <p:sp>
        <p:nvSpPr>
          <p:cNvPr id="3" name="Content Placeholder 2"/>
          <p:cNvSpPr>
            <a:spLocks noGrp="1"/>
          </p:cNvSpPr>
          <p:nvPr>
            <p:ph idx="1"/>
          </p:nvPr>
        </p:nvSpPr>
        <p:spPr/>
        <p:txBody>
          <a:bodyPr>
            <a:normAutofit fontScale="92500" lnSpcReduction="10000"/>
          </a:bodyPr>
          <a:lstStyle/>
          <a:p>
            <a:r>
              <a:rPr lang="en-US" sz="3200" dirty="0"/>
              <a:t>Linguistic </a:t>
            </a:r>
            <a:r>
              <a:rPr lang="en-US" sz="3200" dirty="0" smtClean="0"/>
              <a:t>Stylistics</a:t>
            </a:r>
          </a:p>
          <a:p>
            <a:r>
              <a:rPr lang="en-US" sz="3200" dirty="0" smtClean="0"/>
              <a:t>Linguistics is the “academic discipline which studies language scientifically” (Crystal 1969: 10) and is concerned with language usage and its applicability.</a:t>
            </a:r>
          </a:p>
          <a:p>
            <a:pPr marL="0" indent="0">
              <a:buNone/>
            </a:pPr>
            <a:r>
              <a:rPr lang="en-US" sz="3200" dirty="0"/>
              <a:t>	</a:t>
            </a:r>
            <a:r>
              <a:rPr lang="en-US" sz="3200" dirty="0" smtClean="0"/>
              <a:t>		Crystal. D. “Investigating English Style”</a:t>
            </a:r>
            <a:endParaRPr lang="en-US" sz="3200" dirty="0"/>
          </a:p>
        </p:txBody>
      </p:sp>
    </p:spTree>
    <p:extLst>
      <p:ext uri="{BB962C8B-B14F-4D97-AF65-F5344CB8AC3E}">
        <p14:creationId xmlns:p14="http://schemas.microsoft.com/office/powerpoint/2010/main" xmlns="" val="197801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Difference between Linguistic Stylistics &amp; Literary Stylistics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Linguistic </a:t>
            </a:r>
            <a:r>
              <a:rPr lang="en-US" dirty="0" smtClean="0"/>
              <a:t>Stylistics studies the devices in language of literary texts (such as rhetorical figures and syntactical patterns) that are employed to produce expressive or literary style.</a:t>
            </a:r>
          </a:p>
          <a:p>
            <a:r>
              <a:rPr lang="en-US" dirty="0" smtClean="0"/>
              <a:t>It is different form literary criticism. Literary criticism rests solely on subjective interpretation of texts, linguistic stylistics concentrates on the “linguistic frameworks operative in a text” (</a:t>
            </a:r>
            <a:r>
              <a:rPr lang="en-US" dirty="0" err="1" smtClean="0"/>
              <a:t>Ayeomoni</a:t>
            </a:r>
            <a:r>
              <a:rPr lang="en-US" dirty="0" smtClean="0"/>
              <a:t> 2003: 177). This gives critic a pattern to follow, what to look for in a text. </a:t>
            </a:r>
          </a:p>
          <a:p>
            <a:pPr marL="0" indent="0">
              <a:buNone/>
            </a:pPr>
            <a:r>
              <a:rPr lang="en-US" dirty="0" smtClean="0"/>
              <a:t>					</a:t>
            </a:r>
            <a:r>
              <a:rPr lang="en-US" dirty="0" err="1" smtClean="0"/>
              <a:t>Ayeomoni</a:t>
            </a:r>
            <a:r>
              <a:rPr lang="en-US" dirty="0" smtClean="0"/>
              <a:t>, N (2003) “Role of Stylistics in Literary Studies’</a:t>
            </a:r>
            <a:endParaRPr lang="en-US" dirty="0"/>
          </a:p>
        </p:txBody>
      </p:sp>
    </p:spTree>
    <p:extLst>
      <p:ext uri="{BB962C8B-B14F-4D97-AF65-F5344CB8AC3E}">
        <p14:creationId xmlns:p14="http://schemas.microsoft.com/office/powerpoint/2010/main" xmlns="" val="4082033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Stylistics </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Linguistic Stylistics acknowledges the fact that it is not enough to study just the language of the literary texts since there are two aspects of literature: the verbal and the artistic. In view of this linguistic stylistics has its major purpose which relates language use to artistic function. </a:t>
            </a:r>
            <a:endParaRPr lang="en-US" sz="2800" dirty="0"/>
          </a:p>
          <a:p>
            <a:r>
              <a:rPr lang="en-US" sz="2800" dirty="0" smtClean="0"/>
              <a:t>How language has been used to express the message.</a:t>
            </a:r>
          </a:p>
          <a:p>
            <a:pPr marL="0" indent="0">
              <a:buNone/>
            </a:pPr>
            <a:endParaRPr lang="en-US" dirty="0"/>
          </a:p>
        </p:txBody>
      </p:sp>
    </p:spTree>
    <p:extLst>
      <p:ext uri="{BB962C8B-B14F-4D97-AF65-F5344CB8AC3E}">
        <p14:creationId xmlns:p14="http://schemas.microsoft.com/office/powerpoint/2010/main" xmlns="" val="1064508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Linguistic Stylistics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“Stylistic analysis in linguistics refers to the identification of the patterns of usage in speech and writing” (</a:t>
            </a:r>
            <a:r>
              <a:rPr lang="en-US" dirty="0" err="1" smtClean="0"/>
              <a:t>Widdowson</a:t>
            </a:r>
            <a:r>
              <a:rPr lang="en-US" dirty="0" smtClean="0"/>
              <a:t>, Stylistics)</a:t>
            </a:r>
          </a:p>
          <a:p>
            <a:pPr marL="0" indent="0">
              <a:buNone/>
            </a:pPr>
            <a:r>
              <a:rPr lang="en-US" dirty="0" smtClean="0"/>
              <a:t> </a:t>
            </a:r>
            <a:r>
              <a:rPr lang="en-US" dirty="0" smtClean="0"/>
              <a:t>l</a:t>
            </a:r>
            <a:r>
              <a:rPr lang="en-US" dirty="0" smtClean="0"/>
              <a:t>inguistic </a:t>
            </a:r>
            <a:r>
              <a:rPr lang="en-US" dirty="0" smtClean="0"/>
              <a:t>features for in-depth stylistic analysis.</a:t>
            </a:r>
          </a:p>
          <a:p>
            <a:r>
              <a:rPr lang="en-US" dirty="0" smtClean="0"/>
              <a:t>1. </a:t>
            </a:r>
            <a:r>
              <a:rPr lang="en-US" b="1" dirty="0" smtClean="0"/>
              <a:t>Phonological level</a:t>
            </a:r>
            <a:r>
              <a:rPr lang="en-US" dirty="0" smtClean="0"/>
              <a:t>: (Sounds) Phonology studies the combination of sounds into organized units of speech. Though phonology is considered to be the superficial level of language, there are some aspects of it such as tone which contribute to the meaning of an utterance.</a:t>
            </a:r>
          </a:p>
        </p:txBody>
      </p:sp>
    </p:spTree>
    <p:extLst>
      <p:ext uri="{BB962C8B-B14F-4D97-AF65-F5344CB8AC3E}">
        <p14:creationId xmlns:p14="http://schemas.microsoft.com/office/powerpoint/2010/main" xmlns="" val="649550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Phonological Level : Example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Their </a:t>
            </a:r>
            <a:r>
              <a:rPr lang="en-US" sz="2800" u="sng" dirty="0" smtClean="0"/>
              <a:t>stanzas</a:t>
            </a:r>
            <a:r>
              <a:rPr lang="en-US" sz="2800" dirty="0" smtClean="0"/>
              <a:t> of </a:t>
            </a:r>
            <a:r>
              <a:rPr lang="en-US" sz="2800" u="sng" dirty="0" smtClean="0"/>
              <a:t>stifling</a:t>
            </a:r>
            <a:r>
              <a:rPr lang="en-US" sz="2800" dirty="0" smtClean="0"/>
              <a:t> </a:t>
            </a:r>
            <a:r>
              <a:rPr lang="en-US" sz="2800" u="sng" dirty="0" smtClean="0"/>
              <a:t>scandals</a:t>
            </a:r>
          </a:p>
          <a:p>
            <a:pPr marL="0" indent="0">
              <a:buNone/>
            </a:pPr>
            <a:r>
              <a:rPr lang="en-US" sz="2800" u="sng" dirty="0" smtClean="0"/>
              <a:t>Cause</a:t>
            </a:r>
            <a:r>
              <a:rPr lang="en-US" sz="2800" dirty="0" smtClean="0"/>
              <a:t> the masses to </a:t>
            </a:r>
            <a:r>
              <a:rPr lang="en-US" sz="2800" u="sng" dirty="0" smtClean="0"/>
              <a:t>curse</a:t>
            </a:r>
            <a:r>
              <a:rPr lang="en-US" sz="2800" dirty="0" smtClean="0"/>
              <a:t> (</a:t>
            </a:r>
            <a:r>
              <a:rPr lang="en-US" sz="2800" dirty="0" err="1" smtClean="0"/>
              <a:t>Dasylva</a:t>
            </a:r>
            <a:r>
              <a:rPr lang="en-US" sz="2800" dirty="0" smtClean="0"/>
              <a:t>: “Songs of </a:t>
            </a:r>
            <a:r>
              <a:rPr lang="en-US" sz="2800" dirty="0" err="1" smtClean="0"/>
              <a:t>Odamolougbe</a:t>
            </a:r>
            <a:r>
              <a:rPr lang="en-US" sz="2800" dirty="0" smtClean="0"/>
              <a:t>” </a:t>
            </a:r>
          </a:p>
          <a:p>
            <a:pPr>
              <a:buFont typeface="Arial" panose="020B0604020202020204" pitchFamily="34" charset="0"/>
              <a:buChar char="•"/>
            </a:pPr>
            <a:r>
              <a:rPr lang="en-US" sz="2800" dirty="0" smtClean="0"/>
              <a:t>Alliteration, deliberate selection of sounds, repetition, </a:t>
            </a:r>
          </a:p>
          <a:p>
            <a:pPr>
              <a:buFont typeface="Arial" panose="020B0604020202020204" pitchFamily="34" charset="0"/>
              <a:buChar char="•"/>
            </a:pPr>
            <a:r>
              <a:rPr lang="en-US" sz="2800" dirty="0" smtClean="0"/>
              <a:t>Meaning: sinister, evil, corruption of Nigerian  politicians </a:t>
            </a:r>
            <a:endParaRPr lang="en-US" sz="2800" dirty="0"/>
          </a:p>
        </p:txBody>
      </p:sp>
    </p:spTree>
    <p:extLst>
      <p:ext uri="{BB962C8B-B14F-4D97-AF65-F5344CB8AC3E}">
        <p14:creationId xmlns:p14="http://schemas.microsoft.com/office/powerpoint/2010/main" xmlns="" val="1913538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2.Graphological Level </a:t>
            </a:r>
            <a:endParaRPr lang="en-US" dirty="0"/>
          </a:p>
        </p:txBody>
      </p:sp>
      <p:sp>
        <p:nvSpPr>
          <p:cNvPr id="3" name="Content Placeholder 2"/>
          <p:cNvSpPr>
            <a:spLocks noGrp="1"/>
          </p:cNvSpPr>
          <p:nvPr>
            <p:ph idx="1"/>
          </p:nvPr>
        </p:nvSpPr>
        <p:spPr/>
        <p:txBody>
          <a:bodyPr/>
          <a:lstStyle/>
          <a:p>
            <a:r>
              <a:rPr lang="en-US" dirty="0" smtClean="0"/>
              <a:t>Graphology means the arrangement of words, the appearance of the text on a page.</a:t>
            </a:r>
          </a:p>
          <a:p>
            <a:r>
              <a:rPr lang="en-US" dirty="0" smtClean="0"/>
              <a:t>E.g. use of capitalization, or avoiding it, overemphasis on punctuation</a:t>
            </a:r>
          </a:p>
          <a:p>
            <a:pPr marL="0" indent="0">
              <a:buNone/>
            </a:pPr>
            <a:r>
              <a:rPr lang="en-US" dirty="0" smtClean="0"/>
              <a:t>    Emily Dickenson : Use of punctuation—Dashes </a:t>
            </a:r>
          </a:p>
          <a:p>
            <a:pPr marL="0" indent="0">
              <a:buNone/>
            </a:pPr>
            <a:r>
              <a:rPr lang="en-US" dirty="0"/>
              <a:t> </a:t>
            </a:r>
            <a:r>
              <a:rPr lang="en-US" dirty="0" smtClean="0"/>
              <a:t>   e </a:t>
            </a:r>
            <a:r>
              <a:rPr lang="en-US" dirty="0" err="1" smtClean="0"/>
              <a:t>e</a:t>
            </a:r>
            <a:r>
              <a:rPr lang="en-US" dirty="0" smtClean="0"/>
              <a:t> cummings  : ignores capitalization</a:t>
            </a:r>
          </a:p>
          <a:p>
            <a:pPr marL="0" indent="0">
              <a:buNone/>
            </a:pPr>
            <a:endParaRPr lang="en-US" dirty="0"/>
          </a:p>
        </p:txBody>
      </p:sp>
    </p:spTree>
    <p:extLst>
      <p:ext uri="{BB962C8B-B14F-4D97-AF65-F5344CB8AC3E}">
        <p14:creationId xmlns:p14="http://schemas.microsoft.com/office/powerpoint/2010/main" xmlns="" val="776496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Example: </a:t>
            </a:r>
            <a:r>
              <a:rPr lang="en-US" sz="4000" dirty="0" err="1" smtClean="0"/>
              <a:t>Graphological</a:t>
            </a:r>
            <a:r>
              <a:rPr lang="en-US" sz="4000" dirty="0" smtClean="0"/>
              <a:t> Level</a:t>
            </a:r>
            <a:endParaRPr lang="en-US" sz="4000"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On the wrinkled face of the hills</a:t>
            </a:r>
          </a:p>
          <a:p>
            <a:pPr marL="0" indent="0">
              <a:buNone/>
            </a:pPr>
            <a:r>
              <a:rPr lang="en-US" dirty="0"/>
              <a:t>i</a:t>
            </a:r>
            <a:r>
              <a:rPr lang="en-US" dirty="0" smtClean="0"/>
              <a:t> see my shortening shadow</a:t>
            </a:r>
          </a:p>
          <a:p>
            <a:pPr marL="0" indent="0">
              <a:buNone/>
            </a:pPr>
            <a:r>
              <a:rPr lang="en-US" dirty="0"/>
              <a:t>a</a:t>
            </a:r>
            <a:r>
              <a:rPr lang="en-US" dirty="0" smtClean="0"/>
              <a:t>s my sun creeps towards the west hills</a:t>
            </a:r>
          </a:p>
          <a:p>
            <a:pPr marL="0" indent="0">
              <a:buNone/>
            </a:pPr>
            <a:r>
              <a:rPr lang="en-US" dirty="0"/>
              <a:t>g</a:t>
            </a:r>
            <a:r>
              <a:rPr lang="en-US" dirty="0" smtClean="0"/>
              <a:t>ently, gently, gently</a:t>
            </a:r>
          </a:p>
          <a:p>
            <a:pPr marL="0" indent="0">
              <a:buNone/>
            </a:pPr>
            <a:r>
              <a:rPr lang="en-US" dirty="0"/>
              <a:t>l</a:t>
            </a:r>
            <a:r>
              <a:rPr lang="en-US" dirty="0" smtClean="0"/>
              <a:t>ike afternoon’s flame   		l</a:t>
            </a:r>
          </a:p>
          <a:p>
            <a:pPr marL="0" indent="0">
              <a:buNone/>
            </a:pPr>
            <a:r>
              <a:rPr lang="en-US" dirty="0" smtClean="0"/>
              <a:t>						o</a:t>
            </a:r>
          </a:p>
          <a:p>
            <a:pPr marL="0" indent="0">
              <a:buNone/>
            </a:pPr>
            <a:r>
              <a:rPr lang="en-US" dirty="0"/>
              <a:t>	</a:t>
            </a:r>
            <a:r>
              <a:rPr lang="en-US" dirty="0" smtClean="0"/>
              <a:t>					w</a:t>
            </a:r>
          </a:p>
          <a:p>
            <a:pPr marL="0" indent="0">
              <a:buNone/>
            </a:pPr>
            <a:r>
              <a:rPr lang="en-US" dirty="0"/>
              <a:t>	</a:t>
            </a:r>
            <a:r>
              <a:rPr lang="en-US" dirty="0" smtClean="0"/>
              <a:t>					e</a:t>
            </a:r>
          </a:p>
          <a:p>
            <a:pPr marL="0" indent="0">
              <a:buNone/>
            </a:pPr>
            <a:r>
              <a:rPr lang="en-US" dirty="0"/>
              <a:t>	</a:t>
            </a:r>
            <a:r>
              <a:rPr lang="en-US" dirty="0" smtClean="0"/>
              <a:t>					r</a:t>
            </a:r>
          </a:p>
          <a:p>
            <a:pPr marL="0" indent="0">
              <a:buNone/>
            </a:pPr>
            <a:r>
              <a:rPr lang="en-US" dirty="0"/>
              <a:t>	</a:t>
            </a:r>
            <a:r>
              <a:rPr lang="en-US" dirty="0" smtClean="0"/>
              <a:t>					</a:t>
            </a:r>
            <a:r>
              <a:rPr lang="en-US" dirty="0" err="1" smtClean="0"/>
              <a:t>i</a:t>
            </a:r>
            <a:endParaRPr lang="en-US" dirty="0" smtClean="0"/>
          </a:p>
          <a:p>
            <a:pPr marL="0" indent="0">
              <a:buNone/>
            </a:pPr>
            <a:r>
              <a:rPr lang="en-US" dirty="0"/>
              <a:t>	</a:t>
            </a:r>
            <a:r>
              <a:rPr lang="en-US" dirty="0" smtClean="0"/>
              <a:t>					n</a:t>
            </a:r>
          </a:p>
          <a:p>
            <a:pPr marL="0" indent="0">
              <a:buNone/>
            </a:pPr>
            <a:r>
              <a:rPr lang="en-US" dirty="0"/>
              <a:t>	</a:t>
            </a:r>
            <a:r>
              <a:rPr lang="en-US" dirty="0" smtClean="0"/>
              <a:t>					g</a:t>
            </a:r>
          </a:p>
          <a:p>
            <a:pPr marL="0" indent="0">
              <a:buNone/>
            </a:pPr>
            <a:r>
              <a:rPr lang="en-US" dirty="0" smtClean="0"/>
              <a:t>To ash in the evening </a:t>
            </a:r>
          </a:p>
        </p:txBody>
      </p:sp>
      <p:sp>
        <p:nvSpPr>
          <p:cNvPr id="4" name="Text Placeholder 3"/>
          <p:cNvSpPr>
            <a:spLocks noGrp="1"/>
          </p:cNvSpPr>
          <p:nvPr>
            <p:ph type="body" sz="half" idx="2"/>
          </p:nvPr>
        </p:nvSpPr>
        <p:spPr/>
        <p:txBody>
          <a:bodyPr/>
          <a:lstStyle/>
          <a:p>
            <a:r>
              <a:rPr lang="en-US" dirty="0" err="1" smtClean="0"/>
              <a:t>Ushi’s</a:t>
            </a:r>
            <a:r>
              <a:rPr lang="en-US" dirty="0" smtClean="0"/>
              <a:t> “Hill Song”</a:t>
            </a:r>
            <a:endParaRPr lang="en-US" dirty="0"/>
          </a:p>
        </p:txBody>
      </p:sp>
    </p:spTree>
    <p:extLst>
      <p:ext uri="{BB962C8B-B14F-4D97-AF65-F5344CB8AC3E}">
        <p14:creationId xmlns:p14="http://schemas.microsoft.com/office/powerpoint/2010/main" xmlns="" val="927366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Lexical level</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t>Lexis is the total number of word forms</a:t>
            </a:r>
          </a:p>
          <a:p>
            <a:r>
              <a:rPr lang="en-US" sz="2800" dirty="0" smtClean="0"/>
              <a:t>Words may be repeated</a:t>
            </a:r>
          </a:p>
          <a:p>
            <a:r>
              <a:rPr lang="en-US" sz="2800" dirty="0" smtClean="0"/>
              <a:t>Synonyms or similar words may be used</a:t>
            </a:r>
          </a:p>
          <a:p>
            <a:r>
              <a:rPr lang="en-US" sz="2800" dirty="0" smtClean="0"/>
              <a:t>Hyponymy,  anaphora, </a:t>
            </a:r>
          </a:p>
        </p:txBody>
      </p:sp>
    </p:spTree>
    <p:extLst>
      <p:ext uri="{BB962C8B-B14F-4D97-AF65-F5344CB8AC3E}">
        <p14:creationId xmlns:p14="http://schemas.microsoft.com/office/powerpoint/2010/main" xmlns="" val="1515421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Lexical Level</a:t>
            </a:r>
            <a:endParaRPr lang="en-US" dirty="0"/>
          </a:p>
        </p:txBody>
      </p:sp>
      <p:sp>
        <p:nvSpPr>
          <p:cNvPr id="3" name="Content Placeholder 2"/>
          <p:cNvSpPr>
            <a:spLocks noGrp="1"/>
          </p:cNvSpPr>
          <p:nvPr>
            <p:ph idx="1"/>
          </p:nvPr>
        </p:nvSpPr>
        <p:spPr/>
        <p:txBody>
          <a:bodyPr/>
          <a:lstStyle/>
          <a:p>
            <a:pPr marL="0" indent="0">
              <a:buNone/>
            </a:pPr>
            <a:r>
              <a:rPr lang="en-US" dirty="0" smtClean="0"/>
              <a:t>I looked upon the rotting sea</a:t>
            </a:r>
          </a:p>
          <a:p>
            <a:pPr marL="0" indent="0">
              <a:buNone/>
            </a:pPr>
            <a:r>
              <a:rPr lang="en-US" dirty="0" smtClean="0"/>
              <a:t>And there the dead men lay</a:t>
            </a:r>
          </a:p>
          <a:p>
            <a:pPr marL="0" indent="0">
              <a:buNone/>
            </a:pPr>
            <a:r>
              <a:rPr lang="en-US" dirty="0" smtClean="0"/>
              <a:t>I looked upon the rotting deck</a:t>
            </a:r>
          </a:p>
          <a:p>
            <a:pPr marL="0" indent="0">
              <a:buNone/>
            </a:pPr>
            <a:r>
              <a:rPr lang="en-US" dirty="0" smtClean="0"/>
              <a:t>And there the dead men lay (Coleridge, “Rime of the Ancient Mariner”)</a:t>
            </a:r>
            <a:endParaRPr lang="en-US" dirty="0"/>
          </a:p>
        </p:txBody>
      </p:sp>
    </p:spTree>
    <p:extLst>
      <p:ext uri="{BB962C8B-B14F-4D97-AF65-F5344CB8AC3E}">
        <p14:creationId xmlns:p14="http://schemas.microsoft.com/office/powerpoint/2010/main" xmlns="" val="12191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Stylistics</a:t>
            </a:r>
            <a:endParaRPr lang="en-US" dirty="0"/>
          </a:p>
        </p:txBody>
      </p:sp>
      <p:sp>
        <p:nvSpPr>
          <p:cNvPr id="3" name="Content Placeholder 2"/>
          <p:cNvSpPr>
            <a:spLocks noGrp="1"/>
          </p:cNvSpPr>
          <p:nvPr>
            <p:ph idx="1"/>
          </p:nvPr>
        </p:nvSpPr>
        <p:spPr>
          <a:xfrm>
            <a:off x="971551" y="2310189"/>
            <a:ext cx="7200897" cy="3318936"/>
          </a:xfrm>
        </p:spPr>
        <p:txBody>
          <a:bodyPr>
            <a:noAutofit/>
          </a:bodyPr>
          <a:lstStyle/>
          <a:p>
            <a:r>
              <a:rPr lang="en-US" sz="2800" dirty="0" smtClean="0"/>
              <a:t>Adopts multidisciplinary approach to achieve its goals.</a:t>
            </a:r>
          </a:p>
          <a:p>
            <a:r>
              <a:rPr lang="en-US" sz="2800" dirty="0"/>
              <a:t>E</a:t>
            </a:r>
            <a:r>
              <a:rPr lang="en-US" sz="2800" dirty="0" smtClean="0"/>
              <a:t>xamines language use in different contexts in order to determine the style, purposes, meaning and the over all merit of the writing.</a:t>
            </a:r>
          </a:p>
          <a:p>
            <a:r>
              <a:rPr lang="en-US" sz="2800" dirty="0" smtClean="0"/>
              <a:t>With the techniques of stylistics at your disposal you will be able to evaluate any instance of </a:t>
            </a:r>
            <a:r>
              <a:rPr lang="en-US" dirty="0" smtClean="0"/>
              <a:t>language use with respect to its content and form</a:t>
            </a:r>
            <a:r>
              <a:rPr lang="en-US" sz="2800" dirty="0" smtClean="0"/>
              <a:t>.</a:t>
            </a:r>
            <a:endParaRPr lang="en-US" sz="2800" dirty="0"/>
          </a:p>
        </p:txBody>
      </p:sp>
    </p:spTree>
    <p:extLst>
      <p:ext uri="{BB962C8B-B14F-4D97-AF65-F5344CB8AC3E}">
        <p14:creationId xmlns:p14="http://schemas.microsoft.com/office/powerpoint/2010/main" xmlns="" val="1382193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Syntactic Level</a:t>
            </a:r>
            <a:endParaRPr lang="en-US" dirty="0"/>
          </a:p>
        </p:txBody>
      </p:sp>
      <p:sp>
        <p:nvSpPr>
          <p:cNvPr id="3" name="Content Placeholder 2"/>
          <p:cNvSpPr>
            <a:spLocks noGrp="1"/>
          </p:cNvSpPr>
          <p:nvPr>
            <p:ph idx="1"/>
          </p:nvPr>
        </p:nvSpPr>
        <p:spPr/>
        <p:txBody>
          <a:bodyPr>
            <a:normAutofit lnSpcReduction="10000"/>
          </a:bodyPr>
          <a:lstStyle/>
          <a:p>
            <a:r>
              <a:rPr lang="en-US" dirty="0" smtClean="0"/>
              <a:t>It is concerned with the arrangement of the words in a sentence. It also attempts to describe how these elements function in the sentence.</a:t>
            </a:r>
          </a:p>
          <a:p>
            <a:r>
              <a:rPr lang="en-US" dirty="0" smtClean="0"/>
              <a:t>E. g. “Home he went”</a:t>
            </a:r>
          </a:p>
          <a:p>
            <a:pPr marL="0" indent="0">
              <a:buNone/>
            </a:pPr>
            <a:r>
              <a:rPr lang="en-US" dirty="0" smtClean="0"/>
              <a:t>   “home” occurs in the beginning of the sentence to foreground it. </a:t>
            </a:r>
          </a:p>
          <a:p>
            <a:pPr marL="0" indent="0">
              <a:buNone/>
            </a:pPr>
            <a:r>
              <a:rPr lang="en-US" dirty="0"/>
              <a:t> </a:t>
            </a:r>
            <a:r>
              <a:rPr lang="en-US" dirty="0" smtClean="0"/>
              <a:t>  “Something there is that doesn’t love a wall” (Robert Frost, “Mending Wall”</a:t>
            </a:r>
          </a:p>
          <a:p>
            <a:endParaRPr lang="en-US" dirty="0"/>
          </a:p>
        </p:txBody>
      </p:sp>
    </p:spTree>
    <p:extLst>
      <p:ext uri="{BB962C8B-B14F-4D97-AF65-F5344CB8AC3E}">
        <p14:creationId xmlns:p14="http://schemas.microsoft.com/office/powerpoint/2010/main" xmlns="" val="1633880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Stylistics</a:t>
            </a:r>
            <a:endParaRPr lang="en-US" dirty="0"/>
          </a:p>
        </p:txBody>
      </p:sp>
      <p:sp>
        <p:nvSpPr>
          <p:cNvPr id="3" name="Content Placeholder 2"/>
          <p:cNvSpPr>
            <a:spLocks noGrp="1"/>
          </p:cNvSpPr>
          <p:nvPr>
            <p:ph idx="1"/>
          </p:nvPr>
        </p:nvSpPr>
        <p:spPr/>
        <p:txBody>
          <a:bodyPr/>
          <a:lstStyle/>
          <a:p>
            <a:r>
              <a:rPr lang="en-US" dirty="0" smtClean="0"/>
              <a:t>Stylistics enables us to interact meaningfully with a text. It opens our mind to the various dimensions of a literary work. It is a discipline which is relevant to all activities which rely on the use of language. </a:t>
            </a:r>
          </a:p>
          <a:p>
            <a:r>
              <a:rPr lang="en-US" dirty="0" smtClean="0"/>
              <a:t>Through our knowledge of stylistics, our ability of appreciating texts will increase.</a:t>
            </a:r>
          </a:p>
          <a:p>
            <a:r>
              <a:rPr lang="en-US" dirty="0" smtClean="0"/>
              <a:t>Stylistics will make us informed observers and analysts of language use in the process of negotiating meaning.</a:t>
            </a:r>
            <a:endParaRPr lang="en-US" dirty="0"/>
          </a:p>
        </p:txBody>
      </p:sp>
    </p:spTree>
    <p:extLst>
      <p:ext uri="{BB962C8B-B14F-4D97-AF65-F5344CB8AC3E}">
        <p14:creationId xmlns:p14="http://schemas.microsoft.com/office/powerpoint/2010/main" xmlns="" val="3266185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Stylistics</a:t>
            </a:r>
            <a:endParaRPr lang="en-US" dirty="0"/>
          </a:p>
        </p:txBody>
      </p:sp>
      <p:sp>
        <p:nvSpPr>
          <p:cNvPr id="3" name="Content Placeholder 2"/>
          <p:cNvSpPr>
            <a:spLocks noGrp="1"/>
          </p:cNvSpPr>
          <p:nvPr>
            <p:ph idx="1"/>
          </p:nvPr>
        </p:nvSpPr>
        <p:spPr/>
        <p:txBody>
          <a:bodyPr/>
          <a:lstStyle/>
          <a:p>
            <a:r>
              <a:rPr lang="en-US" sz="2800" dirty="0" smtClean="0"/>
              <a:t>Linguistic stylistics and Literary stylistics as two broad types of Stylistics.</a:t>
            </a:r>
          </a:p>
          <a:p>
            <a:r>
              <a:rPr lang="en-US" sz="2800" dirty="0" smtClean="0"/>
              <a:t>Discuss </a:t>
            </a:r>
            <a:r>
              <a:rPr lang="en-US" sz="2800" dirty="0"/>
              <a:t>L</a:t>
            </a:r>
            <a:r>
              <a:rPr lang="en-US" sz="2800" dirty="0" smtClean="0"/>
              <a:t>inguistic Stylistics and see how analysis can be done at some levels of language description.</a:t>
            </a:r>
          </a:p>
          <a:p>
            <a:endParaRPr lang="en-US" dirty="0" smtClean="0"/>
          </a:p>
          <a:p>
            <a:endParaRPr lang="en-US" dirty="0"/>
          </a:p>
        </p:txBody>
      </p:sp>
    </p:spTree>
    <p:extLst>
      <p:ext uri="{BB962C8B-B14F-4D97-AF65-F5344CB8AC3E}">
        <p14:creationId xmlns:p14="http://schemas.microsoft.com/office/powerpoint/2010/main" xmlns="" val="179584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sz="2800" dirty="0" smtClean="0"/>
              <a:t>Mention two types of Stylistics and distinguish between them.</a:t>
            </a:r>
          </a:p>
          <a:p>
            <a:r>
              <a:rPr lang="en-US" sz="2800" dirty="0" smtClean="0"/>
              <a:t>Identify some features that can be looked at in a linguistic analysis.</a:t>
            </a:r>
          </a:p>
          <a:p>
            <a:r>
              <a:rPr lang="en-US" sz="2800" dirty="0" smtClean="0"/>
              <a:t>Explain what is involved in a stylistic analysis of a literary text.</a:t>
            </a:r>
          </a:p>
          <a:p>
            <a:pPr marL="0" indent="0">
              <a:buNone/>
            </a:pPr>
            <a:endParaRPr lang="en-US" dirty="0" smtClean="0"/>
          </a:p>
        </p:txBody>
      </p:sp>
    </p:spTree>
    <p:extLst>
      <p:ext uri="{BB962C8B-B14F-4D97-AF65-F5344CB8AC3E}">
        <p14:creationId xmlns:p14="http://schemas.microsoft.com/office/powerpoint/2010/main" xmlns="" val="37087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Linguistic Stylistics</a:t>
            </a:r>
          </a:p>
        </p:txBody>
      </p:sp>
      <p:sp>
        <p:nvSpPr>
          <p:cNvPr id="3" name="Content Placeholder 2"/>
          <p:cNvSpPr>
            <a:spLocks noGrp="1"/>
          </p:cNvSpPr>
          <p:nvPr>
            <p:ph idx="1"/>
          </p:nvPr>
        </p:nvSpPr>
        <p:spPr/>
        <p:txBody>
          <a:bodyPr>
            <a:noAutofit/>
          </a:bodyPr>
          <a:lstStyle/>
          <a:p>
            <a:r>
              <a:rPr lang="en-US" sz="2800" dirty="0" smtClean="0"/>
              <a:t>According to </a:t>
            </a:r>
            <a:r>
              <a:rPr lang="en-US" sz="2800" dirty="0" err="1" smtClean="0"/>
              <a:t>Ayeomoni</a:t>
            </a:r>
            <a:r>
              <a:rPr lang="en-US" sz="2800" dirty="0" smtClean="0"/>
              <a:t> </a:t>
            </a:r>
            <a:r>
              <a:rPr lang="en-US" sz="2800" dirty="0"/>
              <a:t>Linguistic </a:t>
            </a:r>
            <a:r>
              <a:rPr lang="en-US" sz="2800" dirty="0" smtClean="0"/>
              <a:t>Stylistics is also known by the following terms: (</a:t>
            </a:r>
            <a:r>
              <a:rPr lang="en-US" sz="2800" dirty="0" err="1"/>
              <a:t>Ayeomoni</a:t>
            </a:r>
            <a:r>
              <a:rPr lang="en-US" sz="2800" dirty="0"/>
              <a:t>, N (2003) “Role of Stylistics in Literary Studies</a:t>
            </a:r>
            <a:r>
              <a:rPr lang="en-US" sz="2800" dirty="0" smtClean="0"/>
              <a:t>’</a:t>
            </a:r>
          </a:p>
          <a:p>
            <a:r>
              <a:rPr lang="en-US" sz="2800" dirty="0" smtClean="0"/>
              <a:t>Formal Stylistics ( </a:t>
            </a:r>
            <a:r>
              <a:rPr lang="en-US" sz="2800" dirty="0" err="1"/>
              <a:t>W</a:t>
            </a:r>
            <a:r>
              <a:rPr lang="en-US" sz="2800" dirty="0" err="1" smtClean="0"/>
              <a:t>iddowson</a:t>
            </a:r>
            <a:r>
              <a:rPr lang="en-US" sz="2800" dirty="0" smtClean="0"/>
              <a:t>)</a:t>
            </a:r>
          </a:p>
          <a:p>
            <a:r>
              <a:rPr lang="en-US" sz="2800" dirty="0" smtClean="0"/>
              <a:t>Modern Stylistics (Freeman)</a:t>
            </a:r>
          </a:p>
          <a:p>
            <a:r>
              <a:rPr lang="en-US" sz="2800" dirty="0" smtClean="0"/>
              <a:t>The New Stylistics (Fowler)</a:t>
            </a:r>
          </a:p>
          <a:p>
            <a:r>
              <a:rPr lang="en-US" sz="2800" dirty="0" smtClean="0"/>
              <a:t>Literary Linguistic Stylistics (Michael Short)</a:t>
            </a:r>
            <a:endParaRPr lang="en-US" sz="2800" dirty="0"/>
          </a:p>
        </p:txBody>
      </p:sp>
    </p:spTree>
    <p:extLst>
      <p:ext uri="{BB962C8B-B14F-4D97-AF65-F5344CB8AC3E}">
        <p14:creationId xmlns:p14="http://schemas.microsoft.com/office/powerpoint/2010/main" xmlns="" val="3150863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Stylistics</a:t>
            </a:r>
            <a:endParaRPr lang="en-US" dirty="0"/>
          </a:p>
        </p:txBody>
      </p:sp>
      <p:sp>
        <p:nvSpPr>
          <p:cNvPr id="3" name="Content Placeholder 2"/>
          <p:cNvSpPr>
            <a:spLocks noGrp="1"/>
          </p:cNvSpPr>
          <p:nvPr>
            <p:ph idx="1"/>
          </p:nvPr>
        </p:nvSpPr>
        <p:spPr/>
        <p:txBody>
          <a:bodyPr>
            <a:normAutofit fontScale="92500"/>
          </a:bodyPr>
          <a:lstStyle/>
          <a:p>
            <a:r>
              <a:rPr lang="en-US" sz="2800" dirty="0" smtClean="0"/>
              <a:t>Linguistic stylistics explores the linguistic features of a text.</a:t>
            </a:r>
          </a:p>
          <a:p>
            <a:r>
              <a:rPr lang="en-US" sz="2800" dirty="0" smtClean="0"/>
              <a:t>There is reference to style as the selection of certain linguistic forms or features over other possible ones</a:t>
            </a:r>
          </a:p>
          <a:p>
            <a:r>
              <a:rPr lang="en-US" sz="2800" dirty="0" smtClean="0"/>
              <a:t>linguistic stylistics therefore points out those linguistic choices which a writer or a speaker has made as well as the effects of the choices.</a:t>
            </a:r>
          </a:p>
        </p:txBody>
      </p:sp>
    </p:spTree>
    <p:extLst>
      <p:ext uri="{BB962C8B-B14F-4D97-AF65-F5344CB8AC3E}">
        <p14:creationId xmlns:p14="http://schemas.microsoft.com/office/powerpoint/2010/main" xmlns="" val="2618927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Linguistic </a:t>
            </a:r>
            <a:r>
              <a:rPr lang="en-US" dirty="0" smtClean="0"/>
              <a:t>Stylistics</a:t>
            </a:r>
            <a:endParaRPr lang="en-US" dirty="0"/>
          </a:p>
        </p:txBody>
      </p:sp>
      <p:sp>
        <p:nvSpPr>
          <p:cNvPr id="3" name="Content Placeholder 2"/>
          <p:cNvSpPr>
            <a:spLocks noGrp="1"/>
          </p:cNvSpPr>
          <p:nvPr>
            <p:ph idx="1"/>
          </p:nvPr>
        </p:nvSpPr>
        <p:spPr/>
        <p:txBody>
          <a:bodyPr>
            <a:normAutofit/>
          </a:bodyPr>
          <a:lstStyle/>
          <a:p>
            <a:r>
              <a:rPr lang="en-US" sz="2800" dirty="0" smtClean="0"/>
              <a:t>Linguistic Stylistics is primarily concerned with the use of language and its effects in a text.</a:t>
            </a:r>
          </a:p>
          <a:p>
            <a:r>
              <a:rPr lang="en-US" sz="2800" dirty="0" smtClean="0"/>
              <a:t>E.g. A poem: a linguistic stylistic analysis will be interested in describing the form and function of language in the poem, paying attention to certain “</a:t>
            </a:r>
            <a:r>
              <a:rPr lang="en-US" sz="2800" b="1" u="sng" dirty="0" smtClean="0"/>
              <a:t>curiosities</a:t>
            </a:r>
            <a:r>
              <a:rPr lang="en-US" sz="2800" dirty="0" smtClean="0"/>
              <a:t>” that may be accounted for in linguistic terms.</a:t>
            </a:r>
            <a:endParaRPr lang="en-US" sz="2800" dirty="0"/>
          </a:p>
        </p:txBody>
      </p:sp>
    </p:spTree>
    <p:extLst>
      <p:ext uri="{BB962C8B-B14F-4D97-AF65-F5344CB8AC3E}">
        <p14:creationId xmlns:p14="http://schemas.microsoft.com/office/powerpoint/2010/main" xmlns="" val="41291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Example: Robert Browning Porphyria’s Lover</a:t>
            </a:r>
            <a:endParaRPr lang="en-US" sz="4000" dirty="0"/>
          </a:p>
        </p:txBody>
      </p:sp>
      <p:sp>
        <p:nvSpPr>
          <p:cNvPr id="3" name="Content Placeholder 2"/>
          <p:cNvSpPr>
            <a:spLocks noGrp="1"/>
          </p:cNvSpPr>
          <p:nvPr>
            <p:ph idx="1"/>
          </p:nvPr>
        </p:nvSpPr>
        <p:spPr/>
        <p:txBody>
          <a:bodyPr/>
          <a:lstStyle/>
          <a:p>
            <a:r>
              <a:rPr lang="en-US" sz="3200" i="1" dirty="0" smtClean="0">
                <a:latin typeface="Arial" panose="020B0604020202020204" pitchFamily="34" charset="0"/>
                <a:cs typeface="Arial" panose="020B0604020202020204" pitchFamily="34" charset="0"/>
              </a:rPr>
              <a:t>The rain </a:t>
            </a:r>
            <a:r>
              <a:rPr lang="en-US" sz="3200" i="1" u="sng" dirty="0" smtClean="0">
                <a:latin typeface="Arial" panose="020B0604020202020204" pitchFamily="34" charset="0"/>
                <a:cs typeface="Arial" panose="020B0604020202020204" pitchFamily="34" charset="0"/>
              </a:rPr>
              <a:t>set</a:t>
            </a:r>
            <a:r>
              <a:rPr lang="en-US" sz="3200" i="1" dirty="0" smtClean="0">
                <a:latin typeface="Arial" panose="020B0604020202020204" pitchFamily="34" charset="0"/>
                <a:cs typeface="Arial" panose="020B0604020202020204" pitchFamily="34" charset="0"/>
              </a:rPr>
              <a:t> early in tonight,</a:t>
            </a:r>
          </a:p>
          <a:p>
            <a:r>
              <a:rPr lang="en-US" sz="3200" i="1" dirty="0" smtClean="0">
                <a:latin typeface="Arial" panose="020B0604020202020204" pitchFamily="34" charset="0"/>
                <a:cs typeface="Arial" panose="020B0604020202020204" pitchFamily="34" charset="0"/>
              </a:rPr>
              <a:t>The </a:t>
            </a:r>
            <a:r>
              <a:rPr lang="en-US" sz="3200" i="1" u="sng" dirty="0" smtClean="0">
                <a:latin typeface="Arial" panose="020B0604020202020204" pitchFamily="34" charset="0"/>
                <a:cs typeface="Arial" panose="020B0604020202020204" pitchFamily="34" charset="0"/>
              </a:rPr>
              <a:t>sullen</a:t>
            </a:r>
            <a:r>
              <a:rPr lang="en-US" sz="3200" i="1" dirty="0" smtClean="0">
                <a:latin typeface="Arial" panose="020B0604020202020204" pitchFamily="34" charset="0"/>
                <a:cs typeface="Arial" panose="020B0604020202020204" pitchFamily="34" charset="0"/>
              </a:rPr>
              <a:t> wind was soon </a:t>
            </a:r>
            <a:r>
              <a:rPr lang="en-US" sz="3200" i="1" u="sng" dirty="0" smtClean="0">
                <a:latin typeface="Arial" panose="020B0604020202020204" pitchFamily="34" charset="0"/>
                <a:cs typeface="Arial" panose="020B0604020202020204" pitchFamily="34" charset="0"/>
              </a:rPr>
              <a:t>awake</a:t>
            </a:r>
            <a:r>
              <a:rPr lang="en-US" sz="3200" i="1" dirty="0" smtClean="0">
                <a:latin typeface="Arial" panose="020B0604020202020204" pitchFamily="34" charset="0"/>
                <a:cs typeface="Arial" panose="020B0604020202020204" pitchFamily="34" charset="0"/>
              </a:rPr>
              <a:t>,</a:t>
            </a:r>
          </a:p>
          <a:p>
            <a:r>
              <a:rPr lang="en-US" sz="3200" i="1" dirty="0" smtClean="0">
                <a:latin typeface="Arial" panose="020B0604020202020204" pitchFamily="34" charset="0"/>
                <a:cs typeface="Arial" panose="020B0604020202020204" pitchFamily="34" charset="0"/>
              </a:rPr>
              <a:t>It tore the elm-tops down for </a:t>
            </a:r>
            <a:r>
              <a:rPr lang="en-US" sz="3200" i="1" u="sng" dirty="0" smtClean="0">
                <a:latin typeface="Arial" panose="020B0604020202020204" pitchFamily="34" charset="0"/>
                <a:cs typeface="Arial" panose="020B0604020202020204" pitchFamily="34" charset="0"/>
              </a:rPr>
              <a:t>spite</a:t>
            </a:r>
            <a:r>
              <a:rPr lang="en-US" sz="3200" i="1" dirty="0" smtClean="0">
                <a:latin typeface="Arial" panose="020B0604020202020204" pitchFamily="34" charset="0"/>
                <a:cs typeface="Arial" panose="020B0604020202020204" pitchFamily="34" charset="0"/>
              </a:rPr>
              <a:t>,</a:t>
            </a:r>
          </a:p>
          <a:p>
            <a:r>
              <a:rPr lang="en-US" sz="3200" i="1" dirty="0" smtClean="0">
                <a:latin typeface="Arial" panose="020B0604020202020204" pitchFamily="34" charset="0"/>
                <a:cs typeface="Arial" panose="020B0604020202020204" pitchFamily="34" charset="0"/>
              </a:rPr>
              <a:t>And did its worst to </a:t>
            </a:r>
            <a:r>
              <a:rPr lang="en-US" sz="3200" i="1" u="sng" dirty="0" smtClean="0">
                <a:latin typeface="Arial" panose="020B0604020202020204" pitchFamily="34" charset="0"/>
                <a:cs typeface="Arial" panose="020B0604020202020204" pitchFamily="34" charset="0"/>
              </a:rPr>
              <a:t>vex</a:t>
            </a:r>
            <a:r>
              <a:rPr lang="en-US" sz="3200" i="1" dirty="0" smtClean="0">
                <a:latin typeface="Arial" panose="020B0604020202020204" pitchFamily="34" charset="0"/>
                <a:cs typeface="Arial" panose="020B0604020202020204" pitchFamily="34" charset="0"/>
              </a:rPr>
              <a:t> the lake</a:t>
            </a:r>
          </a:p>
          <a:p>
            <a:pPr marL="0" indent="0">
              <a:buNone/>
            </a:pPr>
            <a:endParaRPr lang="en-US" dirty="0" smtClean="0"/>
          </a:p>
          <a:p>
            <a:endParaRPr lang="en-US" dirty="0"/>
          </a:p>
        </p:txBody>
      </p:sp>
    </p:spTree>
    <p:extLst>
      <p:ext uri="{BB962C8B-B14F-4D97-AF65-F5344CB8AC3E}">
        <p14:creationId xmlns:p14="http://schemas.microsoft.com/office/powerpoint/2010/main" xmlns="" val="2003907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290</TotalTime>
  <Words>987</Words>
  <Application>Microsoft Office PowerPoint</Application>
  <PresentationFormat>On-screen Show (4:3)</PresentationFormat>
  <Paragraphs>94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Organic</vt:lpstr>
      <vt:lpstr>Stylistics</vt:lpstr>
      <vt:lpstr>Stylistics</vt:lpstr>
      <vt:lpstr>Stylistics</vt:lpstr>
      <vt:lpstr>Types of Stylistics</vt:lpstr>
      <vt:lpstr>Objectives</vt:lpstr>
      <vt:lpstr>Linguistic Stylistics</vt:lpstr>
      <vt:lpstr>Linguistic Stylistics</vt:lpstr>
      <vt:lpstr>Linguistic Stylistics</vt:lpstr>
      <vt:lpstr>Example: Robert Browning Porphyria’s Lover</vt:lpstr>
      <vt:lpstr>Linguistic Stylistics</vt:lpstr>
      <vt:lpstr>Linguistic Stylistics</vt:lpstr>
      <vt:lpstr>Difference between Linguistic Stylistics &amp; Literary Stylistics</vt:lpstr>
      <vt:lpstr>Linguistic Stylistics </vt:lpstr>
      <vt:lpstr>Features of Linguistic Stylistics </vt:lpstr>
      <vt:lpstr>Phonological Level : Example</vt:lpstr>
      <vt:lpstr>2.Graphological Level </vt:lpstr>
      <vt:lpstr>Example: Graphological Level</vt:lpstr>
      <vt:lpstr>3. Lexical level</vt:lpstr>
      <vt:lpstr>Example: Lexical Level</vt:lpstr>
      <vt:lpstr>4. Syntactic Level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Stylistics</dc:title>
  <dc:creator>Neelum</dc:creator>
  <cp:lastModifiedBy>NTS</cp:lastModifiedBy>
  <cp:revision>100</cp:revision>
  <dcterms:created xsi:type="dcterms:W3CDTF">2014-02-27T05:23:01Z</dcterms:created>
  <dcterms:modified xsi:type="dcterms:W3CDTF">2014-02-27T12:28:07Z</dcterms:modified>
</cp:coreProperties>
</file>