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5" autoAdjust="0"/>
    <p:restoredTop sz="94660"/>
  </p:normalViewPr>
  <p:slideViewPr>
    <p:cSldViewPr snapToGrid="0">
      <p:cViewPr varScale="1">
        <p:scale>
          <a:sx n="37" d="100"/>
          <a:sy n="37" d="100"/>
        </p:scale>
        <p:origin x="-1464"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C6AFF8-BF5B-4025-96D0-4E0A69E2950C}"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82AA6-7F48-4F61-857B-5C183BE5CBAF}" type="slidenum">
              <a:rPr lang="en-US" smtClean="0"/>
              <a:pPr/>
              <a:t>‹#›</a:t>
            </a:fld>
            <a:endParaRPr lang="en-US"/>
          </a:p>
        </p:txBody>
      </p:sp>
    </p:spTree>
    <p:extLst>
      <p:ext uri="{BB962C8B-B14F-4D97-AF65-F5344CB8AC3E}">
        <p14:creationId xmlns="" xmlns:p14="http://schemas.microsoft.com/office/powerpoint/2010/main" val="3471130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C6AFF8-BF5B-4025-96D0-4E0A69E2950C}"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82AA6-7F48-4F61-857B-5C183BE5CBAF}" type="slidenum">
              <a:rPr lang="en-US" smtClean="0"/>
              <a:pPr/>
              <a:t>‹#›</a:t>
            </a:fld>
            <a:endParaRPr lang="en-US"/>
          </a:p>
        </p:txBody>
      </p:sp>
    </p:spTree>
    <p:extLst>
      <p:ext uri="{BB962C8B-B14F-4D97-AF65-F5344CB8AC3E}">
        <p14:creationId xmlns="" xmlns:p14="http://schemas.microsoft.com/office/powerpoint/2010/main" val="3853493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C6AFF8-BF5B-4025-96D0-4E0A69E2950C}"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82AA6-7F48-4F61-857B-5C183BE5CBAF}" type="slidenum">
              <a:rPr lang="en-US" smtClean="0"/>
              <a:pPr/>
              <a:t>‹#›</a:t>
            </a:fld>
            <a:endParaRPr lang="en-US"/>
          </a:p>
        </p:txBody>
      </p:sp>
    </p:spTree>
    <p:extLst>
      <p:ext uri="{BB962C8B-B14F-4D97-AF65-F5344CB8AC3E}">
        <p14:creationId xmlns="" xmlns:p14="http://schemas.microsoft.com/office/powerpoint/2010/main" val="1012789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C6AFF8-BF5B-4025-96D0-4E0A69E2950C}"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82AA6-7F48-4F61-857B-5C183BE5CBAF}" type="slidenum">
              <a:rPr lang="en-US" smtClean="0"/>
              <a:pPr/>
              <a:t>‹#›</a:t>
            </a:fld>
            <a:endParaRPr lang="en-US"/>
          </a:p>
        </p:txBody>
      </p:sp>
    </p:spTree>
    <p:extLst>
      <p:ext uri="{BB962C8B-B14F-4D97-AF65-F5344CB8AC3E}">
        <p14:creationId xmlns="" xmlns:p14="http://schemas.microsoft.com/office/powerpoint/2010/main" val="369970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C6AFF8-BF5B-4025-96D0-4E0A69E2950C}"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82AA6-7F48-4F61-857B-5C183BE5CBAF}" type="slidenum">
              <a:rPr lang="en-US" smtClean="0"/>
              <a:pPr/>
              <a:t>‹#›</a:t>
            </a:fld>
            <a:endParaRPr lang="en-US"/>
          </a:p>
        </p:txBody>
      </p:sp>
    </p:spTree>
    <p:extLst>
      <p:ext uri="{BB962C8B-B14F-4D97-AF65-F5344CB8AC3E}">
        <p14:creationId xmlns="" xmlns:p14="http://schemas.microsoft.com/office/powerpoint/2010/main" val="350600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C6AFF8-BF5B-4025-96D0-4E0A69E2950C}"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82AA6-7F48-4F61-857B-5C183BE5CBAF}" type="slidenum">
              <a:rPr lang="en-US" smtClean="0"/>
              <a:pPr/>
              <a:t>‹#›</a:t>
            </a:fld>
            <a:endParaRPr lang="en-US"/>
          </a:p>
        </p:txBody>
      </p:sp>
    </p:spTree>
    <p:extLst>
      <p:ext uri="{BB962C8B-B14F-4D97-AF65-F5344CB8AC3E}">
        <p14:creationId xmlns="" xmlns:p14="http://schemas.microsoft.com/office/powerpoint/2010/main" val="4120329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C6AFF8-BF5B-4025-96D0-4E0A69E2950C}" type="datetimeFigureOut">
              <a:rPr lang="en-US" smtClean="0"/>
              <a:pPr/>
              <a:t>4/12/2014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E82AA6-7F48-4F61-857B-5C183BE5CBAF}" type="slidenum">
              <a:rPr lang="en-US" smtClean="0"/>
              <a:pPr/>
              <a:t>‹#›</a:t>
            </a:fld>
            <a:endParaRPr lang="en-US"/>
          </a:p>
        </p:txBody>
      </p:sp>
    </p:spTree>
    <p:extLst>
      <p:ext uri="{BB962C8B-B14F-4D97-AF65-F5344CB8AC3E}">
        <p14:creationId xmlns="" xmlns:p14="http://schemas.microsoft.com/office/powerpoint/2010/main" val="96936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C6AFF8-BF5B-4025-96D0-4E0A69E2950C}" type="datetimeFigureOut">
              <a:rPr lang="en-US" smtClean="0"/>
              <a:pPr/>
              <a:t>4/12/2014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E82AA6-7F48-4F61-857B-5C183BE5CBAF}" type="slidenum">
              <a:rPr lang="en-US" smtClean="0"/>
              <a:pPr/>
              <a:t>‹#›</a:t>
            </a:fld>
            <a:endParaRPr lang="en-US"/>
          </a:p>
        </p:txBody>
      </p:sp>
    </p:spTree>
    <p:extLst>
      <p:ext uri="{BB962C8B-B14F-4D97-AF65-F5344CB8AC3E}">
        <p14:creationId xmlns="" xmlns:p14="http://schemas.microsoft.com/office/powerpoint/2010/main" val="90568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6AFF8-BF5B-4025-96D0-4E0A69E2950C}" type="datetimeFigureOut">
              <a:rPr lang="en-US" smtClean="0"/>
              <a:pPr/>
              <a:t>4/12/2014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E82AA6-7F48-4F61-857B-5C183BE5CBAF}" type="slidenum">
              <a:rPr lang="en-US" smtClean="0"/>
              <a:pPr/>
              <a:t>‹#›</a:t>
            </a:fld>
            <a:endParaRPr lang="en-US"/>
          </a:p>
        </p:txBody>
      </p:sp>
    </p:spTree>
    <p:extLst>
      <p:ext uri="{BB962C8B-B14F-4D97-AF65-F5344CB8AC3E}">
        <p14:creationId xmlns="" xmlns:p14="http://schemas.microsoft.com/office/powerpoint/2010/main" val="3953345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C6AFF8-BF5B-4025-96D0-4E0A69E2950C}"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82AA6-7F48-4F61-857B-5C183BE5CBAF}" type="slidenum">
              <a:rPr lang="en-US" smtClean="0"/>
              <a:pPr/>
              <a:t>‹#›</a:t>
            </a:fld>
            <a:endParaRPr lang="en-US"/>
          </a:p>
        </p:txBody>
      </p:sp>
    </p:spTree>
    <p:extLst>
      <p:ext uri="{BB962C8B-B14F-4D97-AF65-F5344CB8AC3E}">
        <p14:creationId xmlns="" xmlns:p14="http://schemas.microsoft.com/office/powerpoint/2010/main" val="85216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C6AFF8-BF5B-4025-96D0-4E0A69E2950C}"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82AA6-7F48-4F61-857B-5C183BE5CBAF}" type="slidenum">
              <a:rPr lang="en-US" smtClean="0"/>
              <a:pPr/>
              <a:t>‹#›</a:t>
            </a:fld>
            <a:endParaRPr lang="en-US"/>
          </a:p>
        </p:txBody>
      </p:sp>
    </p:spTree>
    <p:extLst>
      <p:ext uri="{BB962C8B-B14F-4D97-AF65-F5344CB8AC3E}">
        <p14:creationId xmlns="" xmlns:p14="http://schemas.microsoft.com/office/powerpoint/2010/main" val="2446865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C6AFF8-BF5B-4025-96D0-4E0A69E2950C}" type="datetimeFigureOut">
              <a:rPr lang="en-US" smtClean="0"/>
              <a:pPr/>
              <a:t>4/12/2014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82AA6-7F48-4F61-857B-5C183BE5CBAF}" type="slidenum">
              <a:rPr lang="en-US" smtClean="0"/>
              <a:pPr/>
              <a:t>‹#›</a:t>
            </a:fld>
            <a:endParaRPr lang="en-US"/>
          </a:p>
        </p:txBody>
      </p:sp>
    </p:spTree>
    <p:extLst>
      <p:ext uri="{BB962C8B-B14F-4D97-AF65-F5344CB8AC3E}">
        <p14:creationId xmlns="" xmlns:p14="http://schemas.microsoft.com/office/powerpoint/2010/main" val="42124867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Analysis of Prose </a:t>
            </a:r>
            <a:endParaRPr lang="en-US" dirty="0"/>
          </a:p>
        </p:txBody>
      </p:sp>
      <p:sp>
        <p:nvSpPr>
          <p:cNvPr id="3" name="Subtitle 2"/>
          <p:cNvSpPr>
            <a:spLocks noGrp="1"/>
          </p:cNvSpPr>
          <p:nvPr>
            <p:ph type="subTitle" idx="1"/>
          </p:nvPr>
        </p:nvSpPr>
        <p:spPr/>
        <p:txBody>
          <a:bodyPr/>
          <a:lstStyle/>
          <a:p>
            <a:r>
              <a:rPr lang="en-US" dirty="0" smtClean="0"/>
              <a:t>Stylistics 551</a:t>
            </a:r>
          </a:p>
          <a:p>
            <a:r>
              <a:rPr lang="en-US" dirty="0" smtClean="0"/>
              <a:t>Lecture 30</a:t>
            </a:r>
            <a:endParaRPr lang="en-US" dirty="0"/>
          </a:p>
        </p:txBody>
      </p:sp>
    </p:spTree>
    <p:extLst>
      <p:ext uri="{BB962C8B-B14F-4D97-AF65-F5344CB8AC3E}">
        <p14:creationId xmlns="" xmlns:p14="http://schemas.microsoft.com/office/powerpoint/2010/main" val="286010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Meatless Days </a:t>
            </a:r>
            <a:r>
              <a:rPr lang="en-US" dirty="0" smtClean="0"/>
              <a:t>by Sara </a:t>
            </a:r>
            <a:r>
              <a:rPr lang="en-US" dirty="0" err="1" smtClean="0"/>
              <a:t>Sulehri</a:t>
            </a:r>
            <a:endParaRPr lang="en-US" dirty="0"/>
          </a:p>
        </p:txBody>
      </p:sp>
      <p:sp>
        <p:nvSpPr>
          <p:cNvPr id="3" name="Content Placeholder 2"/>
          <p:cNvSpPr>
            <a:spLocks noGrp="1"/>
          </p:cNvSpPr>
          <p:nvPr>
            <p:ph idx="1"/>
          </p:nvPr>
        </p:nvSpPr>
        <p:spPr/>
        <p:txBody>
          <a:bodyPr>
            <a:normAutofit fontScale="77500" lnSpcReduction="20000"/>
          </a:bodyPr>
          <a:lstStyle/>
          <a:p>
            <a:r>
              <a:rPr lang="en-US" dirty="0"/>
              <a:t>I thought she was the very air I breathed, but </a:t>
            </a:r>
            <a:r>
              <a:rPr lang="en-US" dirty="0" err="1"/>
              <a:t>Ifat</a:t>
            </a:r>
            <a:r>
              <a:rPr lang="en-US" dirty="0"/>
              <a:t> was </a:t>
            </a:r>
            <a:r>
              <a:rPr lang="en-US" i="1" dirty="0"/>
              <a:t>prior, prior</a:t>
            </a:r>
            <a:r>
              <a:rPr lang="en-US" dirty="0"/>
              <a:t>.  Karachi’s traffic </a:t>
            </a:r>
            <a:r>
              <a:rPr lang="en-US" i="1" dirty="0"/>
              <a:t>grew lunchtime crazed</a:t>
            </a:r>
            <a:r>
              <a:rPr lang="en-US" dirty="0"/>
              <a:t>. </a:t>
            </a:r>
          </a:p>
          <a:p>
            <a:r>
              <a:rPr lang="en-US" dirty="0"/>
              <a:t>She gulped on her own eloquence, her </a:t>
            </a:r>
            <a:r>
              <a:rPr lang="en-US" i="1" dirty="0"/>
              <a:t>breakfast bosom quaked</a:t>
            </a:r>
            <a:r>
              <a:rPr lang="en-US" dirty="0"/>
              <a:t>… I was surprised beyond measure when that big head bent backward and wept, a quick summer shower of tears. By the time he left, all surfaces were dry.  </a:t>
            </a:r>
            <a:r>
              <a:rPr lang="en-US" dirty="0" err="1"/>
              <a:t>Dadi</a:t>
            </a:r>
            <a:r>
              <a:rPr lang="en-US" dirty="0"/>
              <a:t> with her flair for drama had allowed life to sit so heavily upon her back that her spine wilted and froze into a perfect curve, and so it was in the posture of a shrimp that she went scuttling through the day.  Sometimes, to my mother’s great distress, </a:t>
            </a:r>
            <a:r>
              <a:rPr lang="en-US" dirty="0" err="1"/>
              <a:t>Dadi</a:t>
            </a:r>
            <a:r>
              <a:rPr lang="en-US" dirty="0"/>
              <a:t> could berate </a:t>
            </a:r>
            <a:r>
              <a:rPr lang="en-US" dirty="0" err="1"/>
              <a:t>satan</a:t>
            </a:r>
            <a:r>
              <a:rPr lang="en-US" dirty="0"/>
              <a:t> in full eloquence only after she had clambered on top of the dining room table and lain there like a molding centerpiece. </a:t>
            </a:r>
          </a:p>
          <a:p>
            <a:r>
              <a:rPr lang="en-US" dirty="0" err="1"/>
              <a:t>Dadi</a:t>
            </a:r>
            <a:r>
              <a:rPr lang="en-US" dirty="0"/>
              <a:t>…. waited for the return of her eldest son, my father. He had gone careening off to a place called </a:t>
            </a:r>
            <a:r>
              <a:rPr lang="en-US" dirty="0" err="1"/>
              <a:t>Inglistan</a:t>
            </a:r>
            <a:r>
              <a:rPr lang="en-US" dirty="0"/>
              <a:t>, or England, fired by some of the several </a:t>
            </a:r>
            <a:r>
              <a:rPr lang="en-US" dirty="0" err="1"/>
              <a:t>enthusiams</a:t>
            </a:r>
            <a:r>
              <a:rPr lang="en-US" dirty="0"/>
              <a:t> made available by the proliferating talk of independence. </a:t>
            </a:r>
          </a:p>
          <a:p>
            <a:endParaRPr lang="en-US" dirty="0"/>
          </a:p>
        </p:txBody>
      </p:sp>
    </p:spTree>
    <p:extLst>
      <p:ext uri="{BB962C8B-B14F-4D97-AF65-F5344CB8AC3E}">
        <p14:creationId xmlns="" xmlns:p14="http://schemas.microsoft.com/office/powerpoint/2010/main" val="2994994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Meatless Days </a:t>
            </a:r>
            <a:r>
              <a:rPr lang="en-US" dirty="0"/>
              <a:t>by Sara </a:t>
            </a:r>
            <a:r>
              <a:rPr lang="en-US" dirty="0" err="1"/>
              <a:t>Sulehri</a:t>
            </a:r>
            <a:endParaRPr lang="en-US" dirty="0"/>
          </a:p>
        </p:txBody>
      </p:sp>
      <p:sp>
        <p:nvSpPr>
          <p:cNvPr id="3" name="Content Placeholder 2"/>
          <p:cNvSpPr>
            <a:spLocks noGrp="1"/>
          </p:cNvSpPr>
          <p:nvPr>
            <p:ph idx="1"/>
          </p:nvPr>
        </p:nvSpPr>
        <p:spPr/>
        <p:txBody>
          <a:bodyPr>
            <a:normAutofit fontScale="92500"/>
          </a:bodyPr>
          <a:lstStyle/>
          <a:p>
            <a:r>
              <a:rPr lang="en-US" dirty="0" err="1"/>
              <a:t>Dadi</a:t>
            </a:r>
            <a:r>
              <a:rPr lang="en-US" dirty="0"/>
              <a:t>…. waited for the return of her eldest son, my father. He had gone careening off to a place called </a:t>
            </a:r>
            <a:r>
              <a:rPr lang="en-US" dirty="0" err="1"/>
              <a:t>Inglistan</a:t>
            </a:r>
            <a:r>
              <a:rPr lang="en-US" dirty="0"/>
              <a:t>, or England, fired by some of the several </a:t>
            </a:r>
            <a:r>
              <a:rPr lang="en-US" dirty="0" err="1"/>
              <a:t>enthusiams</a:t>
            </a:r>
            <a:r>
              <a:rPr lang="en-US" dirty="0"/>
              <a:t> made available by the proliferating talk of independence. </a:t>
            </a:r>
            <a:endParaRPr lang="en-US" dirty="0" smtClean="0"/>
          </a:p>
          <a:p>
            <a:r>
              <a:rPr lang="en-US" dirty="0" smtClean="0"/>
              <a:t>I </a:t>
            </a:r>
            <a:r>
              <a:rPr lang="en-US" dirty="0"/>
              <a:t>can tell this only to someone like Anita…as we go perambulating through the grimness of New Haven and feed upon the pleasures of our conversational ways. </a:t>
            </a:r>
          </a:p>
          <a:p>
            <a:r>
              <a:rPr lang="en-US" dirty="0"/>
              <a:t>There are many more like these. About these examples we notice that they contain different linguistic categories of ‘ingenious’ expression. </a:t>
            </a:r>
          </a:p>
          <a:p>
            <a:endParaRPr lang="en-US" dirty="0"/>
          </a:p>
        </p:txBody>
      </p:sp>
    </p:spTree>
    <p:extLst>
      <p:ext uri="{BB962C8B-B14F-4D97-AF65-F5344CB8AC3E}">
        <p14:creationId xmlns="" xmlns:p14="http://schemas.microsoft.com/office/powerpoint/2010/main" val="3453533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Meatless Days </a:t>
            </a:r>
            <a:r>
              <a:rPr lang="en-US" dirty="0"/>
              <a:t>by Sara </a:t>
            </a:r>
            <a:r>
              <a:rPr lang="en-US" dirty="0" err="1"/>
              <a:t>Sulehri</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These categories are the following:</a:t>
            </a:r>
          </a:p>
          <a:p>
            <a:r>
              <a:rPr lang="en-US" dirty="0"/>
              <a:t>1. Words (</a:t>
            </a:r>
            <a:r>
              <a:rPr lang="en-US" dirty="0" err="1"/>
              <a:t>Ifat</a:t>
            </a:r>
            <a:r>
              <a:rPr lang="en-US" dirty="0"/>
              <a:t> was prior, prior)</a:t>
            </a:r>
          </a:p>
          <a:p>
            <a:r>
              <a:rPr lang="en-US" dirty="0"/>
              <a:t>2. Collocations (lunchtime crazed, breakfast bosom)</a:t>
            </a:r>
          </a:p>
          <a:p>
            <a:r>
              <a:rPr lang="en-US" dirty="0"/>
              <a:t>3. Phrases ( a quick summer shower of tears)</a:t>
            </a:r>
          </a:p>
          <a:p>
            <a:r>
              <a:rPr lang="en-US" dirty="0"/>
              <a:t>4. Clauses (She gulped on her own eloquence, her breakfast bosom quaked)</a:t>
            </a:r>
          </a:p>
          <a:p>
            <a:r>
              <a:rPr lang="en-US" dirty="0"/>
              <a:t>In linguistic description, we shall regard, ‘lunchtime crazed’ and ‘breakfast bosom’ as ‘deviant’ collocations. And though the words ‘gulp’ or ‘eloquence’ are not in themselves ‘deviant,’ the clause ‘She gulped on her eloquence’ is not a ‘norm’ either. </a:t>
            </a:r>
          </a:p>
          <a:p>
            <a:endParaRPr lang="en-US" dirty="0"/>
          </a:p>
        </p:txBody>
      </p:sp>
    </p:spTree>
    <p:extLst>
      <p:ext uri="{BB962C8B-B14F-4D97-AF65-F5344CB8AC3E}">
        <p14:creationId xmlns="" xmlns:p14="http://schemas.microsoft.com/office/powerpoint/2010/main" val="314226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Meatless Days </a:t>
            </a:r>
            <a:r>
              <a:rPr lang="en-US" dirty="0"/>
              <a:t>by Sara </a:t>
            </a:r>
            <a:r>
              <a:rPr lang="en-US" dirty="0" err="1"/>
              <a:t>Sulehri</a:t>
            </a:r>
            <a:endParaRPr lang="en-US" dirty="0"/>
          </a:p>
        </p:txBody>
      </p:sp>
      <p:sp>
        <p:nvSpPr>
          <p:cNvPr id="3" name="Content Placeholder 2"/>
          <p:cNvSpPr>
            <a:spLocks noGrp="1"/>
          </p:cNvSpPr>
          <p:nvPr>
            <p:ph idx="1"/>
          </p:nvPr>
        </p:nvSpPr>
        <p:spPr/>
        <p:txBody>
          <a:bodyPr>
            <a:normAutofit lnSpcReduction="10000"/>
          </a:bodyPr>
          <a:lstStyle/>
          <a:p>
            <a:r>
              <a:rPr lang="en-US" dirty="0"/>
              <a:t>According to semantic rules of English ‘gulp’ requires a food item and not ‘eloquence’ as its object. Since it is an unusual combination of ordinary words, it is ‘deviant’ – a form of ‘ingenious’ expression which has symbolic meaning in its ‘context.’ Similarly ‘summer shower of tears’ is symbolic description of tears – it is not an ordinary ‘shower’ but the literal meaning (of an image) are extended to apply it</a:t>
            </a:r>
          </a:p>
          <a:p>
            <a:r>
              <a:rPr lang="en-US" dirty="0"/>
              <a:t>to a different kind of phenomenon. This symbolic use of language is what we call ingenuity of literary expression.</a:t>
            </a:r>
          </a:p>
          <a:p>
            <a:endParaRPr lang="en-US" dirty="0"/>
          </a:p>
        </p:txBody>
      </p:sp>
    </p:spTree>
    <p:extLst>
      <p:ext uri="{BB962C8B-B14F-4D97-AF65-F5344CB8AC3E}">
        <p14:creationId xmlns="" xmlns:p14="http://schemas.microsoft.com/office/powerpoint/2010/main" val="3626273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Meatless Days </a:t>
            </a:r>
            <a:r>
              <a:rPr lang="en-US" dirty="0"/>
              <a:t>by Sara </a:t>
            </a:r>
            <a:r>
              <a:rPr lang="en-US" dirty="0" err="1"/>
              <a:t>Sulehri</a:t>
            </a:r>
            <a:endParaRPr lang="en-US" dirty="0"/>
          </a:p>
        </p:txBody>
      </p:sp>
      <p:sp>
        <p:nvSpPr>
          <p:cNvPr id="3" name="Content Placeholder 2"/>
          <p:cNvSpPr>
            <a:spLocks noGrp="1"/>
          </p:cNvSpPr>
          <p:nvPr>
            <p:ph idx="1"/>
          </p:nvPr>
        </p:nvSpPr>
        <p:spPr/>
        <p:txBody>
          <a:bodyPr/>
          <a:lstStyle/>
          <a:p>
            <a:r>
              <a:rPr lang="en-US" dirty="0"/>
              <a:t>One can infer from this brief discussion that Sara’s ‘ingenious’ literary expression consists in the blending of some deviant patterns into non-deviant patterns in her language. The full significance of their power and beauty can come into notice only in a larger context. </a:t>
            </a:r>
          </a:p>
        </p:txBody>
      </p:sp>
    </p:spTree>
    <p:extLst>
      <p:ext uri="{BB962C8B-B14F-4D97-AF65-F5344CB8AC3E}">
        <p14:creationId xmlns="" xmlns:p14="http://schemas.microsoft.com/office/powerpoint/2010/main" val="3732148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Games at Twilight </a:t>
            </a:r>
            <a:r>
              <a:rPr lang="en-US" dirty="0" smtClean="0"/>
              <a:t>Anita Desai</a:t>
            </a:r>
            <a:endParaRPr lang="en-US" dirty="0"/>
          </a:p>
        </p:txBody>
      </p:sp>
      <p:sp>
        <p:nvSpPr>
          <p:cNvPr id="3" name="Content Placeholder 2"/>
          <p:cNvSpPr>
            <a:spLocks noGrp="1"/>
          </p:cNvSpPr>
          <p:nvPr>
            <p:ph idx="1"/>
          </p:nvPr>
        </p:nvSpPr>
        <p:spPr/>
        <p:txBody>
          <a:bodyPr>
            <a:normAutofit fontScale="92500" lnSpcReduction="10000"/>
          </a:bodyPr>
          <a:lstStyle/>
          <a:p>
            <a:r>
              <a:rPr lang="en-US" dirty="0"/>
              <a:t>It was still too hot to play outdoors. They had had their tea, they had been washed and had their hair brushed, and after the long day of confinement in the house that was not cool but at least a protection from the sun, the children strained to get out. Their faces were red and bloated with the effort, but their mother would not open the door, everything was still curtained and shuttered in a way that stifled the children, made them feel that their lungs were stuffed with cotton wool and their noses with dust and if they didn’t burst out into the light and see the sun and feel the air, they would choke. </a:t>
            </a:r>
          </a:p>
          <a:p>
            <a:endParaRPr lang="en-US" dirty="0"/>
          </a:p>
        </p:txBody>
      </p:sp>
    </p:spTree>
    <p:extLst>
      <p:ext uri="{BB962C8B-B14F-4D97-AF65-F5344CB8AC3E}">
        <p14:creationId xmlns="" xmlns:p14="http://schemas.microsoft.com/office/powerpoint/2010/main" val="2541282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Games at Twilight </a:t>
            </a:r>
            <a:r>
              <a:rPr lang="en-US" dirty="0"/>
              <a:t>Anita Desai</a:t>
            </a:r>
          </a:p>
        </p:txBody>
      </p:sp>
      <p:sp>
        <p:nvSpPr>
          <p:cNvPr id="3" name="Content Placeholder 2"/>
          <p:cNvSpPr>
            <a:spLocks noGrp="1"/>
          </p:cNvSpPr>
          <p:nvPr>
            <p:ph idx="1"/>
          </p:nvPr>
        </p:nvSpPr>
        <p:spPr/>
        <p:txBody>
          <a:bodyPr>
            <a:normAutofit fontScale="92500"/>
          </a:bodyPr>
          <a:lstStyle/>
          <a:p>
            <a:r>
              <a:rPr lang="en-US" dirty="0"/>
              <a:t>“Please, ma, please,” they begged. “We’ll play in the veranda and porch—we won’t go a step out of the porch.” </a:t>
            </a:r>
          </a:p>
          <a:p>
            <a:r>
              <a:rPr lang="en-US" dirty="0"/>
              <a:t>“You will, I know you will, and then——” </a:t>
            </a:r>
          </a:p>
          <a:p>
            <a:r>
              <a:rPr lang="en-US" dirty="0"/>
              <a:t>“No—we won’t, we won’t,” they wailed so horrendously that she actually let down the bolt of the front door so that they burst out like seeds from a crackling, overripe pod into the veranda, with such wild, maniacal yells that she retreated to her bath and the shower of talcum powder and the fresh sari that were to help her face the summer evening. </a:t>
            </a:r>
          </a:p>
        </p:txBody>
      </p:sp>
    </p:spTree>
    <p:extLst>
      <p:ext uri="{BB962C8B-B14F-4D97-AF65-F5344CB8AC3E}">
        <p14:creationId xmlns="" xmlns:p14="http://schemas.microsoft.com/office/powerpoint/2010/main" val="3732690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Most poems are short, and so it is possible to </a:t>
            </a:r>
            <a:r>
              <a:rPr lang="en-US" dirty="0" err="1" smtClean="0"/>
              <a:t>analyse</a:t>
            </a:r>
            <a:r>
              <a:rPr lang="en-US" dirty="0" smtClean="0"/>
              <a:t> a whole text. And when </a:t>
            </a:r>
            <a:r>
              <a:rPr lang="en-US" dirty="0" err="1" smtClean="0"/>
              <a:t>analysing</a:t>
            </a:r>
            <a:r>
              <a:rPr lang="en-US" dirty="0" smtClean="0"/>
              <a:t> poetry we noticed that we could get a long way by concentrating on foregrounded features: particularly deviation and parallelism.</a:t>
            </a:r>
          </a:p>
          <a:p>
            <a:endParaRPr lang="en-US" dirty="0"/>
          </a:p>
        </p:txBody>
      </p:sp>
    </p:spTree>
    <p:extLst>
      <p:ext uri="{BB962C8B-B14F-4D97-AF65-F5344CB8AC3E}">
        <p14:creationId xmlns="" xmlns:p14="http://schemas.microsoft.com/office/powerpoint/2010/main" val="3134193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 the other hand, for novels and short stories, because they are much longer, stylistic analysis can only be done on selected extracts which are representative or specially interesting for some reason. And one of the results of this extra length is that effects in prose are often spread through whole texts, or textual extracts, and so, just looking at foregrounded features will not necessarily reveal enough of what we need to show. </a:t>
            </a:r>
          </a:p>
          <a:p>
            <a:endParaRPr lang="en-US" dirty="0"/>
          </a:p>
        </p:txBody>
      </p:sp>
    </p:spTree>
    <p:extLst>
      <p:ext uri="{BB962C8B-B14F-4D97-AF65-F5344CB8AC3E}">
        <p14:creationId xmlns="" xmlns:p14="http://schemas.microsoft.com/office/powerpoint/2010/main" val="527777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Analyzing the Language of Fiction</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Since fiction is written in prose, all discussion about the language of fiction necessarily concerns with the language of ‘prose’ in fiction. For the word ‘fiction’ taken alone may refer to invention of character, plot and other schemes that create and present a world of imagination. In linguistic studies, however, our concern is not with the invention of characters, or plot construction – not directly, that is. The primary concern is with those linguistic features, or patterns of the ‘narrative’ which distinguish literary prose from non-literary prose. Literariness is considered to be an elusive quality. At best it is defined as the emotive or expressive element of language in poetry or prose fiction. </a:t>
            </a:r>
          </a:p>
        </p:txBody>
      </p:sp>
    </p:spTree>
    <p:extLst>
      <p:ext uri="{BB962C8B-B14F-4D97-AF65-F5344CB8AC3E}">
        <p14:creationId xmlns="" xmlns:p14="http://schemas.microsoft.com/office/powerpoint/2010/main" val="1056653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only </a:t>
            </a:r>
            <a:r>
              <a:rPr lang="en-US" dirty="0" smtClean="0"/>
              <a:t>linguistic element </a:t>
            </a:r>
            <a:r>
              <a:rPr lang="en-US" dirty="0"/>
              <a:t>associated with the ‘emotive’ element in literature has been found to be lexis or vocabulary. There is a special vocabulary of literature, which will look ‘deviant,’ outside literature, but it conveys the subjective and emotive meanings in literature. But then, much of literature is written in normal language. In that case the literary element is always difficult to define in purely linguistic terms – especially in lengthy prose.</a:t>
            </a:r>
          </a:p>
          <a:p>
            <a:endParaRPr lang="en-US" dirty="0"/>
          </a:p>
        </p:txBody>
      </p:sp>
    </p:spTree>
    <p:extLst>
      <p:ext uri="{BB962C8B-B14F-4D97-AF65-F5344CB8AC3E}">
        <p14:creationId xmlns="" xmlns:p14="http://schemas.microsoft.com/office/powerpoint/2010/main" val="1941455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a:t>
            </a:r>
            <a:endParaRPr lang="en-US" dirty="0"/>
          </a:p>
        </p:txBody>
      </p:sp>
      <p:sp>
        <p:nvSpPr>
          <p:cNvPr id="4" name="Rectangle 1"/>
          <p:cNvSpPr>
            <a:spLocks noGrp="1" noChangeArrowheads="1"/>
          </p:cNvSpPr>
          <p:nvPr>
            <p:ph idx="1"/>
          </p:nvPr>
        </p:nvSpPr>
        <p:spPr bwMode="auto">
          <a:xfrm>
            <a:off x="471487" y="3304223"/>
            <a:ext cx="5809924" cy="11079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68580" tIns="34290" rIns="68580" bIns="34290" numCol="1" rtlCol="0"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lang="en-US" sz="1350" dirty="0">
                <a:latin typeface="Arial" panose="020B0604020202020204" pitchFamily="34" charset="0"/>
              </a:rPr>
              <a:t>I. LEXIS</a:t>
            </a:r>
            <a:br>
              <a:rPr lang="en-US" sz="1350" dirty="0">
                <a:latin typeface="Arial" panose="020B0604020202020204" pitchFamily="34" charset="0"/>
              </a:rPr>
            </a:br>
            <a:r>
              <a:rPr lang="en-US" sz="1350" dirty="0">
                <a:latin typeface="Arial" panose="020B0604020202020204" pitchFamily="34" charset="0"/>
              </a:rPr>
              <a:t>II. GRAMMAR</a:t>
            </a:r>
            <a:br>
              <a:rPr lang="en-US" sz="1350" dirty="0">
                <a:latin typeface="Arial" panose="020B0604020202020204" pitchFamily="34" charset="0"/>
              </a:rPr>
            </a:br>
            <a:r>
              <a:rPr lang="en-US" sz="1350" dirty="0">
                <a:latin typeface="Arial" panose="020B0604020202020204" pitchFamily="34" charset="0"/>
              </a:rPr>
              <a:t>III. FOREGROUNDED FEATURES (INCLUDING FIGURES OF SPEECH)</a:t>
            </a:r>
            <a:br>
              <a:rPr lang="en-US" sz="1350" dirty="0">
                <a:latin typeface="Arial" panose="020B0604020202020204" pitchFamily="34" charset="0"/>
              </a:rPr>
            </a:br>
            <a:r>
              <a:rPr lang="en-US" sz="1350" dirty="0">
                <a:latin typeface="Arial" panose="020B0604020202020204" pitchFamily="34" charset="0"/>
              </a:rPr>
              <a:t>IV. COHESION AND CONTEXT</a:t>
            </a:r>
          </a:p>
          <a:p>
            <a:pPr marL="0" indent="0" eaLnBrk="0" fontAlgn="base" hangingPunct="0">
              <a:lnSpc>
                <a:spcPct val="100000"/>
              </a:lnSpc>
              <a:spcBef>
                <a:spcPct val="0"/>
              </a:spcBef>
              <a:spcAft>
                <a:spcPct val="0"/>
              </a:spcAft>
              <a:buNone/>
            </a:pPr>
            <a:endParaRPr lang="en-US" sz="1350" dirty="0">
              <a:latin typeface="Arial" panose="020B0604020202020204" pitchFamily="34" charset="0"/>
            </a:endParaRPr>
          </a:p>
        </p:txBody>
      </p:sp>
    </p:spTree>
    <p:extLst>
      <p:ext uri="{BB962C8B-B14F-4D97-AF65-F5344CB8AC3E}">
        <p14:creationId xmlns="" xmlns:p14="http://schemas.microsoft.com/office/powerpoint/2010/main" val="996624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There is generally an agreement that apart from </a:t>
            </a:r>
            <a:r>
              <a:rPr lang="en-US" dirty="0" err="1"/>
              <a:t>metre</a:t>
            </a:r>
            <a:r>
              <a:rPr lang="en-US" dirty="0"/>
              <a:t>, the differences between the language of poetry and the language of prose may not be readily discernible. The study of some forms of poetry may sometimes reveal more readily some linguistic features of vocabulary and grammar which appear to be ‘deviant’ (</a:t>
            </a:r>
            <a:r>
              <a:rPr lang="en-US" dirty="0" err="1"/>
              <a:t>Widdowson</a:t>
            </a:r>
            <a:r>
              <a:rPr lang="en-US" dirty="0"/>
              <a:t>) when compared to the ‘norm.’ But then a careful examination of literary prose, especially in fiction, also reveals the same features- only differently distributed (Lodge). </a:t>
            </a:r>
          </a:p>
        </p:txBody>
      </p:sp>
    </p:spTree>
    <p:extLst>
      <p:ext uri="{BB962C8B-B14F-4D97-AF65-F5344CB8AC3E}">
        <p14:creationId xmlns="" xmlns:p14="http://schemas.microsoft.com/office/powerpoint/2010/main" val="4158520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literary element in both, poetry and prose fiction, consists in the fashioning of ‘patterns over and above those required by the actual language system’ (</a:t>
            </a:r>
            <a:r>
              <a:rPr lang="en-US" dirty="0" err="1"/>
              <a:t>Widdowson</a:t>
            </a:r>
            <a:r>
              <a:rPr lang="en-US" dirty="0"/>
              <a:t>). Now these ‘patterns’ need not be ‘deviations’ nor may they appear to be lying apart from the patterns that form the norm of language. The components of these patterns my be ‘deviant’ or ‘non-deviant’ or both. The literary ‘patterns’ fashioned ‘over and above’ the normal language are </a:t>
            </a:r>
            <a:r>
              <a:rPr lang="en-US" dirty="0" err="1"/>
              <a:t>recognised</a:t>
            </a:r>
            <a:r>
              <a:rPr lang="en-US" dirty="0"/>
              <a:t> to be images, metaphors, similes, symbols, figures of speech, irony paradox and a host of other rhetorical devices that may or may not be specific to certain ‘genres.’ And they may be composed of deviant, or non-deviant or both kinds of components.</a:t>
            </a:r>
          </a:p>
          <a:p>
            <a:endParaRPr lang="en-US" dirty="0"/>
          </a:p>
        </p:txBody>
      </p:sp>
    </p:spTree>
    <p:extLst>
      <p:ext uri="{BB962C8B-B14F-4D97-AF65-F5344CB8AC3E}">
        <p14:creationId xmlns="" xmlns:p14="http://schemas.microsoft.com/office/powerpoint/2010/main" val="1778559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Hence in this investigation, only those sentences are studied that strike me as ‘ingenious’ expression of some kind on the basis of my intuitive </a:t>
            </a:r>
            <a:r>
              <a:rPr lang="en-US" dirty="0" err="1"/>
              <a:t>judgement</a:t>
            </a:r>
            <a:r>
              <a:rPr lang="en-US" dirty="0"/>
              <a:t> as an ordinary reader. My aim is merely to explore and find some linguistic patterns in Sara’s sentences. I have used linguistic tools and terminology primarily for the sake of precision. But in the study of ‘literary’ expression, it is absolutely essential not to be confined to/ by it. To seek linguistic ground for reactions or responses intuitively aroused in the reader through the experience of literary or poetic language, linguistic structures must be interpreted for functions in a literary context. Hence intuition guides linguistic analysis made here, and analysis and interpretation merely seek, at least at this initial stage of enquiry, to account for reactions and responses that Sara’s expression arouses in ordinary readers, like me.</a:t>
            </a:r>
          </a:p>
          <a:p>
            <a:endParaRPr lang="en-US" dirty="0"/>
          </a:p>
        </p:txBody>
      </p:sp>
    </p:spTree>
    <p:extLst>
      <p:ext uri="{BB962C8B-B14F-4D97-AF65-F5344CB8AC3E}">
        <p14:creationId xmlns="" xmlns:p14="http://schemas.microsoft.com/office/powerpoint/2010/main" val="3116483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TotalTime>
  <Words>1315</Words>
  <Application>Microsoft Office PowerPoint</Application>
  <PresentationFormat>On-screen Show (4:3)</PresentationFormat>
  <Paragraphs>39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Analysis of Prose </vt:lpstr>
      <vt:lpstr>Slide 2</vt:lpstr>
      <vt:lpstr>Slide 3</vt:lpstr>
      <vt:lpstr>Analyzing the Language of Fiction </vt:lpstr>
      <vt:lpstr>Slide 5</vt:lpstr>
      <vt:lpstr>Checklist:</vt:lpstr>
      <vt:lpstr>Slide 7</vt:lpstr>
      <vt:lpstr>Slide 8</vt:lpstr>
      <vt:lpstr>Slide 9</vt:lpstr>
      <vt:lpstr>Meatless Days by Sara Sulehri</vt:lpstr>
      <vt:lpstr>Meatless Days by Sara Sulehri</vt:lpstr>
      <vt:lpstr>Meatless Days by Sara Sulehri</vt:lpstr>
      <vt:lpstr>Meatless Days by Sara Sulehri</vt:lpstr>
      <vt:lpstr>Meatless Days by Sara Sulehri</vt:lpstr>
      <vt:lpstr>Games at Twilight Anita Desai</vt:lpstr>
      <vt:lpstr>Games at Twilight Anita Desai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Prose </dc:title>
  <dc:creator>Neelum</dc:creator>
  <cp:lastModifiedBy>NTS</cp:lastModifiedBy>
  <cp:revision>33</cp:revision>
  <dcterms:created xsi:type="dcterms:W3CDTF">2014-04-13T03:56:54Z</dcterms:created>
  <dcterms:modified xsi:type="dcterms:W3CDTF">2014-04-12T08:42:00Z</dcterms:modified>
</cp:coreProperties>
</file>