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4660"/>
  </p:normalViewPr>
  <p:slideViewPr>
    <p:cSldViewPr snapToGrid="0">
      <p:cViewPr varScale="1">
        <p:scale>
          <a:sx n="37" d="100"/>
          <a:sy n="37" d="100"/>
        </p:scale>
        <p:origin x="-1464"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4/12/2014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837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3570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50056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6366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8359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60633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18925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41041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3006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pPr/>
              <a:t>4/12/2014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282938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8238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4/12/2014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133677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319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9264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4486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7049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0923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4/12/2014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049087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britannica.com/EBchecked/topic/343579/literatu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Revision Part I</a:t>
            </a:r>
            <a:endParaRPr lang="en-US" dirty="0"/>
          </a:p>
        </p:txBody>
      </p:sp>
      <p:sp>
        <p:nvSpPr>
          <p:cNvPr id="3" name="Subtitle 2"/>
          <p:cNvSpPr>
            <a:spLocks noGrp="1"/>
          </p:cNvSpPr>
          <p:nvPr>
            <p:ph type="subTitle" idx="1"/>
          </p:nvPr>
        </p:nvSpPr>
        <p:spPr/>
        <p:txBody>
          <a:bodyPr/>
          <a:lstStyle/>
          <a:p>
            <a:r>
              <a:rPr lang="en-US" dirty="0" smtClean="0"/>
              <a:t>Stylistic 551</a:t>
            </a:r>
          </a:p>
          <a:p>
            <a:r>
              <a:rPr lang="en-US" dirty="0" smtClean="0"/>
              <a:t>Lecture 31</a:t>
            </a:r>
            <a:endParaRPr lang="en-US" dirty="0"/>
          </a:p>
        </p:txBody>
      </p:sp>
    </p:spTree>
    <p:extLst>
      <p:ext uri="{BB962C8B-B14F-4D97-AF65-F5344CB8AC3E}">
        <p14:creationId xmlns:p14="http://schemas.microsoft.com/office/powerpoint/2010/main" xmlns="" val="1329888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Stylistics</a:t>
            </a:r>
            <a:endParaRPr lang="en-US" dirty="0"/>
          </a:p>
        </p:txBody>
      </p:sp>
      <p:sp>
        <p:nvSpPr>
          <p:cNvPr id="3" name="Content Placeholder 2"/>
          <p:cNvSpPr>
            <a:spLocks noGrp="1"/>
          </p:cNvSpPr>
          <p:nvPr>
            <p:ph idx="1"/>
          </p:nvPr>
        </p:nvSpPr>
        <p:spPr/>
        <p:txBody>
          <a:bodyPr>
            <a:normAutofit lnSpcReduction="10000"/>
          </a:bodyPr>
          <a:lstStyle/>
          <a:p>
            <a:r>
              <a:rPr lang="en-US" dirty="0"/>
              <a:t>Stylistics draws principles of inquiry of text form various sources and disciplines such as</a:t>
            </a:r>
          </a:p>
          <a:p>
            <a:r>
              <a:rPr lang="en-US" dirty="0"/>
              <a:t>Linguistics,  Literary Criticism</a:t>
            </a:r>
          </a:p>
          <a:p>
            <a:r>
              <a:rPr lang="en-US" dirty="0"/>
              <a:t>Structuralism</a:t>
            </a:r>
          </a:p>
          <a:p>
            <a:r>
              <a:rPr lang="en-US" dirty="0"/>
              <a:t>Semiotics</a:t>
            </a:r>
          </a:p>
          <a:p>
            <a:r>
              <a:rPr lang="en-US" dirty="0"/>
              <a:t>Sociolinguistics				</a:t>
            </a:r>
          </a:p>
          <a:p>
            <a:r>
              <a:rPr lang="en-US" dirty="0"/>
              <a:t>Discourse analysis	 &amp;  Gender Studies</a:t>
            </a:r>
          </a:p>
          <a:p>
            <a:endParaRPr lang="en-US" dirty="0"/>
          </a:p>
        </p:txBody>
      </p:sp>
    </p:spTree>
    <p:extLst>
      <p:ext uri="{BB962C8B-B14F-4D97-AF65-F5344CB8AC3E}">
        <p14:creationId xmlns:p14="http://schemas.microsoft.com/office/powerpoint/2010/main" xmlns="" val="1865444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Formal Stylistics</a:t>
            </a:r>
          </a:p>
        </p:txBody>
      </p:sp>
      <p:sp>
        <p:nvSpPr>
          <p:cNvPr id="5" name="Content Placeholder 4"/>
          <p:cNvSpPr>
            <a:spLocks noGrp="1"/>
          </p:cNvSpPr>
          <p:nvPr>
            <p:ph sz="half" idx="1"/>
          </p:nvPr>
        </p:nvSpPr>
        <p:spPr/>
        <p:txBody>
          <a:bodyPr>
            <a:normAutofit fontScale="92500" lnSpcReduction="10000"/>
          </a:bodyPr>
          <a:lstStyle/>
          <a:p>
            <a:r>
              <a:rPr lang="en-US" sz="2800" dirty="0" smtClean="0"/>
              <a:t>How a writer writes:</a:t>
            </a:r>
          </a:p>
          <a:p>
            <a:r>
              <a:rPr lang="en-US" sz="2800" dirty="0" smtClean="0"/>
              <a:t>The </a:t>
            </a:r>
            <a:r>
              <a:rPr lang="en-US" sz="2800" u="sng" dirty="0"/>
              <a:t>devices</a:t>
            </a:r>
            <a:r>
              <a:rPr lang="en-US" sz="2800" dirty="0"/>
              <a:t> authors use to express their thoughts and to convey the subject matter of works.</a:t>
            </a:r>
          </a:p>
          <a:p>
            <a:pPr lvl="1"/>
            <a:r>
              <a:rPr lang="en-US" sz="2600" dirty="0"/>
              <a:t>Style</a:t>
            </a:r>
          </a:p>
          <a:p>
            <a:pPr lvl="1"/>
            <a:r>
              <a:rPr lang="en-US" sz="2600" dirty="0"/>
              <a:t>Form</a:t>
            </a:r>
          </a:p>
          <a:p>
            <a:endParaRPr lang="en-US" dirty="0"/>
          </a:p>
        </p:txBody>
      </p:sp>
      <p:sp>
        <p:nvSpPr>
          <p:cNvPr id="6" name="Content Placeholder 5"/>
          <p:cNvSpPr>
            <a:spLocks noGrp="1"/>
          </p:cNvSpPr>
          <p:nvPr>
            <p:ph sz="half" idx="2"/>
          </p:nvPr>
        </p:nvSpPr>
        <p:spPr/>
        <p:txBody>
          <a:bodyPr>
            <a:normAutofit fontScale="92500" lnSpcReduction="10000"/>
          </a:bodyPr>
          <a:lstStyle/>
          <a:p>
            <a:r>
              <a:rPr lang="en-US" sz="2800" dirty="0" smtClean="0"/>
              <a:t>What a writer writes </a:t>
            </a:r>
          </a:p>
          <a:p>
            <a:r>
              <a:rPr lang="en-US" sz="2800" dirty="0" smtClean="0"/>
              <a:t>The </a:t>
            </a:r>
            <a:r>
              <a:rPr lang="en-US" sz="2800" u="sng" dirty="0"/>
              <a:t>content</a:t>
            </a:r>
            <a:r>
              <a:rPr lang="en-US" sz="2800" dirty="0"/>
              <a:t> which these critics refer to as information or message.</a:t>
            </a:r>
          </a:p>
          <a:p>
            <a:pPr lvl="1"/>
            <a:r>
              <a:rPr lang="en-US" sz="2600" dirty="0"/>
              <a:t>Information</a:t>
            </a:r>
          </a:p>
          <a:p>
            <a:pPr lvl="1"/>
            <a:r>
              <a:rPr lang="en-US" sz="2600" dirty="0"/>
              <a:t>Content</a:t>
            </a:r>
          </a:p>
          <a:p>
            <a:endParaRPr lang="en-US" dirty="0"/>
          </a:p>
        </p:txBody>
      </p:sp>
    </p:spTree>
    <p:extLst>
      <p:ext uri="{BB962C8B-B14F-4D97-AF65-F5344CB8AC3E}">
        <p14:creationId xmlns:p14="http://schemas.microsoft.com/office/powerpoint/2010/main" xmlns="" val="4095542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Stylistics</a:t>
            </a:r>
          </a:p>
        </p:txBody>
      </p:sp>
      <p:sp>
        <p:nvSpPr>
          <p:cNvPr id="3" name="Content Placeholder 2"/>
          <p:cNvSpPr>
            <a:spLocks noGrp="1"/>
          </p:cNvSpPr>
          <p:nvPr>
            <p:ph sz="half" idx="1"/>
          </p:nvPr>
        </p:nvSpPr>
        <p:spPr/>
        <p:txBody>
          <a:bodyPr>
            <a:normAutofit lnSpcReduction="10000"/>
          </a:bodyPr>
          <a:lstStyle/>
          <a:p>
            <a:r>
              <a:rPr lang="en-US" b="1" dirty="0"/>
              <a:t>Linguistic </a:t>
            </a:r>
            <a:r>
              <a:rPr lang="en-US" b="1" dirty="0" smtClean="0"/>
              <a:t>Stylistics</a:t>
            </a:r>
          </a:p>
          <a:p>
            <a:r>
              <a:rPr lang="en-US" dirty="0"/>
              <a:t>studies the devices in language of literary texts (such as rhetorical figures and syntactical patterns) that are employed to produce expressive or literary style.</a:t>
            </a:r>
          </a:p>
          <a:p>
            <a:endParaRPr lang="en-US" dirty="0"/>
          </a:p>
          <a:p>
            <a:endParaRPr lang="en-US" dirty="0"/>
          </a:p>
        </p:txBody>
      </p:sp>
      <p:sp>
        <p:nvSpPr>
          <p:cNvPr id="4" name="Content Placeholder 3"/>
          <p:cNvSpPr>
            <a:spLocks noGrp="1"/>
          </p:cNvSpPr>
          <p:nvPr>
            <p:ph sz="half" idx="2"/>
          </p:nvPr>
        </p:nvSpPr>
        <p:spPr/>
        <p:txBody>
          <a:bodyPr>
            <a:normAutofit lnSpcReduction="10000"/>
          </a:bodyPr>
          <a:lstStyle/>
          <a:p>
            <a:r>
              <a:rPr lang="en-US" b="1" dirty="0"/>
              <a:t>Literary </a:t>
            </a:r>
            <a:r>
              <a:rPr lang="en-US" b="1" dirty="0" smtClean="0"/>
              <a:t>Stylistics</a:t>
            </a:r>
          </a:p>
          <a:p>
            <a:r>
              <a:rPr lang="en-US" dirty="0"/>
              <a:t>is synonymous to literary criticism. Literary criticism rests solely on subjective interpretation of texts.</a:t>
            </a:r>
          </a:p>
          <a:p>
            <a:r>
              <a:rPr lang="en-US" dirty="0"/>
              <a:t>To decipher message</a:t>
            </a:r>
          </a:p>
          <a:p>
            <a:endParaRPr lang="en-US" dirty="0"/>
          </a:p>
          <a:p>
            <a:endParaRPr lang="en-US" dirty="0"/>
          </a:p>
        </p:txBody>
      </p:sp>
    </p:spTree>
    <p:extLst>
      <p:ext uri="{BB962C8B-B14F-4D97-AF65-F5344CB8AC3E}">
        <p14:creationId xmlns:p14="http://schemas.microsoft.com/office/powerpoint/2010/main" xmlns="" val="3577257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Features of Linguistic Stylistics </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Phonological level</a:t>
            </a:r>
          </a:p>
          <a:p>
            <a:r>
              <a:rPr lang="en-US" dirty="0" err="1" smtClean="0"/>
              <a:t>Graphological</a:t>
            </a:r>
            <a:r>
              <a:rPr lang="en-US" dirty="0" smtClean="0"/>
              <a:t> level</a:t>
            </a:r>
          </a:p>
          <a:p>
            <a:r>
              <a:rPr lang="en-US" dirty="0" smtClean="0"/>
              <a:t>Grammatical level</a:t>
            </a:r>
          </a:p>
          <a:p>
            <a:r>
              <a:rPr lang="en-US" dirty="0" smtClean="0"/>
              <a:t>Lexical level</a:t>
            </a:r>
          </a:p>
          <a:p>
            <a:r>
              <a:rPr lang="en-US" dirty="0" smtClean="0"/>
              <a:t>Syntactical level</a:t>
            </a:r>
          </a:p>
          <a:p>
            <a:r>
              <a:rPr lang="en-US" dirty="0" smtClean="0"/>
              <a:t>Semantic level </a:t>
            </a:r>
          </a:p>
          <a:p>
            <a:r>
              <a:rPr lang="en-US" dirty="0" smtClean="0"/>
              <a:t>Morphological level</a:t>
            </a:r>
          </a:p>
          <a:p>
            <a:r>
              <a:rPr lang="en-US" dirty="0" smtClean="0"/>
              <a:t>Discourse level </a:t>
            </a:r>
            <a:endParaRPr lang="en-US" dirty="0"/>
          </a:p>
        </p:txBody>
      </p:sp>
    </p:spTree>
    <p:extLst>
      <p:ext uri="{BB962C8B-B14F-4D97-AF65-F5344CB8AC3E}">
        <p14:creationId xmlns:p14="http://schemas.microsoft.com/office/powerpoint/2010/main" xmlns="" val="3894790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Literary stylistics</a:t>
            </a:r>
          </a:p>
        </p:txBody>
      </p:sp>
      <p:sp>
        <p:nvSpPr>
          <p:cNvPr id="6" name="Content Placeholder 5"/>
          <p:cNvSpPr>
            <a:spLocks noGrp="1"/>
          </p:cNvSpPr>
          <p:nvPr>
            <p:ph idx="1"/>
          </p:nvPr>
        </p:nvSpPr>
        <p:spPr/>
        <p:txBody>
          <a:bodyPr>
            <a:normAutofit fontScale="92500" lnSpcReduction="10000"/>
          </a:bodyPr>
          <a:lstStyle/>
          <a:p>
            <a:pPr marL="0" indent="0">
              <a:buNone/>
            </a:pPr>
            <a:r>
              <a:rPr lang="en-US" dirty="0"/>
              <a:t>The analysis of literary devices used in a text. Literary text seen as a self sufficient piece of art.</a:t>
            </a:r>
          </a:p>
          <a:p>
            <a:r>
              <a:rPr lang="en-US" dirty="0"/>
              <a:t>Connotations, denotations</a:t>
            </a:r>
          </a:p>
          <a:p>
            <a:r>
              <a:rPr lang="en-US" dirty="0"/>
              <a:t>Rhyme scheme</a:t>
            </a:r>
          </a:p>
          <a:p>
            <a:r>
              <a:rPr lang="en-US" dirty="0"/>
              <a:t>Figurative language</a:t>
            </a:r>
          </a:p>
          <a:p>
            <a:pPr marL="0" indent="0">
              <a:buNone/>
            </a:pPr>
            <a:r>
              <a:rPr lang="en-US" dirty="0"/>
              <a:t>   similes, metaphors, personifications, imagery.</a:t>
            </a:r>
          </a:p>
          <a:p>
            <a:r>
              <a:rPr lang="en-US" dirty="0"/>
              <a:t>Enjambment</a:t>
            </a:r>
          </a:p>
          <a:p>
            <a:r>
              <a:rPr lang="en-US" dirty="0"/>
              <a:t>Pathetic fallacy </a:t>
            </a:r>
          </a:p>
          <a:p>
            <a:endParaRPr lang="en-US" dirty="0"/>
          </a:p>
        </p:txBody>
      </p:sp>
    </p:spTree>
    <p:extLst>
      <p:ext uri="{BB962C8B-B14F-4D97-AF65-F5344CB8AC3E}">
        <p14:creationId xmlns:p14="http://schemas.microsoft.com/office/powerpoint/2010/main" xmlns="" val="2564823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Literary stylistics</a:t>
            </a:r>
          </a:p>
        </p:txBody>
      </p:sp>
      <p:sp>
        <p:nvSpPr>
          <p:cNvPr id="3" name="Content Placeholder 2"/>
          <p:cNvSpPr>
            <a:spLocks noGrp="1"/>
          </p:cNvSpPr>
          <p:nvPr>
            <p:ph idx="1"/>
          </p:nvPr>
        </p:nvSpPr>
        <p:spPr/>
        <p:txBody>
          <a:bodyPr>
            <a:normAutofit fontScale="92500" lnSpcReduction="20000"/>
          </a:bodyPr>
          <a:lstStyle/>
          <a:p>
            <a:r>
              <a:rPr lang="en-US" dirty="0"/>
              <a:t>Literary stylistics therefore searches for underlying significance, for the essential artistic vision which language is used to express</a:t>
            </a:r>
          </a:p>
          <a:p>
            <a:r>
              <a:rPr lang="en-US" dirty="0"/>
              <a:t>It treats literary works as messages.</a:t>
            </a:r>
          </a:p>
          <a:p>
            <a:r>
              <a:rPr lang="en-US" dirty="0"/>
              <a:t>Takes interpretation of text as its aim</a:t>
            </a:r>
          </a:p>
          <a:p>
            <a:r>
              <a:rPr lang="en-US" dirty="0"/>
              <a:t>Based on analysis of stylistically significant features of text</a:t>
            </a:r>
          </a:p>
          <a:p>
            <a:pPr marL="0" indent="0">
              <a:buNone/>
            </a:pPr>
            <a:r>
              <a:rPr lang="en-US" dirty="0"/>
              <a:t>     </a:t>
            </a:r>
            <a:r>
              <a:rPr lang="en-US" b="1" dirty="0"/>
              <a:t>literary devices, 	</a:t>
            </a:r>
          </a:p>
          <a:p>
            <a:pPr marL="0" indent="0">
              <a:buNone/>
            </a:pPr>
            <a:r>
              <a:rPr lang="en-US" b="1" dirty="0"/>
              <a:t>     deviant use of language</a:t>
            </a:r>
          </a:p>
          <a:p>
            <a:endParaRPr lang="en-US" dirty="0"/>
          </a:p>
        </p:txBody>
      </p:sp>
    </p:spTree>
    <p:extLst>
      <p:ext uri="{BB962C8B-B14F-4D97-AF65-F5344CB8AC3E}">
        <p14:creationId xmlns:p14="http://schemas.microsoft.com/office/powerpoint/2010/main" xmlns="" val="3619980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Formalism and its influence on Stylistics</a:t>
            </a:r>
            <a:endParaRPr lang="en-US" dirty="0"/>
          </a:p>
        </p:txBody>
      </p:sp>
      <p:sp>
        <p:nvSpPr>
          <p:cNvPr id="3" name="Content Placeholder 2"/>
          <p:cNvSpPr>
            <a:spLocks noGrp="1"/>
          </p:cNvSpPr>
          <p:nvPr>
            <p:ph idx="1"/>
          </p:nvPr>
        </p:nvSpPr>
        <p:spPr/>
        <p:txBody>
          <a:bodyPr/>
          <a:lstStyle/>
          <a:p>
            <a:r>
              <a:rPr lang="en-US" dirty="0"/>
              <a:t>Formalists placed an “emphasis on the medium” by analyzing the way in which </a:t>
            </a:r>
            <a:r>
              <a:rPr lang="en-US" dirty="0">
                <a:hlinkClick r:id="rId2"/>
              </a:rPr>
              <a:t>literature</a:t>
            </a:r>
            <a:r>
              <a:rPr lang="en-US" dirty="0"/>
              <a:t>, especially poetry, was able to alter artistically or “make strange” common language so that the everyday world could be “</a:t>
            </a:r>
            <a:r>
              <a:rPr lang="en-US" u="sng" dirty="0" err="1">
                <a:solidFill>
                  <a:schemeClr val="accent5"/>
                </a:solidFill>
              </a:rPr>
              <a:t>defamliarized</a:t>
            </a:r>
            <a:r>
              <a:rPr lang="en-US" dirty="0"/>
              <a:t>.” </a:t>
            </a:r>
          </a:p>
          <a:p>
            <a:r>
              <a:rPr lang="en-US" dirty="0"/>
              <a:t>They stressed the importance of </a:t>
            </a:r>
            <a:r>
              <a:rPr lang="en-US" dirty="0">
                <a:solidFill>
                  <a:schemeClr val="accent5"/>
                </a:solidFill>
              </a:rPr>
              <a:t>form</a:t>
            </a:r>
            <a:r>
              <a:rPr lang="en-US" dirty="0"/>
              <a:t> and </a:t>
            </a:r>
            <a:r>
              <a:rPr lang="en-US" dirty="0">
                <a:solidFill>
                  <a:schemeClr val="accent5"/>
                </a:solidFill>
              </a:rPr>
              <a:t>technique</a:t>
            </a:r>
            <a:r>
              <a:rPr lang="en-US" dirty="0"/>
              <a:t> over content and looked for the specificity of literature as an autonomous verbal art. </a:t>
            </a:r>
          </a:p>
          <a:p>
            <a:endParaRPr lang="en-US" dirty="0"/>
          </a:p>
        </p:txBody>
      </p:sp>
    </p:spTree>
    <p:extLst>
      <p:ext uri="{BB962C8B-B14F-4D97-AF65-F5344CB8AC3E}">
        <p14:creationId xmlns:p14="http://schemas.microsoft.com/office/powerpoint/2010/main" xmlns="" val="1728241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Formalism</a:t>
            </a:r>
            <a:endParaRPr lang="en-US" dirty="0"/>
          </a:p>
        </p:txBody>
      </p:sp>
      <p:sp>
        <p:nvSpPr>
          <p:cNvPr id="3" name="Content Placeholder 2"/>
          <p:cNvSpPr>
            <a:spLocks noGrp="1"/>
          </p:cNvSpPr>
          <p:nvPr>
            <p:ph idx="1"/>
          </p:nvPr>
        </p:nvSpPr>
        <p:spPr/>
        <p:txBody>
          <a:bodyPr>
            <a:normAutofit fontScale="92500" lnSpcReduction="10000"/>
          </a:bodyPr>
          <a:lstStyle/>
          <a:p>
            <a:r>
              <a:rPr lang="en-US" dirty="0"/>
              <a:t>Emphasis on </a:t>
            </a:r>
            <a:r>
              <a:rPr lang="en-US" u="sng" dirty="0">
                <a:solidFill>
                  <a:schemeClr val="accent5"/>
                </a:solidFill>
              </a:rPr>
              <a:t>autonomous </a:t>
            </a:r>
            <a:r>
              <a:rPr lang="en-US" dirty="0"/>
              <a:t>nature of literature</a:t>
            </a:r>
          </a:p>
          <a:p>
            <a:r>
              <a:rPr lang="en-US" dirty="0"/>
              <a:t>Study of literature as neither a reflection of the life of its author nor as byproduct of the historical or cultural milieu in which it was created.</a:t>
            </a:r>
          </a:p>
          <a:p>
            <a:r>
              <a:rPr lang="en-US" dirty="0"/>
              <a:t>Define the ‘</a:t>
            </a:r>
            <a:r>
              <a:rPr lang="en-US" u="sng" dirty="0">
                <a:solidFill>
                  <a:schemeClr val="accent5"/>
                </a:solidFill>
              </a:rPr>
              <a:t>formal’ properties </a:t>
            </a:r>
            <a:r>
              <a:rPr lang="en-US" dirty="0"/>
              <a:t>of poetic language (in both poetry and prose) </a:t>
            </a:r>
          </a:p>
          <a:p>
            <a:r>
              <a:rPr lang="en-US" dirty="0"/>
              <a:t>Special function of literary language is to </a:t>
            </a:r>
            <a:r>
              <a:rPr lang="en-US" u="sng" dirty="0">
                <a:solidFill>
                  <a:schemeClr val="accent5"/>
                </a:solidFill>
              </a:rPr>
              <a:t>reinvigorate language </a:t>
            </a:r>
            <a:r>
              <a:rPr lang="en-US" dirty="0"/>
              <a:t>and to redeem it from the insipid and vapid state into which it sinks under the weight of everyday usage.</a:t>
            </a:r>
          </a:p>
          <a:p>
            <a:endParaRPr lang="en-US" dirty="0"/>
          </a:p>
        </p:txBody>
      </p:sp>
    </p:spTree>
    <p:extLst>
      <p:ext uri="{BB962C8B-B14F-4D97-AF65-F5344CB8AC3E}">
        <p14:creationId xmlns:p14="http://schemas.microsoft.com/office/powerpoint/2010/main" xmlns="" val="2294992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 of Formalism</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a:t>Literariness</a:t>
            </a:r>
          </a:p>
          <a:p>
            <a:pPr marL="0" indent="0">
              <a:buNone/>
            </a:pPr>
            <a:r>
              <a:rPr lang="en-US" dirty="0"/>
              <a:t>Poetic language vs everyday language. The language of literature is distinguishable form the language of everyday use due to its ‘literariness’. Formalists position themselves in an </a:t>
            </a:r>
            <a:r>
              <a:rPr lang="en-US" dirty="0" err="1"/>
              <a:t>Aristotalian</a:t>
            </a:r>
            <a:r>
              <a:rPr lang="en-US" dirty="0"/>
              <a:t> tradition in which “poetic language must appear strange and wonderful”(</a:t>
            </a:r>
            <a:r>
              <a:rPr lang="en-US" dirty="0" err="1"/>
              <a:t>Shklovsky</a:t>
            </a:r>
            <a:r>
              <a:rPr lang="en-US" dirty="0"/>
              <a:t> “Art as technique“ 22)</a:t>
            </a:r>
          </a:p>
          <a:p>
            <a:endParaRPr lang="en-US" dirty="0"/>
          </a:p>
        </p:txBody>
      </p:sp>
    </p:spTree>
    <p:extLst>
      <p:ext uri="{BB962C8B-B14F-4D97-AF65-F5344CB8AC3E}">
        <p14:creationId xmlns:p14="http://schemas.microsoft.com/office/powerpoint/2010/main" xmlns="" val="1467698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2. </a:t>
            </a:r>
            <a:r>
              <a:rPr lang="en-US" b="1" dirty="0" err="1"/>
              <a:t>Defamiliarization</a:t>
            </a:r>
            <a:endParaRPr lang="en-US" b="1" dirty="0"/>
          </a:p>
          <a:p>
            <a:r>
              <a:rPr lang="en-US" dirty="0"/>
              <a:t>Making Strange.  Art </a:t>
            </a:r>
            <a:r>
              <a:rPr lang="en-US" dirty="0" err="1"/>
              <a:t>defamiliarizes</a:t>
            </a:r>
            <a:r>
              <a:rPr lang="en-US" dirty="0"/>
              <a:t> things that have become habitual or automatic.</a:t>
            </a:r>
          </a:p>
          <a:p>
            <a:r>
              <a:rPr lang="en-US" dirty="0"/>
              <a:t>“the technique of art is to make objects unfamiliar to make forms difficult” (</a:t>
            </a:r>
            <a:r>
              <a:rPr lang="en-US" dirty="0" err="1"/>
              <a:t>Shklovsky</a:t>
            </a:r>
            <a:r>
              <a:rPr lang="en-US" dirty="0"/>
              <a:t>, “Art as Technique” 12)</a:t>
            </a:r>
          </a:p>
        </p:txBody>
      </p:sp>
    </p:spTree>
    <p:extLst>
      <p:ext uri="{BB962C8B-B14F-4D97-AF65-F5344CB8AC3E}">
        <p14:creationId xmlns:p14="http://schemas.microsoft.com/office/powerpoint/2010/main" xmlns="" val="3857589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Stylistics: </a:t>
            </a:r>
            <a:r>
              <a:rPr lang="en-US" sz="3200" dirty="0" smtClean="0"/>
              <a:t>Objectives</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Understand </a:t>
            </a:r>
            <a:r>
              <a:rPr lang="en-US" dirty="0"/>
              <a:t>the importance and function of Style and language in literary works.</a:t>
            </a:r>
          </a:p>
          <a:p>
            <a:r>
              <a:rPr lang="en-US" dirty="0" smtClean="0"/>
              <a:t>analyze </a:t>
            </a:r>
            <a:r>
              <a:rPr lang="en-US" dirty="0"/>
              <a:t>literary texts on the basis of style.</a:t>
            </a:r>
          </a:p>
          <a:p>
            <a:r>
              <a:rPr lang="en-US" dirty="0" smtClean="0"/>
              <a:t>Perform </a:t>
            </a:r>
            <a:r>
              <a:rPr lang="en-US" dirty="0"/>
              <a:t>detailed analysis of texts to see how they are constructed and which features distinguish literary expression form non literary expressions.</a:t>
            </a:r>
          </a:p>
          <a:p>
            <a:r>
              <a:rPr lang="en-US" dirty="0"/>
              <a:t>Apply the understanding of stylistics to other non-literary expressions such as news, advertisements, politics, religion. </a:t>
            </a:r>
          </a:p>
          <a:p>
            <a:endParaRPr lang="en-US" dirty="0"/>
          </a:p>
        </p:txBody>
      </p:sp>
    </p:spTree>
    <p:extLst>
      <p:ext uri="{BB962C8B-B14F-4D97-AF65-F5344CB8AC3E}">
        <p14:creationId xmlns:p14="http://schemas.microsoft.com/office/powerpoint/2010/main" xmlns="" val="1007045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3.Foregrounding</a:t>
            </a:r>
            <a:endParaRPr lang="en-US" b="1" dirty="0"/>
          </a:p>
          <a:p>
            <a:pPr marL="0" indent="0">
              <a:buNone/>
            </a:pPr>
            <a:r>
              <a:rPr lang="en-US" dirty="0"/>
              <a:t>Giving prominence to something in literary works through the artful use of language. It brings certain element of text to the forefront and readers focus their attention on the foregrounded features.</a:t>
            </a:r>
          </a:p>
          <a:p>
            <a:pPr marL="0" indent="0">
              <a:buNone/>
            </a:pPr>
            <a:r>
              <a:rPr lang="en-US" b="1" dirty="0"/>
              <a:t>  </a:t>
            </a:r>
            <a:r>
              <a:rPr lang="en-US" b="1" dirty="0" err="1"/>
              <a:t>eg</a:t>
            </a:r>
            <a:r>
              <a:rPr lang="en-US" b="1" dirty="0"/>
              <a:t>. </a:t>
            </a:r>
            <a:r>
              <a:rPr lang="en-US" dirty="0" smtClean="0"/>
              <a:t>Donne’s </a:t>
            </a:r>
            <a:r>
              <a:rPr lang="en-US" dirty="0"/>
              <a:t>conceit of a compass in A Valediction     </a:t>
            </a:r>
          </a:p>
          <a:p>
            <a:pPr marL="0" indent="0">
              <a:buNone/>
            </a:pPr>
            <a:r>
              <a:rPr lang="en-US" dirty="0"/>
              <a:t>          Forbidding Mourning”</a:t>
            </a:r>
            <a:r>
              <a:rPr lang="en-US" b="1" dirty="0"/>
              <a:t> </a:t>
            </a:r>
          </a:p>
        </p:txBody>
      </p:sp>
    </p:spTree>
    <p:extLst>
      <p:ext uri="{BB962C8B-B14F-4D97-AF65-F5344CB8AC3E}">
        <p14:creationId xmlns:p14="http://schemas.microsoft.com/office/powerpoint/2010/main" xmlns="" val="2791370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4. </a:t>
            </a:r>
            <a:r>
              <a:rPr lang="en-US" b="1" dirty="0" err="1"/>
              <a:t>Automatization</a:t>
            </a:r>
            <a:r>
              <a:rPr lang="en-US" b="1" dirty="0"/>
              <a:t>:  </a:t>
            </a:r>
          </a:p>
          <a:p>
            <a:pPr marL="0" indent="0">
              <a:buNone/>
            </a:pPr>
            <a:r>
              <a:rPr lang="en-US" dirty="0"/>
              <a:t>Inevitable process by which an artistic object becomes habitual, banal and loses its power as artistic object.</a:t>
            </a:r>
          </a:p>
          <a:p>
            <a:endParaRPr lang="en-US" dirty="0"/>
          </a:p>
        </p:txBody>
      </p:sp>
    </p:spTree>
    <p:extLst>
      <p:ext uri="{BB962C8B-B14F-4D97-AF65-F5344CB8AC3E}">
        <p14:creationId xmlns:p14="http://schemas.microsoft.com/office/powerpoint/2010/main" xmlns="" val="2325396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Stylistics is the study of style used in literary and verbal language and the effects the writer/speaker wishes to communicate to the reader/listener.</a:t>
            </a:r>
          </a:p>
          <a:p>
            <a:r>
              <a:rPr lang="en-US" dirty="0"/>
              <a:t>Stylistics applies linguistics to literature in the hope of arriving at analysis which are more broad, rigorous and objective.</a:t>
            </a:r>
          </a:p>
          <a:p>
            <a:endParaRPr lang="en-US" dirty="0"/>
          </a:p>
        </p:txBody>
      </p:sp>
    </p:spTree>
    <p:extLst>
      <p:ext uri="{BB962C8B-B14F-4D97-AF65-F5344CB8AC3E}">
        <p14:creationId xmlns:p14="http://schemas.microsoft.com/office/powerpoint/2010/main" xmlns="" val="2117729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Instead of focusing on </a:t>
            </a:r>
            <a:r>
              <a:rPr lang="en-US" b="1" dirty="0"/>
              <a:t>What</a:t>
            </a:r>
            <a:r>
              <a:rPr lang="en-US" dirty="0"/>
              <a:t> the work is about, </a:t>
            </a:r>
            <a:r>
              <a:rPr lang="en-US" b="1" dirty="0"/>
              <a:t>stylistics</a:t>
            </a:r>
            <a:r>
              <a:rPr lang="en-US" dirty="0"/>
              <a:t> focuses on </a:t>
            </a:r>
            <a:r>
              <a:rPr lang="en-US" b="1" dirty="0"/>
              <a:t>How</a:t>
            </a:r>
            <a:r>
              <a:rPr lang="en-US" dirty="0"/>
              <a:t> the work is composed.</a:t>
            </a:r>
          </a:p>
          <a:p>
            <a:pPr>
              <a:buNone/>
            </a:pPr>
            <a:r>
              <a:rPr lang="en-US" dirty="0"/>
              <a:t>     What				How</a:t>
            </a:r>
          </a:p>
          <a:p>
            <a:pPr>
              <a:buNone/>
            </a:pPr>
            <a:endParaRPr lang="en-US" dirty="0"/>
          </a:p>
          <a:p>
            <a:pPr>
              <a:buNone/>
            </a:pPr>
            <a:r>
              <a:rPr lang="en-US" dirty="0"/>
              <a:t>    </a:t>
            </a:r>
          </a:p>
          <a:p>
            <a:pPr>
              <a:buNone/>
            </a:pPr>
            <a:r>
              <a:rPr lang="en-US" dirty="0"/>
              <a:t>    Theme/Message                    Style/Form</a:t>
            </a:r>
          </a:p>
          <a:p>
            <a:endParaRPr lang="en-US" dirty="0"/>
          </a:p>
        </p:txBody>
      </p:sp>
    </p:spTree>
    <p:extLst>
      <p:ext uri="{BB962C8B-B14F-4D97-AF65-F5344CB8AC3E}">
        <p14:creationId xmlns:p14="http://schemas.microsoft.com/office/powerpoint/2010/main" xmlns="" val="2131466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goal of stylistics is not simply to describe the formal features of texts for their own sake, but in order to show their functional significance for the interpretation of the text…“Katie Wales  </a:t>
            </a:r>
            <a:r>
              <a:rPr lang="en-US" i="1" dirty="0"/>
              <a:t>A Dictionary of Stylistics</a:t>
            </a:r>
            <a:r>
              <a:rPr lang="en-US" dirty="0"/>
              <a:t>, 2nd ed. (Pearson, 2001), </a:t>
            </a:r>
          </a:p>
          <a:p>
            <a:endParaRPr lang="en-US" dirty="0"/>
          </a:p>
        </p:txBody>
      </p:sp>
    </p:spTree>
    <p:extLst>
      <p:ext uri="{BB962C8B-B14F-4D97-AF65-F5344CB8AC3E}">
        <p14:creationId xmlns:p14="http://schemas.microsoft.com/office/powerpoint/2010/main" xmlns="" val="1832926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 a discipline, it links </a:t>
            </a:r>
            <a:r>
              <a:rPr lang="en-US" b="1" dirty="0"/>
              <a:t>literary criticism  </a:t>
            </a:r>
            <a:r>
              <a:rPr lang="en-US" dirty="0"/>
              <a:t>to </a:t>
            </a:r>
            <a:r>
              <a:rPr lang="en-US" b="1" dirty="0"/>
              <a:t>linguistics</a:t>
            </a:r>
            <a:r>
              <a:rPr lang="en-US" dirty="0"/>
              <a:t>. It does not function as an autonomous domain on its own, but it can be applied to an understanding of literature.</a:t>
            </a:r>
          </a:p>
          <a:p>
            <a:r>
              <a:rPr lang="en-US" dirty="0"/>
              <a:t>It relies on literary criticism to comment on the quality and meaning of a text for interpretation and understanding. </a:t>
            </a:r>
          </a:p>
          <a:p>
            <a:endParaRPr lang="en-US" dirty="0"/>
          </a:p>
        </p:txBody>
      </p:sp>
    </p:spTree>
    <p:extLst>
      <p:ext uri="{BB962C8B-B14F-4D97-AF65-F5344CB8AC3E}">
        <p14:creationId xmlns:p14="http://schemas.microsoft.com/office/powerpoint/2010/main" xmlns="" val="2742782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in the Classical Age</a:t>
            </a:r>
            <a:endParaRPr lang="en-US" dirty="0"/>
          </a:p>
        </p:txBody>
      </p:sp>
      <p:sp>
        <p:nvSpPr>
          <p:cNvPr id="3" name="Content Placeholder 2"/>
          <p:cNvSpPr>
            <a:spLocks noGrp="1"/>
          </p:cNvSpPr>
          <p:nvPr>
            <p:ph idx="1"/>
          </p:nvPr>
        </p:nvSpPr>
        <p:spPr/>
        <p:txBody>
          <a:bodyPr/>
          <a:lstStyle/>
          <a:p>
            <a:r>
              <a:rPr lang="en-US" dirty="0"/>
              <a:t>The further development of stylistics was based on the three </a:t>
            </a:r>
            <a:r>
              <a:rPr lang="en-US" dirty="0" smtClean="0"/>
              <a:t>classical sources</a:t>
            </a:r>
            <a:r>
              <a:rPr lang="en-US" dirty="0"/>
              <a:t>. </a:t>
            </a:r>
            <a:r>
              <a:rPr lang="en-US" b="1" dirty="0"/>
              <a:t>Poetics</a:t>
            </a:r>
            <a:r>
              <a:rPr lang="en-US" dirty="0"/>
              <a:t> led to the development of </a:t>
            </a:r>
            <a:r>
              <a:rPr lang="en-US" b="1" dirty="0"/>
              <a:t>Literary Criticism </a:t>
            </a:r>
            <a:r>
              <a:rPr lang="en-US" dirty="0"/>
              <a:t>and </a:t>
            </a:r>
            <a:r>
              <a:rPr lang="en-US" b="1" dirty="0"/>
              <a:t>Rhetoric</a:t>
            </a:r>
            <a:r>
              <a:rPr lang="en-US" dirty="0"/>
              <a:t> and </a:t>
            </a:r>
            <a:r>
              <a:rPr lang="en-US" b="1" dirty="0"/>
              <a:t>Dialectics</a:t>
            </a:r>
            <a:r>
              <a:rPr lang="en-US" dirty="0"/>
              <a:t> developed into </a:t>
            </a:r>
            <a:r>
              <a:rPr lang="en-US" b="1" dirty="0"/>
              <a:t>Stylistics</a:t>
            </a:r>
            <a:r>
              <a:rPr lang="en-US" dirty="0"/>
              <a:t>. </a:t>
            </a:r>
          </a:p>
          <a:p>
            <a:endParaRPr lang="en-US" dirty="0"/>
          </a:p>
        </p:txBody>
      </p:sp>
    </p:spTree>
    <p:extLst>
      <p:ext uri="{BB962C8B-B14F-4D97-AF65-F5344CB8AC3E}">
        <p14:creationId xmlns:p14="http://schemas.microsoft.com/office/powerpoint/2010/main" xmlns="" val="3066411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a:t>
            </a:r>
            <a:r>
              <a:rPr lang="en-US" baseline="30000" dirty="0" smtClean="0"/>
              <a:t>th</a:t>
            </a:r>
            <a:r>
              <a:rPr lang="en-US" dirty="0" smtClean="0"/>
              <a:t> Century developments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Nineteenth-century literary criticism concentrated on the author, and in Britain the text-based criticism </a:t>
            </a:r>
            <a:r>
              <a:rPr lang="en-US" dirty="0" smtClean="0"/>
              <a:t>of </a:t>
            </a:r>
            <a:r>
              <a:rPr lang="en-US" dirty="0"/>
              <a:t>I. A. Richards and William </a:t>
            </a:r>
            <a:r>
              <a:rPr lang="en-US" dirty="0" err="1"/>
              <a:t>Empson</a:t>
            </a:r>
            <a:r>
              <a:rPr lang="en-US" dirty="0"/>
              <a:t>, rejected that approach </a:t>
            </a:r>
            <a:r>
              <a:rPr lang="en-US" dirty="0" smtClean="0"/>
              <a:t>they </a:t>
            </a:r>
            <a:r>
              <a:rPr lang="en-US" u="sng" dirty="0"/>
              <a:t>concentrate on the literary texts themselves</a:t>
            </a:r>
            <a:r>
              <a:rPr lang="en-US" dirty="0"/>
              <a:t>, and how readers were affected by those texts. This approach is often called </a:t>
            </a:r>
            <a:r>
              <a:rPr lang="en-US" b="1" dirty="0"/>
              <a:t>Practical Criticism</a:t>
            </a:r>
            <a:r>
              <a:rPr lang="en-US" dirty="0" smtClean="0"/>
              <a:t>.</a:t>
            </a:r>
          </a:p>
          <a:p>
            <a:r>
              <a:rPr lang="en-US" dirty="0"/>
              <a:t>It is matched by a similar critical movement in the USA, associated with </a:t>
            </a:r>
            <a:r>
              <a:rPr lang="en-US" dirty="0" err="1"/>
              <a:t>Cleanth</a:t>
            </a:r>
            <a:r>
              <a:rPr lang="en-US" dirty="0"/>
              <a:t> Brooks, called </a:t>
            </a:r>
            <a:r>
              <a:rPr lang="en-US" b="1" dirty="0"/>
              <a:t>New Criticism</a:t>
            </a:r>
            <a:r>
              <a:rPr lang="en-US" dirty="0"/>
              <a:t>. New Criticism was based almost exclusively on the description of literary works as independent aesthetic objects.</a:t>
            </a:r>
          </a:p>
          <a:p>
            <a:endParaRPr lang="en-US" dirty="0"/>
          </a:p>
          <a:p>
            <a:endParaRPr lang="en-US" dirty="0"/>
          </a:p>
        </p:txBody>
      </p:sp>
    </p:spTree>
    <p:extLst>
      <p:ext uri="{BB962C8B-B14F-4D97-AF65-F5344CB8AC3E}">
        <p14:creationId xmlns:p14="http://schemas.microsoft.com/office/powerpoint/2010/main" xmlns="" val="1099669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stylistics</a:t>
            </a:r>
          </a:p>
        </p:txBody>
      </p:sp>
      <p:sp>
        <p:nvSpPr>
          <p:cNvPr id="3" name="Content Placeholder 2"/>
          <p:cNvSpPr>
            <a:spLocks noGrp="1"/>
          </p:cNvSpPr>
          <p:nvPr>
            <p:ph idx="1"/>
          </p:nvPr>
        </p:nvSpPr>
        <p:spPr/>
        <p:txBody>
          <a:bodyPr/>
          <a:lstStyle/>
          <a:p>
            <a:r>
              <a:rPr lang="en-US" dirty="0"/>
              <a:t>Modern stylistics has its roots in Russian Formalism  and the related Prague School of the early twentieth century. </a:t>
            </a:r>
          </a:p>
          <a:p>
            <a:r>
              <a:rPr lang="en-US" dirty="0"/>
              <a:t>Stylistics can trace its roots to the formalist tradition that developed in Russian literary Criticism at the turn of the 20</a:t>
            </a:r>
            <a:r>
              <a:rPr lang="en-US" baseline="30000" dirty="0"/>
              <a:t>th</a:t>
            </a:r>
            <a:r>
              <a:rPr lang="en-US" dirty="0"/>
              <a:t> century. Roman </a:t>
            </a:r>
            <a:r>
              <a:rPr lang="en-US" dirty="0" err="1"/>
              <a:t>Jakobson’s</a:t>
            </a:r>
            <a:r>
              <a:rPr lang="en-US" dirty="0"/>
              <a:t> work focused on poetic language and the study of its formal qualities. </a:t>
            </a:r>
          </a:p>
          <a:p>
            <a:endParaRPr lang="en-US" dirty="0"/>
          </a:p>
        </p:txBody>
      </p:sp>
    </p:spTree>
    <p:extLst>
      <p:ext uri="{BB962C8B-B14F-4D97-AF65-F5344CB8AC3E}">
        <p14:creationId xmlns:p14="http://schemas.microsoft.com/office/powerpoint/2010/main" xmlns="" val="119062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99</TotalTime>
  <Words>980</Words>
  <Application>Microsoft Office PowerPoint</Application>
  <PresentationFormat>On-screen Show (4:3)</PresentationFormat>
  <Paragraphs>92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Organic</vt:lpstr>
      <vt:lpstr>Revision Part I</vt:lpstr>
      <vt:lpstr>Stylistics: Objectives</vt:lpstr>
      <vt:lpstr>Slide 3</vt:lpstr>
      <vt:lpstr>Slide 4</vt:lpstr>
      <vt:lpstr>Slide 5</vt:lpstr>
      <vt:lpstr>Slide 6</vt:lpstr>
      <vt:lpstr>Development in the Classical Age</vt:lpstr>
      <vt:lpstr>20th Century developments</vt:lpstr>
      <vt:lpstr>Modern stylistics</vt:lpstr>
      <vt:lpstr>Scope of Stylistics</vt:lpstr>
      <vt:lpstr>Formal Stylistics</vt:lpstr>
      <vt:lpstr>Types of Stylistics</vt:lpstr>
      <vt:lpstr>Features of Linguistic Stylistics </vt:lpstr>
      <vt:lpstr>Literary stylistics</vt:lpstr>
      <vt:lpstr>Literary stylistics</vt:lpstr>
      <vt:lpstr>Formalism and its influence on Stylistics</vt:lpstr>
      <vt:lpstr>Formalism</vt:lpstr>
      <vt:lpstr>Key concept of Formalism</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Part I</dc:title>
  <dc:creator>Neelum</dc:creator>
  <cp:lastModifiedBy>NTS</cp:lastModifiedBy>
  <cp:revision>37</cp:revision>
  <dcterms:created xsi:type="dcterms:W3CDTF">2014-04-13T04:06:46Z</dcterms:created>
  <dcterms:modified xsi:type="dcterms:W3CDTF">2014-04-12T10:14:54Z</dcterms:modified>
</cp:coreProperties>
</file>