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5" autoAdjust="0"/>
    <p:restoredTop sz="94660"/>
  </p:normalViewPr>
  <p:slideViewPr>
    <p:cSldViewPr snapToGrid="0">
      <p:cViewPr varScale="1">
        <p:scale>
          <a:sx n="37" d="100"/>
          <a:sy n="37" d="100"/>
        </p:scale>
        <p:origin x="-1464"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a:xfrm>
            <a:off x="2019298" y="5037663"/>
            <a:ext cx="3910976" cy="279400"/>
          </a:xfrm>
        </p:spPr>
        <p:txBody>
          <a:bodyPr/>
          <a:lstStyle/>
          <a:p>
            <a:endParaRPr lang="en-US"/>
          </a:p>
        </p:txBody>
      </p:sp>
      <p:sp>
        <p:nvSpPr>
          <p:cNvPr id="6" name="Slide Number Placeholder 5"/>
          <p:cNvSpPr>
            <a:spLocks noGrp="1"/>
          </p:cNvSpPr>
          <p:nvPr>
            <p:ph type="sldNum" sz="quarter" idx="12"/>
          </p:nvPr>
        </p:nvSpPr>
        <p:spPr>
          <a:xfrm>
            <a:off x="6717676" y="5037663"/>
            <a:ext cx="413375" cy="279400"/>
          </a:xfrm>
        </p:spPr>
        <p:txBody>
          <a:bodyPr/>
          <a:lstStyle/>
          <a:p>
            <a:fld id="{B47D730C-391F-481A-95DE-639A136B6F2D}" type="slidenum">
              <a:rPr lang="en-US" smtClean="0"/>
              <a:pPr/>
              <a:t>‹#›</a:t>
            </a:fld>
            <a:endParaRPr lang="en-US"/>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022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AD243-CE16-4C89-999F-5335184A78FE}"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206474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7658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1533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169355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79249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3658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57992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014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177593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AD243-CE16-4C89-999F-5335184A78FE}"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730C-391F-481A-95DE-639A136B6F2D}" type="slidenum">
              <a:rPr lang="en-US" smtClean="0"/>
              <a:pPr/>
              <a:t>‹#›</a:t>
            </a:fld>
            <a:endParaRPr lang="en-US"/>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0374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5AD243-CE16-4C89-999F-5335184A78FE}"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373511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5AD243-CE16-4C89-999F-5335184A78FE}" type="datetimeFigureOut">
              <a:rPr lang="en-US" smtClean="0"/>
              <a:pPr/>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D730C-391F-481A-95DE-639A136B6F2D}" type="slidenum">
              <a:rPr lang="en-US" smtClean="0"/>
              <a:pPr/>
              <a:t>‹#›</a:t>
            </a:fld>
            <a:endParaRPr lang="en-US"/>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9767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5AD243-CE16-4C89-999F-5335184A78FE}" type="datetimeFigureOut">
              <a:rPr lang="en-US" smtClean="0"/>
              <a:pPr/>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D730C-391F-481A-95DE-639A136B6F2D}"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8254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AD243-CE16-4C89-999F-5335184A78FE}" type="datetimeFigureOut">
              <a:rPr lang="en-US" smtClean="0"/>
              <a:pPr/>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392958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AD243-CE16-4C89-999F-5335184A78FE}"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730C-391F-481A-95DE-639A136B6F2D}" type="slidenum">
              <a:rPr lang="en-US" smtClean="0"/>
              <a:pPr/>
              <a:t>‹#›</a:t>
            </a:fld>
            <a:endParaRPr lang="en-US"/>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1081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AD243-CE16-4C89-999F-5335184A78FE}"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19671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5AD243-CE16-4C89-999F-5335184A78FE}" type="datetimeFigureOut">
              <a:rPr lang="en-US" smtClean="0"/>
              <a:pPr/>
              <a:t>4/12/2014</a:t>
            </a:fld>
            <a:endParaRPr 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7D730C-391F-481A-95DE-639A136B6F2D}" type="slidenum">
              <a:rPr lang="en-US" smtClean="0"/>
              <a:pPr/>
              <a:t>‹#›</a:t>
            </a:fld>
            <a:endParaRPr lang="en-US"/>
          </a:p>
        </p:txBody>
      </p:sp>
    </p:spTree>
    <p:extLst>
      <p:ext uri="{BB962C8B-B14F-4D97-AF65-F5344CB8AC3E}">
        <p14:creationId xmlns="" xmlns:p14="http://schemas.microsoft.com/office/powerpoint/2010/main" val="32533465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Revision II</a:t>
            </a:r>
            <a:endParaRPr lang="en-US" dirty="0"/>
          </a:p>
        </p:txBody>
      </p:sp>
      <p:sp>
        <p:nvSpPr>
          <p:cNvPr id="3" name="Subtitle 2"/>
          <p:cNvSpPr>
            <a:spLocks noGrp="1"/>
          </p:cNvSpPr>
          <p:nvPr>
            <p:ph type="subTitle" idx="1"/>
          </p:nvPr>
        </p:nvSpPr>
        <p:spPr/>
        <p:txBody>
          <a:bodyPr>
            <a:normAutofit lnSpcReduction="10000"/>
          </a:bodyPr>
          <a:lstStyle/>
          <a:p>
            <a:r>
              <a:rPr lang="en-US" dirty="0" smtClean="0"/>
              <a:t>Stylistics 551</a:t>
            </a:r>
          </a:p>
          <a:p>
            <a:r>
              <a:rPr lang="en-US" dirty="0" smtClean="0"/>
              <a:t>Lecture 32</a:t>
            </a:r>
          </a:p>
          <a:p>
            <a:r>
              <a:rPr lang="en-US" dirty="0" smtClean="0"/>
              <a:t>Neelum Almas</a:t>
            </a:r>
            <a:endParaRPr lang="en-US" dirty="0"/>
          </a:p>
        </p:txBody>
      </p:sp>
    </p:spTree>
    <p:extLst>
      <p:ext uri="{BB962C8B-B14F-4D97-AF65-F5344CB8AC3E}">
        <p14:creationId xmlns="" xmlns:p14="http://schemas.microsoft.com/office/powerpoint/2010/main" val="132907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A linguistic deviation is a disruption of the normal process of communication: it leaves a gap, as it were, in one’s comprehension of text. The gap can be filled, and the deviation rendered significant. But only if by an effort of imagination the reader perceives some deeper connection which compensates for the superficial oddity. In case of a metaphor this compensation is in the form of an analogy. </a:t>
            </a:r>
          </a:p>
          <a:p>
            <a:endParaRPr lang="en-US" dirty="0"/>
          </a:p>
        </p:txBody>
      </p:sp>
    </p:spTree>
    <p:extLst>
      <p:ext uri="{BB962C8B-B14F-4D97-AF65-F5344CB8AC3E}">
        <p14:creationId xmlns="" xmlns:p14="http://schemas.microsoft.com/office/powerpoint/2010/main" val="387275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in Deviation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1. The </a:t>
            </a:r>
            <a:r>
              <a:rPr lang="en-US" b="1" dirty="0"/>
              <a:t>element of Interest:</a:t>
            </a:r>
          </a:p>
          <a:p>
            <a:pPr marL="0" indent="0">
              <a:buNone/>
            </a:pPr>
            <a:r>
              <a:rPr lang="en-US" dirty="0"/>
              <a:t>A deviation first of all evokes the interest of the reader. Since a deviation is unusual use of language and expression it appears appealing as the reader finds it different. </a:t>
            </a:r>
          </a:p>
          <a:p>
            <a:pPr marL="0" indent="0">
              <a:buNone/>
            </a:pPr>
            <a:r>
              <a:rPr lang="en-US" b="1" dirty="0"/>
              <a:t>2. The Element of Surprise: </a:t>
            </a:r>
          </a:p>
          <a:p>
            <a:pPr marL="0" indent="0">
              <a:buNone/>
            </a:pPr>
            <a:r>
              <a:rPr lang="en-US" dirty="0"/>
              <a:t>The deviations are apparently confusing and seem strange and abnormal as these do not fit into the regular process of communication. As a result the reader feels surprise on encountering such abnormalities in writing. He questions what does it mean? how is it possible? What is its significance?</a:t>
            </a:r>
          </a:p>
          <a:p>
            <a:endParaRPr lang="en-US" dirty="0"/>
          </a:p>
        </p:txBody>
      </p:sp>
    </p:spTree>
    <p:extLst>
      <p:ext uri="{BB962C8B-B14F-4D97-AF65-F5344CB8AC3E}">
        <p14:creationId xmlns="" xmlns:p14="http://schemas.microsoft.com/office/powerpoint/2010/main" val="2729449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De</a:t>
            </a:r>
            <a:r>
              <a:rPr lang="en-US" dirty="0" smtClean="0"/>
              <a:t>viation</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Lexical Deviation</a:t>
            </a:r>
          </a:p>
          <a:p>
            <a:pPr marL="514350" indent="-514350">
              <a:buAutoNum type="arabicPeriod"/>
            </a:pPr>
            <a:r>
              <a:rPr lang="en-US" dirty="0"/>
              <a:t>Grammatical Deviation</a:t>
            </a:r>
          </a:p>
          <a:p>
            <a:pPr marL="514350" indent="-514350">
              <a:buAutoNum type="arabicPeriod"/>
            </a:pPr>
            <a:r>
              <a:rPr lang="en-US" dirty="0"/>
              <a:t>Phonological Deviation</a:t>
            </a:r>
          </a:p>
          <a:p>
            <a:pPr marL="514350" indent="-514350">
              <a:buAutoNum type="arabicPeriod"/>
            </a:pPr>
            <a:r>
              <a:rPr lang="en-US" dirty="0" err="1" smtClean="0"/>
              <a:t>Graphological</a:t>
            </a:r>
            <a:r>
              <a:rPr lang="en-US" dirty="0" smtClean="0"/>
              <a:t>\</a:t>
            </a:r>
            <a:r>
              <a:rPr lang="en-US" dirty="0" err="1" smtClean="0"/>
              <a:t>Othographic</a:t>
            </a:r>
            <a:r>
              <a:rPr lang="en-US" dirty="0" smtClean="0"/>
              <a:t> </a:t>
            </a:r>
            <a:r>
              <a:rPr lang="en-US" dirty="0"/>
              <a:t>Deviation</a:t>
            </a:r>
          </a:p>
          <a:p>
            <a:pPr marL="514350" indent="-514350">
              <a:buAutoNum type="arabicPeriod"/>
            </a:pPr>
            <a:r>
              <a:rPr lang="en-US" dirty="0"/>
              <a:t>Semantic Deviation</a:t>
            </a:r>
          </a:p>
          <a:p>
            <a:pPr marL="514350" indent="-514350">
              <a:buAutoNum type="arabicPeriod"/>
            </a:pPr>
            <a:r>
              <a:rPr lang="en-US" dirty="0"/>
              <a:t>Dialectical Deviation</a:t>
            </a:r>
          </a:p>
          <a:p>
            <a:pPr marL="514350" indent="-514350">
              <a:buAutoNum type="arabicPeriod"/>
            </a:pPr>
            <a:r>
              <a:rPr lang="en-US" dirty="0"/>
              <a:t>Deviation of Register </a:t>
            </a:r>
          </a:p>
          <a:p>
            <a:pPr marL="514350" indent="-514350">
              <a:buAutoNum type="arabicPeriod"/>
            </a:pPr>
            <a:r>
              <a:rPr lang="en-US" dirty="0"/>
              <a:t>Historical Deviation</a:t>
            </a:r>
          </a:p>
          <a:p>
            <a:endParaRPr lang="en-US" dirty="0"/>
          </a:p>
        </p:txBody>
      </p:sp>
    </p:spTree>
    <p:extLst>
      <p:ext uri="{BB962C8B-B14F-4D97-AF65-F5344CB8AC3E}">
        <p14:creationId xmlns="" xmlns:p14="http://schemas.microsoft.com/office/powerpoint/2010/main" val="412985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a:t>
            </a:r>
          </a:p>
        </p:txBody>
      </p:sp>
      <p:sp>
        <p:nvSpPr>
          <p:cNvPr id="3" name="Content Placeholder 2"/>
          <p:cNvSpPr>
            <a:spLocks noGrp="1"/>
          </p:cNvSpPr>
          <p:nvPr>
            <p:ph idx="1"/>
          </p:nvPr>
        </p:nvSpPr>
        <p:spPr/>
        <p:txBody>
          <a:bodyPr>
            <a:normAutofit lnSpcReduction="10000"/>
          </a:bodyPr>
          <a:lstStyle/>
          <a:p>
            <a:r>
              <a:rPr lang="en-US" sz="2800" dirty="0"/>
              <a:t>A parallel structure joins together two or more recognizably similar, yet not identical structures, and can, just like deviation or repetition, occur at all levels of language (phonological, syntactic, morphological etc.). It is very frequently used as a rhetorical device, in both literary and non-literary texts, and is common even in everyday speech, e.g. in proverbs, or in jokes: </a:t>
            </a:r>
          </a:p>
          <a:p>
            <a:endParaRPr lang="en-US" dirty="0"/>
          </a:p>
        </p:txBody>
      </p:sp>
    </p:spTree>
    <p:extLst>
      <p:ext uri="{BB962C8B-B14F-4D97-AF65-F5344CB8AC3E}">
        <p14:creationId xmlns="" xmlns:p14="http://schemas.microsoft.com/office/powerpoint/2010/main" val="3285331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Parallelism as foregrounded Regularity</a:t>
            </a:r>
          </a:p>
        </p:txBody>
      </p:sp>
      <p:sp>
        <p:nvSpPr>
          <p:cNvPr id="3" name="Content Placeholder 2"/>
          <p:cNvSpPr>
            <a:spLocks noGrp="1"/>
          </p:cNvSpPr>
          <p:nvPr>
            <p:ph idx="1"/>
          </p:nvPr>
        </p:nvSpPr>
        <p:spPr/>
        <p:txBody>
          <a:bodyPr>
            <a:normAutofit fontScale="92500" lnSpcReduction="10000"/>
          </a:bodyPr>
          <a:lstStyle/>
          <a:p>
            <a:r>
              <a:rPr lang="en-US" sz="2800" dirty="0"/>
              <a:t>A type of foregrounding which is in a sense opposite of deviation, for it consists in the introduction of extra regularities, not irregularities, into language.</a:t>
            </a:r>
          </a:p>
          <a:p>
            <a:r>
              <a:rPr lang="en-US" sz="2800" dirty="0"/>
              <a:t>To the extent that any use of language consists in obeying rules, regularity or ‘</a:t>
            </a:r>
            <a:r>
              <a:rPr lang="en-US" sz="2800" dirty="0" err="1"/>
              <a:t>ruledness</a:t>
            </a:r>
            <a:r>
              <a:rPr lang="en-US" sz="2800" dirty="0"/>
              <a:t>’ is a property of language in general, both inside and outside poetry. </a:t>
            </a:r>
          </a:p>
          <a:p>
            <a:endParaRPr lang="en-US" sz="2800" dirty="0"/>
          </a:p>
        </p:txBody>
      </p:sp>
    </p:spTree>
    <p:extLst>
      <p:ext uri="{BB962C8B-B14F-4D97-AF65-F5344CB8AC3E}">
        <p14:creationId xmlns="" xmlns:p14="http://schemas.microsoft.com/office/powerpoint/2010/main" val="152168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sp>
        <p:nvSpPr>
          <p:cNvPr id="3" name="Content Placeholder 2"/>
          <p:cNvSpPr>
            <a:spLocks noGrp="1"/>
          </p:cNvSpPr>
          <p:nvPr>
            <p:ph idx="1"/>
          </p:nvPr>
        </p:nvSpPr>
        <p:spPr/>
        <p:txBody>
          <a:bodyPr>
            <a:normAutofit fontScale="85000" lnSpcReduction="10000"/>
          </a:bodyPr>
          <a:lstStyle/>
          <a:p>
            <a:r>
              <a:rPr lang="en-US" sz="3000" dirty="0"/>
              <a:t>The parallelism in “where wealth accumulates and men decay” resides not just </a:t>
            </a:r>
            <a:r>
              <a:rPr lang="en-US" sz="3000" dirty="0" smtClean="0"/>
              <a:t>in </a:t>
            </a:r>
            <a:r>
              <a:rPr lang="en-US" sz="3000" dirty="0"/>
              <a:t>the identity of clause structures (S+V)  but in the fact that each element of the clause consists of only one word. </a:t>
            </a:r>
          </a:p>
          <a:p>
            <a:r>
              <a:rPr lang="en-US" sz="3000" dirty="0"/>
              <a:t>If it is “ where wealth accumulates and good men decay” the patter would be </a:t>
            </a:r>
            <a:r>
              <a:rPr lang="en-US" sz="3000" dirty="0" smtClean="0"/>
              <a:t>considerably </a:t>
            </a:r>
            <a:r>
              <a:rPr lang="en-US" sz="3000" dirty="0"/>
              <a:t>weaker because there would no longer be such close grammatical correspondence</a:t>
            </a:r>
            <a:r>
              <a:rPr lang="en-US" sz="2800" dirty="0"/>
              <a:t>.</a:t>
            </a:r>
          </a:p>
          <a:p>
            <a:endParaRPr lang="en-US" sz="2800" dirty="0"/>
          </a:p>
        </p:txBody>
      </p:sp>
    </p:spTree>
    <p:extLst>
      <p:ext uri="{BB962C8B-B14F-4D97-AF65-F5344CB8AC3E}">
        <p14:creationId xmlns="" xmlns:p14="http://schemas.microsoft.com/office/powerpoint/2010/main" val="979315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Parallelism</a:t>
            </a:r>
          </a:p>
        </p:txBody>
      </p:sp>
      <p:sp>
        <p:nvSpPr>
          <p:cNvPr id="3" name="Content Placeholder 2"/>
          <p:cNvSpPr>
            <a:spLocks noGrp="1"/>
          </p:cNvSpPr>
          <p:nvPr>
            <p:ph idx="1"/>
          </p:nvPr>
        </p:nvSpPr>
        <p:spPr/>
        <p:txBody>
          <a:bodyPr>
            <a:noAutofit/>
          </a:bodyPr>
          <a:lstStyle/>
          <a:p>
            <a:r>
              <a:rPr lang="en-US" sz="2800" b="1" dirty="0"/>
              <a:t>Identity and contrast</a:t>
            </a:r>
          </a:p>
          <a:p>
            <a:pPr marL="0" indent="0">
              <a:buNone/>
            </a:pPr>
            <a:r>
              <a:rPr lang="en-US" sz="2800" dirty="0"/>
              <a:t>Roman </a:t>
            </a:r>
            <a:r>
              <a:rPr lang="en-US" sz="2800" dirty="0" err="1"/>
              <a:t>Jakobson</a:t>
            </a:r>
            <a:r>
              <a:rPr lang="en-US" sz="2800" dirty="0"/>
              <a:t>:</a:t>
            </a:r>
          </a:p>
          <a:p>
            <a:pPr marL="0" indent="0">
              <a:buNone/>
            </a:pPr>
            <a:r>
              <a:rPr lang="en-US" sz="2800" dirty="0"/>
              <a:t> “Any form of parallelism is an apportionment of     </a:t>
            </a:r>
          </a:p>
          <a:p>
            <a:pPr marL="0" indent="0">
              <a:buNone/>
            </a:pPr>
            <a:r>
              <a:rPr lang="en-US" sz="2800" dirty="0"/>
              <a:t>   invariants and variable”</a:t>
            </a:r>
          </a:p>
          <a:p>
            <a:pPr marL="0" indent="0">
              <a:buNone/>
            </a:pPr>
            <a:r>
              <a:rPr lang="en-US" sz="2800" dirty="0"/>
              <a:t>In other words in any </a:t>
            </a:r>
            <a:r>
              <a:rPr lang="en-US" sz="2800" dirty="0" err="1"/>
              <a:t>parallelistic</a:t>
            </a:r>
            <a:r>
              <a:rPr lang="en-US" sz="2800" dirty="0"/>
              <a:t> pattern  there must be an element of </a:t>
            </a:r>
            <a:r>
              <a:rPr lang="en-US" sz="2800" b="1" u="sng" dirty="0"/>
              <a:t>identity and contras</a:t>
            </a:r>
            <a:r>
              <a:rPr lang="en-US" sz="2800" dirty="0"/>
              <a:t>.</a:t>
            </a:r>
          </a:p>
          <a:p>
            <a:endParaRPr lang="en-US" sz="2800" dirty="0"/>
          </a:p>
        </p:txBody>
      </p:sp>
    </p:spTree>
    <p:extLst>
      <p:ext uri="{BB962C8B-B14F-4D97-AF65-F5344CB8AC3E}">
        <p14:creationId xmlns="" xmlns:p14="http://schemas.microsoft.com/office/powerpoint/2010/main" val="183616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Functions of parallelism:</a:t>
            </a:r>
          </a:p>
          <a:p>
            <a:pPr marL="385763" indent="-385763">
              <a:buAutoNum type="arabicPeriod"/>
            </a:pPr>
            <a:r>
              <a:rPr lang="en-US" dirty="0"/>
              <a:t>Connected with rhetorical emphasis</a:t>
            </a:r>
          </a:p>
          <a:p>
            <a:pPr marL="385763" indent="-385763">
              <a:buAutoNum type="arabicPeriod"/>
            </a:pPr>
            <a:r>
              <a:rPr lang="en-US" dirty="0"/>
              <a:t>Aids memorability </a:t>
            </a:r>
          </a:p>
          <a:p>
            <a:pPr marL="385763" indent="-385763">
              <a:buAutoNum type="arabicPeriod"/>
            </a:pPr>
            <a:r>
              <a:rPr lang="en-US" dirty="0"/>
              <a:t>Connects the elements of identity and contrast</a:t>
            </a:r>
          </a:p>
          <a:p>
            <a:pPr marL="385763" indent="-385763">
              <a:buAutoNum type="arabicPeriod"/>
            </a:pPr>
            <a:r>
              <a:rPr lang="en-US" dirty="0"/>
              <a:t>Leads towards climax </a:t>
            </a:r>
          </a:p>
          <a:p>
            <a:endParaRPr lang="en-US" dirty="0"/>
          </a:p>
        </p:txBody>
      </p:sp>
    </p:spTree>
    <p:extLst>
      <p:ext uri="{BB962C8B-B14F-4D97-AF65-F5344CB8AC3E}">
        <p14:creationId xmlns="" xmlns:p14="http://schemas.microsoft.com/office/powerpoint/2010/main" val="3749317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a:t>
            </a:r>
            <a:r>
              <a:rPr lang="en-US" smtClean="0"/>
              <a:t>of Parallelism</a:t>
            </a:r>
            <a:endParaRPr lang="en-US"/>
          </a:p>
        </p:txBody>
      </p:sp>
      <p:sp>
        <p:nvSpPr>
          <p:cNvPr id="3" name="Content Placeholder 2"/>
          <p:cNvSpPr>
            <a:spLocks noGrp="1"/>
          </p:cNvSpPr>
          <p:nvPr>
            <p:ph idx="1"/>
          </p:nvPr>
        </p:nvSpPr>
        <p:spPr/>
        <p:txBody>
          <a:bodyPr>
            <a:normAutofit fontScale="85000" lnSpcReduction="20000"/>
          </a:bodyPr>
          <a:lstStyle/>
          <a:p>
            <a:r>
              <a:rPr lang="en-US" sz="2800" dirty="0"/>
              <a:t> </a:t>
            </a:r>
            <a:r>
              <a:rPr lang="en-US" sz="2800" dirty="0" smtClean="0"/>
              <a:t>1.Synonymous </a:t>
            </a:r>
            <a:r>
              <a:rPr lang="en-US" sz="2800" dirty="0"/>
              <a:t>Parallelism </a:t>
            </a:r>
            <a:r>
              <a:rPr lang="en-US" sz="2800" dirty="0" smtClean="0"/>
              <a:t>(use of repetition e.g. anaphora)</a:t>
            </a:r>
          </a:p>
          <a:p>
            <a:r>
              <a:rPr lang="en-US" sz="2800" dirty="0"/>
              <a:t> </a:t>
            </a:r>
            <a:r>
              <a:rPr lang="en-US" sz="2800" dirty="0" smtClean="0"/>
              <a:t>2. Antithetical Parallelism (use of antithesis)</a:t>
            </a:r>
            <a:endParaRPr lang="en-US" sz="2800" dirty="0"/>
          </a:p>
          <a:p>
            <a:r>
              <a:rPr lang="en-US" sz="2800" dirty="0" smtClean="0"/>
              <a:t>3. Synthetic Parallelism (advance the thought)</a:t>
            </a:r>
          </a:p>
          <a:p>
            <a:r>
              <a:rPr lang="en-US" sz="2800" dirty="0" smtClean="0"/>
              <a:t>4. Introverted Parallelism (reverses the thought)</a:t>
            </a:r>
          </a:p>
          <a:p>
            <a:r>
              <a:rPr lang="en-US" sz="2800" dirty="0"/>
              <a:t>5</a:t>
            </a:r>
            <a:r>
              <a:rPr lang="en-US" sz="2800" dirty="0" smtClean="0"/>
              <a:t>. Stair like Parallelism (building up of thought upon thought)</a:t>
            </a:r>
          </a:p>
          <a:p>
            <a:r>
              <a:rPr lang="en-US" sz="2800" dirty="0" smtClean="0"/>
              <a:t>6. </a:t>
            </a:r>
            <a:r>
              <a:rPr lang="en-US" sz="2800" dirty="0"/>
              <a:t>Emblematic </a:t>
            </a:r>
            <a:r>
              <a:rPr lang="en-US" sz="2800" dirty="0" smtClean="0"/>
              <a:t>Parallelism (use of simile) </a:t>
            </a:r>
            <a:endParaRPr lang="en-US" sz="2800" dirty="0"/>
          </a:p>
          <a:p>
            <a:endParaRPr lang="en-US" sz="2800" dirty="0"/>
          </a:p>
          <a:p>
            <a:endParaRPr lang="en-US" sz="2800" dirty="0"/>
          </a:p>
        </p:txBody>
      </p:sp>
    </p:spTree>
    <p:extLst>
      <p:ext uri="{BB962C8B-B14F-4D97-AF65-F5344CB8AC3E}">
        <p14:creationId xmlns="" xmlns:p14="http://schemas.microsoft.com/office/powerpoint/2010/main" val="1869419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Schemes and Topes</a:t>
            </a:r>
          </a:p>
        </p:txBody>
      </p:sp>
      <p:sp>
        <p:nvSpPr>
          <p:cNvPr id="3" name="Content Placeholder 2"/>
          <p:cNvSpPr>
            <a:spLocks noGrp="1"/>
          </p:cNvSpPr>
          <p:nvPr>
            <p:ph idx="1"/>
          </p:nvPr>
        </p:nvSpPr>
        <p:spPr/>
        <p:txBody>
          <a:bodyPr>
            <a:noAutofit/>
          </a:bodyPr>
          <a:lstStyle/>
          <a:p>
            <a:r>
              <a:rPr lang="en-US" b="1" dirty="0" smtClean="0"/>
              <a:t>Schemes: Repetitions </a:t>
            </a:r>
            <a:r>
              <a:rPr lang="en-US" dirty="0" smtClean="0"/>
              <a:t>:Repetition </a:t>
            </a:r>
            <a:r>
              <a:rPr lang="en-US" dirty="0"/>
              <a:t>can be of two types:</a:t>
            </a:r>
          </a:p>
          <a:p>
            <a:r>
              <a:rPr lang="en-US" dirty="0"/>
              <a:t>1. Repetition of </a:t>
            </a:r>
            <a:r>
              <a:rPr lang="en-US" dirty="0" smtClean="0"/>
              <a:t>Sounds:   </a:t>
            </a:r>
            <a:r>
              <a:rPr lang="en-US" dirty="0" err="1"/>
              <a:t>i</a:t>
            </a:r>
            <a:r>
              <a:rPr lang="en-US" dirty="0"/>
              <a:t>) alliteration ii) assonance iii) consonance</a:t>
            </a:r>
          </a:p>
          <a:p>
            <a:r>
              <a:rPr lang="en-US" dirty="0"/>
              <a:t>2. Repetition of </a:t>
            </a:r>
            <a:r>
              <a:rPr lang="en-US" dirty="0" smtClean="0"/>
              <a:t>Words : </a:t>
            </a:r>
            <a:r>
              <a:rPr lang="en-US" dirty="0" err="1"/>
              <a:t>i</a:t>
            </a:r>
            <a:r>
              <a:rPr lang="en-US" dirty="0"/>
              <a:t>) anaphora (a…) (a…) ii) </a:t>
            </a:r>
            <a:r>
              <a:rPr lang="en-US" dirty="0" err="1"/>
              <a:t>apanalepsis</a:t>
            </a:r>
            <a:r>
              <a:rPr lang="en-US" dirty="0"/>
              <a:t> (a…a) (b…b)</a:t>
            </a:r>
          </a:p>
          <a:p>
            <a:pPr marL="0" indent="0">
              <a:buNone/>
            </a:pPr>
            <a:r>
              <a:rPr lang="en-US" dirty="0"/>
              <a:t> iii) </a:t>
            </a:r>
            <a:r>
              <a:rPr lang="en-US" dirty="0" err="1"/>
              <a:t>epistrophe</a:t>
            </a:r>
            <a:r>
              <a:rPr lang="en-US" dirty="0"/>
              <a:t> (…a) (…a) iv) </a:t>
            </a:r>
            <a:r>
              <a:rPr lang="en-US" dirty="0" err="1"/>
              <a:t>symploce</a:t>
            </a:r>
            <a:r>
              <a:rPr lang="en-US" dirty="0"/>
              <a:t> (a…b) (a…b)</a:t>
            </a:r>
          </a:p>
          <a:p>
            <a:endParaRPr lang="en-US" sz="2800" dirty="0"/>
          </a:p>
        </p:txBody>
      </p:sp>
    </p:spTree>
    <p:extLst>
      <p:ext uri="{BB962C8B-B14F-4D97-AF65-F5344CB8AC3E}">
        <p14:creationId xmlns="" xmlns:p14="http://schemas.microsoft.com/office/powerpoint/2010/main" val="96307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Foregrounding</a:t>
            </a:r>
            <a:endParaRPr lang="en-US" dirty="0"/>
          </a:p>
        </p:txBody>
      </p:sp>
      <p:sp>
        <p:nvSpPr>
          <p:cNvPr id="3" name="Content Placeholder 2"/>
          <p:cNvSpPr>
            <a:spLocks noGrp="1"/>
          </p:cNvSpPr>
          <p:nvPr>
            <p:ph idx="1"/>
          </p:nvPr>
        </p:nvSpPr>
        <p:spPr/>
        <p:txBody>
          <a:bodyPr>
            <a:normAutofit fontScale="92500" lnSpcReduction="10000"/>
          </a:bodyPr>
          <a:lstStyle/>
          <a:p>
            <a:pPr lvl="4"/>
            <a:r>
              <a:rPr lang="en-US" sz="2400" b="1" dirty="0"/>
              <a:t>Foregrounding</a:t>
            </a:r>
          </a:p>
          <a:p>
            <a:pPr marL="0" indent="0">
              <a:buNone/>
            </a:pPr>
            <a:r>
              <a:rPr lang="en-US" dirty="0"/>
              <a:t> </a:t>
            </a:r>
          </a:p>
          <a:p>
            <a:pPr marL="0" indent="0">
              <a:buNone/>
            </a:pPr>
            <a:r>
              <a:rPr lang="en-US" dirty="0" smtClean="0"/>
              <a:t>		</a:t>
            </a:r>
            <a:r>
              <a:rPr lang="en-US" dirty="0" err="1" smtClean="0"/>
              <a:t>Defamiliarization</a:t>
            </a:r>
            <a:r>
              <a:rPr lang="en-US" dirty="0" smtClean="0"/>
              <a:t>        </a:t>
            </a:r>
            <a:r>
              <a:rPr lang="en-US" dirty="0" err="1"/>
              <a:t>Automatization</a:t>
            </a:r>
            <a:r>
              <a:rPr lang="en-US" dirty="0"/>
              <a:t> </a:t>
            </a:r>
          </a:p>
          <a:p>
            <a:pPr marL="0" indent="0">
              <a:buNone/>
            </a:pPr>
            <a:endParaRPr lang="en-US" dirty="0"/>
          </a:p>
          <a:p>
            <a:pPr marL="0" indent="0">
              <a:buNone/>
            </a:pPr>
            <a:r>
              <a:rPr lang="en-US" dirty="0" smtClean="0"/>
              <a:t>		Deviation                     </a:t>
            </a:r>
            <a:r>
              <a:rPr lang="en-US" dirty="0"/>
              <a:t>Parallelism</a:t>
            </a:r>
          </a:p>
          <a:p>
            <a:pPr marL="0" indent="0">
              <a:buNone/>
            </a:pPr>
            <a:endParaRPr lang="en-US" dirty="0"/>
          </a:p>
          <a:p>
            <a:pPr marL="0" indent="0">
              <a:buNone/>
            </a:pPr>
            <a:r>
              <a:rPr lang="en-US" dirty="0" smtClean="0"/>
              <a:t>		Tropes                          </a:t>
            </a:r>
            <a:r>
              <a:rPr lang="en-US" dirty="0"/>
              <a:t>Schemes</a:t>
            </a:r>
          </a:p>
          <a:p>
            <a:pPr marL="0" indent="0">
              <a:buNone/>
            </a:pPr>
            <a:endParaRPr lang="en-US" dirty="0"/>
          </a:p>
        </p:txBody>
      </p:sp>
    </p:spTree>
    <p:extLst>
      <p:ext uri="{BB962C8B-B14F-4D97-AF65-F5344CB8AC3E}">
        <p14:creationId xmlns="" xmlns:p14="http://schemas.microsoft.com/office/powerpoint/2010/main" val="3990386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Foregrounding</a:t>
            </a:r>
          </a:p>
        </p:txBody>
      </p:sp>
      <p:sp>
        <p:nvSpPr>
          <p:cNvPr id="5" name="Text Placeholder 4"/>
          <p:cNvSpPr>
            <a:spLocks noGrp="1"/>
          </p:cNvSpPr>
          <p:nvPr>
            <p:ph type="body" idx="1"/>
          </p:nvPr>
        </p:nvSpPr>
        <p:spPr/>
        <p:txBody>
          <a:bodyPr/>
          <a:lstStyle/>
          <a:p>
            <a:r>
              <a:rPr lang="en-US" dirty="0" smtClean="0"/>
              <a:t>Parallelism</a:t>
            </a:r>
            <a:endParaRPr lang="en-US" dirty="0"/>
          </a:p>
        </p:txBody>
      </p:sp>
      <p:sp>
        <p:nvSpPr>
          <p:cNvPr id="6" name="Content Placeholder 5"/>
          <p:cNvSpPr>
            <a:spLocks noGrp="1"/>
          </p:cNvSpPr>
          <p:nvPr>
            <p:ph sz="half" idx="2"/>
          </p:nvPr>
        </p:nvSpPr>
        <p:spPr/>
        <p:txBody>
          <a:bodyPr/>
          <a:lstStyle/>
          <a:p>
            <a:r>
              <a:rPr lang="en-US" dirty="0"/>
              <a:t>Schemes </a:t>
            </a:r>
          </a:p>
          <a:p>
            <a:pPr marL="0" indent="0">
              <a:buNone/>
            </a:pPr>
            <a:r>
              <a:rPr lang="en-US" dirty="0"/>
              <a:t> (form/shape</a:t>
            </a:r>
            <a:r>
              <a:rPr lang="en-US" dirty="0" smtClean="0"/>
              <a:t>)</a:t>
            </a:r>
            <a:endParaRPr lang="en-US" dirty="0"/>
          </a:p>
          <a:p>
            <a:pPr marL="0" indent="0">
              <a:buNone/>
            </a:pPr>
            <a:r>
              <a:rPr lang="en-US" dirty="0"/>
              <a:t>Figures involving repetition </a:t>
            </a:r>
          </a:p>
          <a:p>
            <a:pPr marL="0" indent="0">
              <a:buNone/>
            </a:pPr>
            <a:r>
              <a:rPr lang="en-US" dirty="0" err="1"/>
              <a:t>Eg</a:t>
            </a:r>
            <a:r>
              <a:rPr lang="en-US" dirty="0"/>
              <a:t>. Alliteration, anaphora</a:t>
            </a:r>
          </a:p>
          <a:p>
            <a:endParaRPr lang="en-US" dirty="0"/>
          </a:p>
        </p:txBody>
      </p:sp>
      <p:sp>
        <p:nvSpPr>
          <p:cNvPr id="7" name="Text Placeholder 6"/>
          <p:cNvSpPr>
            <a:spLocks noGrp="1"/>
          </p:cNvSpPr>
          <p:nvPr>
            <p:ph type="body" sz="quarter" idx="3"/>
          </p:nvPr>
        </p:nvSpPr>
        <p:spPr/>
        <p:txBody>
          <a:bodyPr/>
          <a:lstStyle/>
          <a:p>
            <a:r>
              <a:rPr lang="en-US" dirty="0" smtClean="0"/>
              <a:t>Deviation</a:t>
            </a:r>
            <a:endParaRPr lang="en-US" dirty="0"/>
          </a:p>
        </p:txBody>
      </p:sp>
      <p:sp>
        <p:nvSpPr>
          <p:cNvPr id="8" name="Content Placeholder 7"/>
          <p:cNvSpPr>
            <a:spLocks noGrp="1"/>
          </p:cNvSpPr>
          <p:nvPr>
            <p:ph sz="quarter" idx="4"/>
          </p:nvPr>
        </p:nvSpPr>
        <p:spPr/>
        <p:txBody>
          <a:bodyPr>
            <a:normAutofit/>
          </a:bodyPr>
          <a:lstStyle/>
          <a:p>
            <a:r>
              <a:rPr lang="en-US" dirty="0"/>
              <a:t>Tropes</a:t>
            </a:r>
          </a:p>
          <a:p>
            <a:r>
              <a:rPr lang="en-US" dirty="0"/>
              <a:t>(turn/change</a:t>
            </a:r>
            <a:r>
              <a:rPr lang="en-US" dirty="0" smtClean="0"/>
              <a:t>)</a:t>
            </a:r>
            <a:endParaRPr lang="en-US" dirty="0"/>
          </a:p>
          <a:p>
            <a:r>
              <a:rPr lang="en-US" dirty="0"/>
              <a:t>Figures involving semantic irregularities </a:t>
            </a:r>
          </a:p>
          <a:p>
            <a:r>
              <a:rPr lang="en-US" dirty="0" err="1"/>
              <a:t>Eg</a:t>
            </a:r>
            <a:r>
              <a:rPr lang="en-US" dirty="0"/>
              <a:t>. Pun, metaphor</a:t>
            </a:r>
          </a:p>
          <a:p>
            <a:endParaRPr lang="en-US" dirty="0"/>
          </a:p>
        </p:txBody>
      </p:sp>
    </p:spTree>
    <p:extLst>
      <p:ext uri="{BB962C8B-B14F-4D97-AF65-F5344CB8AC3E}">
        <p14:creationId xmlns="" xmlns:p14="http://schemas.microsoft.com/office/powerpoint/2010/main" val="2985096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Tropes</a:t>
            </a:r>
            <a:endParaRPr lang="en-US" dirty="0"/>
          </a:p>
        </p:txBody>
      </p:sp>
      <p:sp>
        <p:nvSpPr>
          <p:cNvPr id="8" name="Content Placeholder 7"/>
          <p:cNvSpPr>
            <a:spLocks noGrp="1"/>
          </p:cNvSpPr>
          <p:nvPr>
            <p:ph idx="1"/>
          </p:nvPr>
        </p:nvSpPr>
        <p:spPr/>
        <p:txBody>
          <a:bodyPr>
            <a:normAutofit fontScale="92500" lnSpcReduction="10000"/>
          </a:bodyPr>
          <a:lstStyle/>
          <a:p>
            <a:pPr marL="0" indent="0">
              <a:buNone/>
            </a:pPr>
            <a:r>
              <a:rPr lang="en-US" b="1" dirty="0" smtClean="0"/>
              <a:t>Kinds </a:t>
            </a:r>
            <a:r>
              <a:rPr lang="en-US" b="1" dirty="0"/>
              <a:t>of </a:t>
            </a:r>
            <a:r>
              <a:rPr lang="en-US" b="1" dirty="0" smtClean="0"/>
              <a:t>Tropes:</a:t>
            </a:r>
            <a:endParaRPr lang="en-US" dirty="0"/>
          </a:p>
          <a:p>
            <a:pPr marL="385763" indent="-385763">
              <a:buAutoNum type="arabicPeriod"/>
            </a:pPr>
            <a:r>
              <a:rPr lang="en-US" dirty="0"/>
              <a:t>Figures involving semantic </a:t>
            </a:r>
            <a:r>
              <a:rPr lang="en-US" dirty="0" smtClean="0"/>
              <a:t>irregularities: paradox, antithesis, oxymoron</a:t>
            </a:r>
            <a:endParaRPr lang="en-US" dirty="0"/>
          </a:p>
          <a:p>
            <a:pPr marL="385763" indent="-385763">
              <a:buAutoNum type="arabicPeriod"/>
            </a:pPr>
            <a:r>
              <a:rPr lang="en-US" dirty="0"/>
              <a:t>Figures involving </a:t>
            </a:r>
            <a:r>
              <a:rPr lang="en-US" dirty="0" smtClean="0"/>
              <a:t>comparison: Metaphor, Simile, Personification, Conceit</a:t>
            </a:r>
            <a:endParaRPr lang="en-US" dirty="0"/>
          </a:p>
          <a:p>
            <a:pPr marL="385763" indent="-385763">
              <a:buAutoNum type="arabicPeriod"/>
            </a:pPr>
            <a:r>
              <a:rPr lang="en-US" dirty="0"/>
              <a:t>Figures involving </a:t>
            </a:r>
            <a:r>
              <a:rPr lang="en-US" dirty="0" smtClean="0"/>
              <a:t>substitution: Metonymy, Synecdoche </a:t>
            </a:r>
            <a:endParaRPr lang="en-US" dirty="0"/>
          </a:p>
          <a:p>
            <a:pPr marL="385763" indent="-385763">
              <a:buAutoNum type="arabicPeriod"/>
            </a:pPr>
            <a:r>
              <a:rPr lang="en-US" dirty="0"/>
              <a:t>Figures involving addition or </a:t>
            </a:r>
            <a:r>
              <a:rPr lang="en-US" dirty="0" smtClean="0"/>
              <a:t>amplification: Hyperbole, Litotes </a:t>
            </a:r>
            <a:endParaRPr lang="en-US" dirty="0"/>
          </a:p>
        </p:txBody>
      </p:sp>
    </p:spTree>
    <p:extLst>
      <p:ext uri="{BB962C8B-B14F-4D97-AF65-F5344CB8AC3E}">
        <p14:creationId xmlns="" xmlns:p14="http://schemas.microsoft.com/office/powerpoint/2010/main" val="49780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Foregrounding</a:t>
            </a:r>
            <a:endParaRPr lang="en-US" dirty="0"/>
          </a:p>
        </p:txBody>
      </p:sp>
      <p:sp>
        <p:nvSpPr>
          <p:cNvPr id="3" name="Content Placeholder 2"/>
          <p:cNvSpPr>
            <a:spLocks noGrp="1"/>
          </p:cNvSpPr>
          <p:nvPr>
            <p:ph idx="1"/>
          </p:nvPr>
        </p:nvSpPr>
        <p:spPr/>
        <p:txBody>
          <a:bodyPr>
            <a:normAutofit/>
          </a:bodyPr>
          <a:lstStyle/>
          <a:p>
            <a:r>
              <a:rPr lang="en-US" sz="2800" dirty="0"/>
              <a:t>“As a general rule, anyone who wishes to investigate the significance and value of a work of art must concentrate on the </a:t>
            </a:r>
            <a:r>
              <a:rPr lang="en-US" sz="2800" u="sng" dirty="0"/>
              <a:t>element of interest and surprise</a:t>
            </a:r>
            <a:r>
              <a:rPr lang="en-US" sz="2800" dirty="0"/>
              <a:t>, rather than on automatic pattern” (Leech, A Linguistic guide to English Poetry: 57)</a:t>
            </a:r>
          </a:p>
        </p:txBody>
      </p:sp>
    </p:spTree>
    <p:extLst>
      <p:ext uri="{BB962C8B-B14F-4D97-AF65-F5344CB8AC3E}">
        <p14:creationId xmlns="" xmlns:p14="http://schemas.microsoft.com/office/powerpoint/2010/main" val="2255823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Foregrounding</a:t>
            </a:r>
            <a:endParaRPr lang="en-US" dirty="0"/>
          </a:p>
        </p:txBody>
      </p:sp>
      <p:sp>
        <p:nvSpPr>
          <p:cNvPr id="3" name="Content Placeholder 2"/>
          <p:cNvSpPr>
            <a:spLocks noGrp="1"/>
          </p:cNvSpPr>
          <p:nvPr>
            <p:ph idx="1"/>
          </p:nvPr>
        </p:nvSpPr>
        <p:spPr/>
        <p:txBody>
          <a:bodyPr/>
          <a:lstStyle/>
          <a:p>
            <a:r>
              <a:rPr lang="en-US" dirty="0"/>
              <a:t>A convincing illustration of the power of foregrounding to suggest latent significance is furnished by modern poets who make use of stylistic devices of transporting pieces of ordinary, non poetic language into poetic context. </a:t>
            </a:r>
          </a:p>
          <a:p>
            <a:pPr marL="0" indent="0">
              <a:buNone/>
            </a:pPr>
            <a:r>
              <a:rPr lang="en-US" dirty="0"/>
              <a:t>The Waste Land  T.S Eliot</a:t>
            </a:r>
          </a:p>
          <a:p>
            <a:pPr marL="0" indent="0">
              <a:buNone/>
            </a:pPr>
            <a:r>
              <a:rPr lang="en-US" dirty="0"/>
              <a:t>The bar-parlor monologue: </a:t>
            </a:r>
          </a:p>
          <a:p>
            <a:endParaRPr lang="en-US" dirty="0"/>
          </a:p>
        </p:txBody>
      </p:sp>
    </p:spTree>
    <p:extLst>
      <p:ext uri="{BB962C8B-B14F-4D97-AF65-F5344CB8AC3E}">
        <p14:creationId xmlns="" xmlns:p14="http://schemas.microsoft.com/office/powerpoint/2010/main" val="355720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Interpretation and Foregrounding</a:t>
            </a:r>
          </a:p>
        </p:txBody>
      </p:sp>
      <p:sp>
        <p:nvSpPr>
          <p:cNvPr id="3" name="Content Placeholder 2"/>
          <p:cNvSpPr>
            <a:spLocks noGrp="1"/>
          </p:cNvSpPr>
          <p:nvPr>
            <p:ph idx="1"/>
          </p:nvPr>
        </p:nvSpPr>
        <p:spPr/>
        <p:txBody>
          <a:bodyPr>
            <a:normAutofit fontScale="92500"/>
          </a:bodyPr>
          <a:lstStyle/>
          <a:p>
            <a:pPr marL="0" indent="0">
              <a:buNone/>
            </a:pPr>
            <a:r>
              <a:rPr lang="en-US" dirty="0"/>
              <a:t>What is interpretation?</a:t>
            </a:r>
          </a:p>
          <a:p>
            <a:pPr marL="0" indent="0">
              <a:buNone/>
            </a:pPr>
            <a:r>
              <a:rPr lang="en-US" dirty="0"/>
              <a:t>Action or </a:t>
            </a:r>
            <a:r>
              <a:rPr lang="en-US" dirty="0" smtClean="0"/>
              <a:t>process of</a:t>
            </a:r>
            <a:r>
              <a:rPr lang="en-US" dirty="0" smtClean="0"/>
              <a:t> </a:t>
            </a:r>
            <a:r>
              <a:rPr lang="en-US" dirty="0" smtClean="0"/>
              <a:t>understanding </a:t>
            </a:r>
            <a:r>
              <a:rPr lang="en-US" dirty="0"/>
              <a:t>the meaning and giving explanation to things and ideas which are complex or ambiguous. </a:t>
            </a:r>
          </a:p>
          <a:p>
            <a:r>
              <a:rPr lang="en-US" dirty="0"/>
              <a:t>To understand something.</a:t>
            </a:r>
          </a:p>
          <a:p>
            <a:r>
              <a:rPr lang="en-US" dirty="0"/>
              <a:t>To decide the meaning/purpose of something</a:t>
            </a:r>
          </a:p>
          <a:p>
            <a:pPr marL="0" indent="0">
              <a:buNone/>
            </a:pPr>
            <a:r>
              <a:rPr lang="en-US" dirty="0"/>
              <a:t>Gives clarity to ideas, reveals implications and symbolic meaning. </a:t>
            </a:r>
          </a:p>
          <a:p>
            <a:endParaRPr lang="en-US" dirty="0"/>
          </a:p>
        </p:txBody>
      </p:sp>
    </p:spTree>
    <p:extLst>
      <p:ext uri="{BB962C8B-B14F-4D97-AF65-F5344CB8AC3E}">
        <p14:creationId xmlns="" xmlns:p14="http://schemas.microsoft.com/office/powerpoint/2010/main" val="256878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&amp; Foregrounding</a:t>
            </a:r>
          </a:p>
        </p:txBody>
      </p:sp>
      <p:sp>
        <p:nvSpPr>
          <p:cNvPr id="3" name="Content Placeholder 2"/>
          <p:cNvSpPr>
            <a:spLocks noGrp="1"/>
          </p:cNvSpPr>
          <p:nvPr>
            <p:ph idx="1"/>
          </p:nvPr>
        </p:nvSpPr>
        <p:spPr/>
        <p:txBody>
          <a:bodyPr/>
          <a:lstStyle/>
          <a:p>
            <a:r>
              <a:rPr lang="en-US" dirty="0"/>
              <a:t>What distinguishes literary discourse form ordinary discourse is the symbols, images, literary devices and other embellishments that a writer uses.</a:t>
            </a:r>
          </a:p>
          <a:p>
            <a:r>
              <a:rPr lang="en-US" dirty="0"/>
              <a:t>Our ordinary conversation is quite straightforward that we hardly need to interpret it. </a:t>
            </a:r>
          </a:p>
          <a:p>
            <a:r>
              <a:rPr lang="en-US" dirty="0"/>
              <a:t>But a literary piece makes some demands on part of the reader. </a:t>
            </a:r>
          </a:p>
          <a:p>
            <a:endParaRPr lang="en-US" dirty="0"/>
          </a:p>
        </p:txBody>
      </p:sp>
    </p:spTree>
    <p:extLst>
      <p:ext uri="{BB962C8B-B14F-4D97-AF65-F5344CB8AC3E}">
        <p14:creationId xmlns="" xmlns:p14="http://schemas.microsoft.com/office/powerpoint/2010/main" val="270677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a:t>
            </a:r>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t>		</a:t>
            </a:r>
            <a:r>
              <a:rPr lang="en-US" dirty="0" smtClean="0"/>
              <a:t>	Linguistic </a:t>
            </a:r>
            <a:r>
              <a:rPr lang="en-US" dirty="0">
                <a:solidFill>
                  <a:srgbClr val="C00000"/>
                </a:solidFill>
              </a:rPr>
              <a:t>Deviation</a:t>
            </a:r>
            <a:r>
              <a:rPr lang="en-US" dirty="0"/>
              <a:t> and </a:t>
            </a:r>
            <a:endParaRPr lang="en-US" dirty="0" smtClean="0"/>
          </a:p>
          <a:p>
            <a:pPr marL="0" indent="0">
              <a:buNone/>
            </a:pPr>
            <a:r>
              <a:rPr lang="en-US" dirty="0" smtClean="0"/>
              <a:t>                         Linguistic  </a:t>
            </a:r>
            <a:r>
              <a:rPr lang="en-US" dirty="0" smtClean="0">
                <a:solidFill>
                  <a:srgbClr val="7030A0"/>
                </a:solidFill>
              </a:rPr>
              <a:t>Parallelism </a:t>
            </a:r>
            <a:endParaRPr lang="en-US" dirty="0">
              <a:solidFill>
                <a:srgbClr val="7030A0"/>
              </a:solidFill>
            </a:endParaRPr>
          </a:p>
          <a:p>
            <a:pPr marL="0" indent="0">
              <a:buNone/>
            </a:pPr>
            <a:endParaRPr lang="en-US" dirty="0"/>
          </a:p>
          <a:p>
            <a:pPr marL="0" indent="0">
              <a:buNone/>
            </a:pPr>
            <a:r>
              <a:rPr lang="en-US" dirty="0"/>
              <a:t>                        </a:t>
            </a:r>
            <a:r>
              <a:rPr lang="en-US" dirty="0" smtClean="0"/>
              <a:t> Produce </a:t>
            </a:r>
            <a:r>
              <a:rPr lang="en-US" dirty="0"/>
              <a:t>the effect of </a:t>
            </a:r>
          </a:p>
          <a:p>
            <a:pPr marL="0" indent="0">
              <a:buNone/>
            </a:pPr>
            <a:endParaRPr lang="en-US" dirty="0"/>
          </a:p>
          <a:p>
            <a:pPr marL="0" indent="0">
              <a:buNone/>
            </a:pPr>
            <a:r>
              <a:rPr lang="en-US" dirty="0">
                <a:solidFill>
                  <a:srgbClr val="002060"/>
                </a:solidFill>
              </a:rPr>
              <a:t>                        </a:t>
            </a:r>
            <a:r>
              <a:rPr lang="en-US" dirty="0" smtClean="0">
                <a:solidFill>
                  <a:srgbClr val="002060"/>
                </a:solidFill>
              </a:rPr>
              <a:t> FOREGROUNDING </a:t>
            </a:r>
            <a:endParaRPr lang="en-US" dirty="0">
              <a:solidFill>
                <a:srgbClr val="002060"/>
              </a:solidFill>
            </a:endParaRPr>
          </a:p>
          <a:p>
            <a:endParaRPr lang="en-US" dirty="0"/>
          </a:p>
        </p:txBody>
      </p:sp>
    </p:spTree>
    <p:extLst>
      <p:ext uri="{BB962C8B-B14F-4D97-AF65-F5344CB8AC3E}">
        <p14:creationId xmlns="" xmlns:p14="http://schemas.microsoft.com/office/powerpoint/2010/main" val="232928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a:t>
            </a:r>
            <a:endParaRPr lang="en-US" dirty="0"/>
          </a:p>
        </p:txBody>
      </p:sp>
      <p:sp>
        <p:nvSpPr>
          <p:cNvPr id="3" name="Content Placeholder 2"/>
          <p:cNvSpPr>
            <a:spLocks noGrp="1"/>
          </p:cNvSpPr>
          <p:nvPr>
            <p:ph idx="1"/>
          </p:nvPr>
        </p:nvSpPr>
        <p:spPr/>
        <p:txBody>
          <a:bodyPr/>
          <a:lstStyle/>
          <a:p>
            <a:r>
              <a:rPr lang="en-US" sz="2800" dirty="0"/>
              <a:t>Deviation occurs when we have a set of rules or expectations which are broken in some way. </a:t>
            </a:r>
            <a:r>
              <a:rPr lang="en-US" sz="2800" i="1" dirty="0"/>
              <a:t>Like the way this font has just changed</a:t>
            </a:r>
            <a:r>
              <a:rPr lang="en-US" sz="2800" dirty="0"/>
              <a:t>. This deviation from expectation produces the effect of foregrounding, which attracts attention and aids memorability. </a:t>
            </a:r>
          </a:p>
          <a:p>
            <a:endParaRPr lang="en-US" dirty="0"/>
          </a:p>
        </p:txBody>
      </p:sp>
    </p:spTree>
    <p:extLst>
      <p:ext uri="{BB962C8B-B14F-4D97-AF65-F5344CB8AC3E}">
        <p14:creationId xmlns="" xmlns:p14="http://schemas.microsoft.com/office/powerpoint/2010/main" val="337407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Deviation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In most of the instances the deviation will be linguistic</a:t>
            </a:r>
            <a:r>
              <a:rPr lang="en-US" sz="2800" dirty="0" smtClean="0"/>
              <a:t>.</a:t>
            </a:r>
          </a:p>
          <a:p>
            <a:pPr lvl="0"/>
            <a:r>
              <a:rPr lang="en-US" sz="2800" dirty="0">
                <a:solidFill>
                  <a:schemeClr val="tx1"/>
                </a:solidFill>
              </a:rPr>
              <a:t>Dylan Thomas wrote a poem which has a title which breaks both of the rules we noticed on the last page, and so is doubly foregrounded - it is grammatically and semantically deviant at the same time. The poem is called '</a:t>
            </a:r>
            <a:r>
              <a:rPr lang="en-US" sz="2800" b="1" dirty="0">
                <a:solidFill>
                  <a:schemeClr val="tx1"/>
                </a:solidFill>
              </a:rPr>
              <a:t>A Grief Ago</a:t>
            </a:r>
            <a:r>
              <a:rPr lang="en-US" sz="2800" dirty="0">
                <a:solidFill>
                  <a:schemeClr val="tx1"/>
                </a:solidFill>
              </a:rPr>
              <a:t>', a phrase which also turns up in the poem itself. </a:t>
            </a:r>
          </a:p>
          <a:p>
            <a:endParaRPr lang="en-US" dirty="0"/>
          </a:p>
        </p:txBody>
      </p:sp>
    </p:spTree>
    <p:extLst>
      <p:ext uri="{BB962C8B-B14F-4D97-AF65-F5344CB8AC3E}">
        <p14:creationId xmlns="" xmlns:p14="http://schemas.microsoft.com/office/powerpoint/2010/main" val="1051380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156</TotalTime>
  <Words>998</Words>
  <Application>Microsoft Office PowerPoint</Application>
  <PresentationFormat>On-screen Show (4:3)</PresentationFormat>
  <Paragraphs>104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Revision II</vt:lpstr>
      <vt:lpstr>Foregrounding</vt:lpstr>
      <vt:lpstr>Foregrounding</vt:lpstr>
      <vt:lpstr>Foregrounding</vt:lpstr>
      <vt:lpstr>Interpretation and Foregrounding</vt:lpstr>
      <vt:lpstr>Interpretation &amp; Foregrounding</vt:lpstr>
      <vt:lpstr>Deviation</vt:lpstr>
      <vt:lpstr>Deviation</vt:lpstr>
      <vt:lpstr>Deviation</vt:lpstr>
      <vt:lpstr>Deviation</vt:lpstr>
      <vt:lpstr>Elements in Deviation</vt:lpstr>
      <vt:lpstr>Types of Deviation</vt:lpstr>
      <vt:lpstr>Parallelism</vt:lpstr>
      <vt:lpstr>Parallelism as foregrounded Regularity</vt:lpstr>
      <vt:lpstr>Parallelism</vt:lpstr>
      <vt:lpstr>Features of Parallelism</vt:lpstr>
      <vt:lpstr>Slide 17</vt:lpstr>
      <vt:lpstr>Kinds of Parallelism</vt:lpstr>
      <vt:lpstr>Schemes and Topes</vt:lpstr>
      <vt:lpstr>Foregrounding</vt:lpstr>
      <vt:lpstr>Tropes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Neelum</dc:creator>
  <cp:lastModifiedBy>NTS</cp:lastModifiedBy>
  <cp:revision>73</cp:revision>
  <dcterms:created xsi:type="dcterms:W3CDTF">2014-04-13T04:35:28Z</dcterms:created>
  <dcterms:modified xsi:type="dcterms:W3CDTF">2014-04-12T12:09:06Z</dcterms:modified>
</cp:coreProperties>
</file>