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256" r:id="rId3"/>
    <p:sldId id="266" r:id="rId4"/>
    <p:sldId id="257" r:id="rId5"/>
    <p:sldId id="258" r:id="rId6"/>
    <p:sldId id="259" r:id="rId7"/>
    <p:sldId id="260" r:id="rId8"/>
    <p:sldId id="261" r:id="rId9"/>
    <p:sldId id="262" r:id="rId10"/>
    <p:sldId id="267" r:id="rId11"/>
    <p:sldId id="263" r:id="rId12"/>
    <p:sldId id="268" r:id="rId13"/>
    <p:sldId id="264" r:id="rId14"/>
    <p:sldId id="265"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37" d="100"/>
          <a:sy n="37" d="100"/>
        </p:scale>
        <p:origin x="-156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2019299" y="1871132"/>
            <a:ext cx="5111752"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019299" y="3657597"/>
            <a:ext cx="5111752"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87425" y="5037663"/>
            <a:ext cx="673100" cy="279400"/>
          </a:xfrm>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a:xfrm>
            <a:off x="2019298" y="5037663"/>
            <a:ext cx="3910976" cy="279400"/>
          </a:xfrm>
        </p:spPr>
        <p:txBody>
          <a:bodyPr/>
          <a:lstStyle/>
          <a:p>
            <a:endParaRPr lang="en-US"/>
          </a:p>
        </p:txBody>
      </p:sp>
      <p:sp>
        <p:nvSpPr>
          <p:cNvPr id="6" name="Slide Number Placeholder 5"/>
          <p:cNvSpPr>
            <a:spLocks noGrp="1"/>
          </p:cNvSpPr>
          <p:nvPr>
            <p:ph type="sldNum" sz="quarter" idx="12"/>
          </p:nvPr>
        </p:nvSpPr>
        <p:spPr>
          <a:xfrm>
            <a:off x="6717676" y="5037663"/>
            <a:ext cx="413375" cy="279400"/>
          </a:xfrm>
        </p:spPr>
        <p:txBody>
          <a:bodyPr/>
          <a:lstStyle/>
          <a:p>
            <a:fld id="{380E6388-BB31-4551-9B83-AA55C977AB42}" type="slidenum">
              <a:rPr lang="en-US" smtClean="0"/>
              <a:pPr/>
              <a:t>‹#›</a:t>
            </a:fld>
            <a:endParaRPr lang="en-US"/>
          </a:p>
        </p:txBody>
      </p:sp>
      <p:cxnSp>
        <p:nvCxnSpPr>
          <p:cNvPr id="15" name="Straight Connector 14"/>
          <p:cNvCxnSpPr/>
          <p:nvPr/>
        </p:nvCxnSpPr>
        <p:spPr>
          <a:xfrm>
            <a:off x="2019299" y="3522131"/>
            <a:ext cx="511175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56194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1551" y="4815415"/>
            <a:ext cx="7207250"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1070" y="1041400"/>
            <a:ext cx="7579479"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71551" y="5382153"/>
            <a:ext cx="7207250"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4E42D-6768-41B8-A6AE-E657E4377DE6}"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75671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77901" y="982132"/>
            <a:ext cx="7194549"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7901" y="4343400"/>
            <a:ext cx="7194549"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cxnSp>
        <p:nvCxnSpPr>
          <p:cNvPr id="15" name="Straight Connector 14"/>
          <p:cNvCxnSpPr/>
          <p:nvPr/>
        </p:nvCxnSpPr>
        <p:spPr>
          <a:xfrm>
            <a:off x="1047127" y="4140199"/>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798709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60" y="982132"/>
            <a:ext cx="6972299"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256109" y="3352800"/>
            <a:ext cx="66294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971551" y="4343400"/>
            <a:ext cx="7207250"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sp>
        <p:nvSpPr>
          <p:cNvPr id="14" name="TextBox 13"/>
          <p:cNvSpPr txBox="1"/>
          <p:nvPr/>
        </p:nvSpPr>
        <p:spPr>
          <a:xfrm>
            <a:off x="646510" y="879961"/>
            <a:ext cx="4572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950200" y="2827870"/>
            <a:ext cx="4572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047127" y="4140199"/>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90273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71552" y="3308581"/>
            <a:ext cx="7207251"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4777381"/>
            <a:ext cx="7207251"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3016254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84660" y="982132"/>
            <a:ext cx="6972299"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971551" y="3639312"/>
            <a:ext cx="7207251"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971551" y="4529667"/>
            <a:ext cx="7207251"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sp>
        <p:nvSpPr>
          <p:cNvPr id="12" name="TextBox 11"/>
          <p:cNvSpPr txBox="1"/>
          <p:nvPr/>
        </p:nvSpPr>
        <p:spPr>
          <a:xfrm>
            <a:off x="646510" y="879961"/>
            <a:ext cx="4572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950200" y="2599261"/>
            <a:ext cx="4572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047127" y="3429000"/>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327695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7250"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971551" y="3630168"/>
            <a:ext cx="7207251"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971550" y="4470400"/>
            <a:ext cx="7207253"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cxnSp>
        <p:nvCxnSpPr>
          <p:cNvPr id="15" name="Straight Connector 14"/>
          <p:cNvCxnSpPr/>
          <p:nvPr/>
        </p:nvCxnSpPr>
        <p:spPr>
          <a:xfrm>
            <a:off x="1047127" y="3429000"/>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536989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cxnSp>
        <p:nvCxnSpPr>
          <p:cNvPr id="14" name="Straight Connector 13"/>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343191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9518" y="982132"/>
            <a:ext cx="1418171"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71549" y="982132"/>
            <a:ext cx="5574769"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cxnSp>
        <p:nvCxnSpPr>
          <p:cNvPr id="14" name="Straight Connector 13"/>
          <p:cNvCxnSpPr/>
          <p:nvPr/>
        </p:nvCxnSpPr>
        <p:spPr>
          <a:xfrm>
            <a:off x="6647918"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0605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047127" y="2421466"/>
            <a:ext cx="7055474"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205239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1302" y="1752606"/>
            <a:ext cx="6119016"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511300" y="3846052"/>
            <a:ext cx="6119018"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E42D-6768-41B8-A6AE-E657E4377DE6}"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E6388-BB31-4551-9B83-AA55C977AB42}" type="slidenum">
              <a:rPr lang="en-US" smtClean="0"/>
              <a:pPr/>
              <a:t>‹#›</a:t>
            </a:fld>
            <a:endParaRPr lang="en-US"/>
          </a:p>
        </p:txBody>
      </p:sp>
      <p:cxnSp>
        <p:nvCxnSpPr>
          <p:cNvPr id="16" name="Straight Connector 15"/>
          <p:cNvCxnSpPr/>
          <p:nvPr/>
        </p:nvCxnSpPr>
        <p:spPr>
          <a:xfrm>
            <a:off x="1509542" y="3710585"/>
            <a:ext cx="612253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60396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73836" y="2560320"/>
            <a:ext cx="3538728"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6008" y="2560320"/>
            <a:ext cx="3538728"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64E42D-6768-41B8-A6AE-E657E4377DE6}"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155195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1550" y="2658533"/>
            <a:ext cx="3538728"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71550" y="3243263"/>
            <a:ext cx="3538728"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5503" y="2658533"/>
            <a:ext cx="3538728"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5503" y="3243263"/>
            <a:ext cx="3538728"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64E42D-6768-41B8-A6AE-E657E4377DE6}" type="datetimeFigureOut">
              <a:rPr lang="en-US" smtClean="0"/>
              <a:pPr/>
              <a:t>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E6388-BB31-4551-9B83-AA55C977AB42}" type="slidenum">
              <a:rPr lang="en-US" smtClean="0"/>
              <a:pPr/>
              <a:t>‹#›</a:t>
            </a:fld>
            <a:endParaRPr lang="en-US"/>
          </a:p>
        </p:txBody>
      </p:sp>
      <p:cxnSp>
        <p:nvCxnSpPr>
          <p:cNvPr id="18" name="Straight Connector 17"/>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13352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64E42D-6768-41B8-A6AE-E657E4377DE6}" type="datetimeFigureOut">
              <a:rPr lang="en-US" smtClean="0"/>
              <a:pPr/>
              <a:t>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E6388-BB31-4551-9B83-AA55C977AB42}" type="slidenum">
              <a:rPr lang="en-US" smtClean="0"/>
              <a:pPr/>
              <a:t>‹#›</a:t>
            </a:fld>
            <a:endParaRPr lang="en-US"/>
          </a:p>
        </p:txBody>
      </p:sp>
      <p:cxnSp>
        <p:nvCxnSpPr>
          <p:cNvPr id="14" name="Straight Connector 13"/>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15560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4E42D-6768-41B8-A6AE-E657E4377DE6}" type="datetimeFigureOut">
              <a:rPr lang="en-US" smtClean="0"/>
              <a:pPr/>
              <a:t>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279012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0359" y="1388534"/>
            <a:ext cx="278884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064001" y="982132"/>
            <a:ext cx="4102100"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70359" y="3031065"/>
            <a:ext cx="2788841"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4E42D-6768-41B8-A6AE-E657E4377DE6}"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E6388-BB31-4551-9B83-AA55C977AB42}" type="slidenum">
              <a:rPr lang="en-US" smtClean="0"/>
              <a:pPr/>
              <a:t>‹#›</a:t>
            </a:fld>
            <a:endParaRPr lang="en-US"/>
          </a:p>
        </p:txBody>
      </p:sp>
      <p:cxnSp>
        <p:nvCxnSpPr>
          <p:cNvPr id="16" name="Straight Connector 15"/>
          <p:cNvCxnSpPr/>
          <p:nvPr/>
        </p:nvCxnSpPr>
        <p:spPr>
          <a:xfrm>
            <a:off x="1047127" y="2912533"/>
            <a:ext cx="26358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1854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1549" y="1883832"/>
            <a:ext cx="4681362"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6071124" y="1041400"/>
            <a:ext cx="2297510"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71549" y="3255432"/>
            <a:ext cx="4681362"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4E42D-6768-41B8-A6AE-E657E4377DE6}"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106966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cstate="print">
            <a:extLst>
              <a:ext uri="{28A0092B-C50C-407E-A947-70E740481C1C}">
                <a14:useLocalDpi xmlns="" xmlns:a14="http://schemas.microsoft.com/office/drawing/2010/main" val="0"/>
              </a:ext>
            </a:extLst>
          </a:blip>
          <a:stretch>
            <a:fillRect/>
          </a:stretch>
        </p:blipFill>
        <p:spPr>
          <a:xfrm>
            <a:off x="0" y="0"/>
            <a:ext cx="9141619" cy="6856214"/>
          </a:xfrm>
          <a:prstGeom prst="rect">
            <a:avLst/>
          </a:prstGeom>
        </p:spPr>
      </p:pic>
      <p:sp>
        <p:nvSpPr>
          <p:cNvPr id="2" name="Title Placeholder 1"/>
          <p:cNvSpPr>
            <a:spLocks noGrp="1"/>
          </p:cNvSpPr>
          <p:nvPr>
            <p:ph type="title"/>
          </p:nvPr>
        </p:nvSpPr>
        <p:spPr>
          <a:xfrm>
            <a:off x="971552" y="982133"/>
            <a:ext cx="7200897"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71551" y="2556932"/>
            <a:ext cx="7200897"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08126" y="5969000"/>
            <a:ext cx="120015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64E42D-6768-41B8-A6AE-E657E4377DE6}" type="datetimeFigureOut">
              <a:rPr lang="en-US" smtClean="0"/>
              <a:pPr/>
              <a:t>3/1/2014</a:t>
            </a:fld>
            <a:endParaRPr lang="en-US"/>
          </a:p>
        </p:txBody>
      </p:sp>
      <p:sp>
        <p:nvSpPr>
          <p:cNvPr id="5" name="Footer Placeholder 4"/>
          <p:cNvSpPr>
            <a:spLocks noGrp="1"/>
          </p:cNvSpPr>
          <p:nvPr>
            <p:ph type="ftr" sz="quarter" idx="3"/>
          </p:nvPr>
        </p:nvSpPr>
        <p:spPr>
          <a:xfrm>
            <a:off x="971551" y="5969000"/>
            <a:ext cx="5479425"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765426" y="5969000"/>
            <a:ext cx="40702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0E6388-BB31-4551-9B83-AA55C977AB42}" type="slidenum">
              <a:rPr lang="en-US" smtClean="0"/>
              <a:pPr/>
              <a:t>‹#›</a:t>
            </a:fld>
            <a:endParaRPr lang="en-US"/>
          </a:p>
        </p:txBody>
      </p:sp>
    </p:spTree>
    <p:extLst>
      <p:ext uri="{BB962C8B-B14F-4D97-AF65-F5344CB8AC3E}">
        <p14:creationId xmlns="" xmlns:p14="http://schemas.microsoft.com/office/powerpoint/2010/main" val="390931195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Stylistics</a:t>
            </a:r>
            <a:endParaRPr lang="en-US" dirty="0"/>
          </a:p>
        </p:txBody>
      </p:sp>
      <p:sp>
        <p:nvSpPr>
          <p:cNvPr id="3" name="Text Placeholder 2"/>
          <p:cNvSpPr>
            <a:spLocks noGrp="1"/>
          </p:cNvSpPr>
          <p:nvPr>
            <p:ph type="body" idx="1"/>
          </p:nvPr>
        </p:nvSpPr>
        <p:spPr/>
        <p:txBody>
          <a:bodyPr/>
          <a:lstStyle/>
          <a:p>
            <a:r>
              <a:rPr lang="en-US" dirty="0"/>
              <a:t>Linguistic Stylistics</a:t>
            </a:r>
          </a:p>
        </p:txBody>
      </p:sp>
      <p:sp>
        <p:nvSpPr>
          <p:cNvPr id="4" name="Content Placeholder 3"/>
          <p:cNvSpPr>
            <a:spLocks noGrp="1"/>
          </p:cNvSpPr>
          <p:nvPr>
            <p:ph sz="half" idx="2"/>
          </p:nvPr>
        </p:nvSpPr>
        <p:spPr/>
        <p:txBody>
          <a:bodyPr>
            <a:normAutofit lnSpcReduction="10000"/>
          </a:bodyPr>
          <a:lstStyle/>
          <a:p>
            <a:r>
              <a:rPr lang="en-US" dirty="0" smtClean="0"/>
              <a:t>studies </a:t>
            </a:r>
            <a:r>
              <a:rPr lang="en-US" dirty="0"/>
              <a:t>the devices in language of literary texts (such as rhetorical figures and syntactical patterns) that are employed to produce expressive or literary style.</a:t>
            </a:r>
          </a:p>
          <a:p>
            <a:endParaRPr lang="en-US" dirty="0"/>
          </a:p>
        </p:txBody>
      </p:sp>
      <p:sp>
        <p:nvSpPr>
          <p:cNvPr id="5" name="Text Placeholder 4"/>
          <p:cNvSpPr>
            <a:spLocks noGrp="1"/>
          </p:cNvSpPr>
          <p:nvPr>
            <p:ph type="body" sz="quarter" idx="3"/>
          </p:nvPr>
        </p:nvSpPr>
        <p:spPr/>
        <p:txBody>
          <a:bodyPr/>
          <a:lstStyle/>
          <a:p>
            <a:r>
              <a:rPr lang="en-US" dirty="0"/>
              <a:t>Literary Stylistics</a:t>
            </a:r>
          </a:p>
        </p:txBody>
      </p:sp>
      <p:sp>
        <p:nvSpPr>
          <p:cNvPr id="6" name="Content Placeholder 5"/>
          <p:cNvSpPr>
            <a:spLocks noGrp="1"/>
          </p:cNvSpPr>
          <p:nvPr>
            <p:ph sz="quarter" idx="4"/>
          </p:nvPr>
        </p:nvSpPr>
        <p:spPr/>
        <p:txBody>
          <a:bodyPr/>
          <a:lstStyle/>
          <a:p>
            <a:r>
              <a:rPr lang="en-US" dirty="0" smtClean="0"/>
              <a:t>is synonymous to literary criticism. Literary </a:t>
            </a:r>
            <a:r>
              <a:rPr lang="en-US" dirty="0"/>
              <a:t>criticism rests solely on subjective interpretation of </a:t>
            </a:r>
            <a:r>
              <a:rPr lang="en-US" dirty="0" smtClean="0"/>
              <a:t>texts.</a:t>
            </a:r>
          </a:p>
          <a:p>
            <a:r>
              <a:rPr lang="en-US" dirty="0" smtClean="0"/>
              <a:t>To decipher message</a:t>
            </a:r>
            <a:endParaRPr lang="en-US" dirty="0"/>
          </a:p>
        </p:txBody>
      </p:sp>
    </p:spTree>
    <p:extLst>
      <p:ext uri="{BB962C8B-B14F-4D97-AF65-F5344CB8AC3E}">
        <p14:creationId xmlns="" xmlns:p14="http://schemas.microsoft.com/office/powerpoint/2010/main" val="3801260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Syntactical Level: Example</a:t>
            </a:r>
            <a:endParaRPr lang="en-US" dirty="0"/>
          </a:p>
        </p:txBody>
      </p:sp>
      <p:sp>
        <p:nvSpPr>
          <p:cNvPr id="3" name="Content Placeholder 2"/>
          <p:cNvSpPr>
            <a:spLocks noGrp="1"/>
          </p:cNvSpPr>
          <p:nvPr>
            <p:ph idx="1"/>
          </p:nvPr>
        </p:nvSpPr>
        <p:spPr/>
        <p:txBody>
          <a:bodyPr/>
          <a:lstStyle/>
          <a:p>
            <a:r>
              <a:rPr lang="en-US" dirty="0"/>
              <a:t>E. g. “</a:t>
            </a:r>
            <a:r>
              <a:rPr lang="en-US" b="1" dirty="0"/>
              <a:t>Home</a:t>
            </a:r>
            <a:r>
              <a:rPr lang="en-US" dirty="0"/>
              <a:t> he went”</a:t>
            </a:r>
          </a:p>
          <a:p>
            <a:pPr marL="0" indent="0">
              <a:buNone/>
            </a:pPr>
            <a:r>
              <a:rPr lang="en-US" dirty="0"/>
              <a:t>   “home” occurs in the beginning of the sentence to foreground it. </a:t>
            </a:r>
          </a:p>
          <a:p>
            <a:pPr marL="0" indent="0">
              <a:buNone/>
            </a:pPr>
            <a:r>
              <a:rPr lang="en-US" dirty="0"/>
              <a:t>   “</a:t>
            </a:r>
            <a:r>
              <a:rPr lang="en-US" b="1" dirty="0"/>
              <a:t>Something </a:t>
            </a:r>
            <a:r>
              <a:rPr lang="en-US" dirty="0"/>
              <a:t>there is that doesn’t love a wall” </a:t>
            </a:r>
            <a:r>
              <a:rPr lang="en-US" dirty="0" smtClean="0"/>
              <a:t>Robert </a:t>
            </a:r>
            <a:r>
              <a:rPr lang="en-US" dirty="0"/>
              <a:t>Frost, “Mending Wall”</a:t>
            </a:r>
          </a:p>
          <a:p>
            <a:endParaRPr lang="en-US" dirty="0"/>
          </a:p>
        </p:txBody>
      </p:sp>
    </p:spTree>
    <p:extLst>
      <p:ext uri="{BB962C8B-B14F-4D97-AF65-F5344CB8AC3E}">
        <p14:creationId xmlns="" xmlns:p14="http://schemas.microsoft.com/office/powerpoint/2010/main" val="833475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Semantic Level</a:t>
            </a:r>
            <a:endParaRPr lang="en-US" dirty="0"/>
          </a:p>
        </p:txBody>
      </p:sp>
      <p:sp>
        <p:nvSpPr>
          <p:cNvPr id="3" name="Content Placeholder 2"/>
          <p:cNvSpPr>
            <a:spLocks noGrp="1"/>
          </p:cNvSpPr>
          <p:nvPr>
            <p:ph idx="1"/>
          </p:nvPr>
        </p:nvSpPr>
        <p:spPr/>
        <p:txBody>
          <a:bodyPr/>
          <a:lstStyle/>
          <a:p>
            <a:r>
              <a:rPr lang="en-US" dirty="0" smtClean="0"/>
              <a:t>Semantics deals with the level of meaning in language. E.g. how words similar or different are related. </a:t>
            </a:r>
          </a:p>
          <a:p>
            <a:r>
              <a:rPr lang="en-US" dirty="0" smtClean="0"/>
              <a:t>Tries to give account of both word and sentence meaning </a:t>
            </a:r>
          </a:p>
        </p:txBody>
      </p:sp>
    </p:spTree>
    <p:extLst>
      <p:ext uri="{BB962C8B-B14F-4D97-AF65-F5344CB8AC3E}">
        <p14:creationId xmlns="" xmlns:p14="http://schemas.microsoft.com/office/powerpoint/2010/main" val="1587719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Semantic </a:t>
            </a:r>
            <a:r>
              <a:rPr lang="en-US" dirty="0" smtClean="0"/>
              <a:t>Level: Example</a:t>
            </a:r>
            <a:endParaRPr lang="en-US" dirty="0"/>
          </a:p>
        </p:txBody>
      </p:sp>
      <p:sp>
        <p:nvSpPr>
          <p:cNvPr id="3" name="Content Placeholder 2"/>
          <p:cNvSpPr>
            <a:spLocks noGrp="1"/>
          </p:cNvSpPr>
          <p:nvPr>
            <p:ph idx="1"/>
          </p:nvPr>
        </p:nvSpPr>
        <p:spPr/>
        <p:txBody>
          <a:bodyPr/>
          <a:lstStyle/>
          <a:p>
            <a:pPr marL="0" indent="0">
              <a:buNone/>
            </a:pPr>
            <a:r>
              <a:rPr lang="en-US" dirty="0"/>
              <a:t>e.g. The writer has </a:t>
            </a:r>
            <a:r>
              <a:rPr lang="en-US" b="1" u="sng" dirty="0"/>
              <a:t>penned </a:t>
            </a:r>
            <a:r>
              <a:rPr lang="en-US" dirty="0"/>
              <a:t>down his ideas with extreme brevity. </a:t>
            </a:r>
          </a:p>
          <a:p>
            <a:pPr marL="0" indent="0">
              <a:buNone/>
            </a:pPr>
            <a:r>
              <a:rPr lang="en-US" dirty="0"/>
              <a:t>      I see squeaking Cleopatra </a:t>
            </a:r>
            <a:r>
              <a:rPr lang="en-US" b="1" u="sng" dirty="0"/>
              <a:t>boy</a:t>
            </a:r>
            <a:r>
              <a:rPr lang="en-US" dirty="0"/>
              <a:t> my greatness….(Shakespeare)</a:t>
            </a:r>
          </a:p>
          <a:p>
            <a:endParaRPr lang="en-US" dirty="0"/>
          </a:p>
        </p:txBody>
      </p:sp>
    </p:spTree>
    <p:extLst>
      <p:ext uri="{BB962C8B-B14F-4D97-AF65-F5344CB8AC3E}">
        <p14:creationId xmlns="" xmlns:p14="http://schemas.microsoft.com/office/powerpoint/2010/main" val="3381639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6.Morphological level</a:t>
            </a:r>
            <a:endParaRPr lang="en-US" dirty="0"/>
          </a:p>
        </p:txBody>
      </p:sp>
      <p:sp>
        <p:nvSpPr>
          <p:cNvPr id="3" name="Content Placeholder 2"/>
          <p:cNvSpPr>
            <a:spLocks noGrp="1"/>
          </p:cNvSpPr>
          <p:nvPr>
            <p:ph idx="1"/>
          </p:nvPr>
        </p:nvSpPr>
        <p:spPr/>
        <p:txBody>
          <a:bodyPr/>
          <a:lstStyle/>
          <a:p>
            <a:r>
              <a:rPr lang="en-US" dirty="0" smtClean="0"/>
              <a:t>Morphology: study of the smallest grammatical units of language and their formation into words. It studies how the words are formed. e.g. what their grammatical forms are, how the system of gender, number, plural etc. function and why the words forms change.</a:t>
            </a:r>
          </a:p>
          <a:p>
            <a:pPr marL="0" indent="0">
              <a:buNone/>
            </a:pPr>
            <a:r>
              <a:rPr lang="en-US" dirty="0" smtClean="0"/>
              <a:t>e.g. </a:t>
            </a:r>
            <a:r>
              <a:rPr lang="en-US" dirty="0"/>
              <a:t> </a:t>
            </a:r>
            <a:r>
              <a:rPr lang="en-US" dirty="0" smtClean="0"/>
              <a:t>  e </a:t>
            </a:r>
            <a:r>
              <a:rPr lang="en-US" dirty="0" err="1" smtClean="0"/>
              <a:t>e</a:t>
            </a:r>
            <a:r>
              <a:rPr lang="en-US" dirty="0" smtClean="0"/>
              <a:t> cummings use of prefix “un”</a:t>
            </a:r>
          </a:p>
          <a:p>
            <a:pPr marL="0" indent="0">
              <a:buNone/>
            </a:pPr>
            <a:r>
              <a:rPr lang="en-US" dirty="0"/>
              <a:t> </a:t>
            </a:r>
            <a:r>
              <a:rPr lang="en-US" dirty="0" smtClean="0"/>
              <a:t>“</a:t>
            </a:r>
            <a:r>
              <a:rPr lang="en-US" dirty="0" err="1" smtClean="0"/>
              <a:t>Unlove’s</a:t>
            </a:r>
            <a:r>
              <a:rPr lang="en-US" dirty="0" smtClean="0"/>
              <a:t> the </a:t>
            </a:r>
            <a:r>
              <a:rPr lang="en-US" dirty="0" err="1" smtClean="0"/>
              <a:t>heavenless</a:t>
            </a:r>
            <a:r>
              <a:rPr lang="en-US" dirty="0" smtClean="0"/>
              <a:t> hell”  “ </a:t>
            </a:r>
            <a:r>
              <a:rPr lang="en-US" dirty="0" err="1" smtClean="0"/>
              <a:t>unlove</a:t>
            </a:r>
            <a:r>
              <a:rPr lang="en-US" dirty="0" smtClean="0"/>
              <a:t>”  “</a:t>
            </a:r>
            <a:r>
              <a:rPr lang="en-US" dirty="0" err="1" smtClean="0"/>
              <a:t>unhate</a:t>
            </a:r>
            <a:r>
              <a:rPr lang="en-US" dirty="0" smtClean="0"/>
              <a:t>” “</a:t>
            </a:r>
            <a:r>
              <a:rPr lang="en-US" dirty="0" err="1" smtClean="0"/>
              <a:t>manunkind</a:t>
            </a:r>
            <a:r>
              <a:rPr lang="en-US" dirty="0" smtClean="0"/>
              <a:t>”</a:t>
            </a:r>
          </a:p>
          <a:p>
            <a:pPr marL="0" indent="0">
              <a:buNone/>
            </a:pPr>
            <a:r>
              <a:rPr lang="en-US" dirty="0" smtClean="0"/>
              <a:t> “Darkness eats a distance </a:t>
            </a:r>
            <a:r>
              <a:rPr lang="en-US" dirty="0" err="1" smtClean="0"/>
              <a:t>birdfully</a:t>
            </a:r>
            <a:r>
              <a:rPr lang="en-US" dirty="0" smtClean="0"/>
              <a:t>”</a:t>
            </a:r>
            <a:endParaRPr lang="en-US" dirty="0"/>
          </a:p>
        </p:txBody>
      </p:sp>
    </p:spTree>
    <p:extLst>
      <p:ext uri="{BB962C8B-B14F-4D97-AF65-F5344CB8AC3E}">
        <p14:creationId xmlns="" xmlns:p14="http://schemas.microsoft.com/office/powerpoint/2010/main" val="2811520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7.Discourse Level</a:t>
            </a:r>
            <a:endParaRPr lang="en-US" dirty="0"/>
          </a:p>
        </p:txBody>
      </p:sp>
      <p:sp>
        <p:nvSpPr>
          <p:cNvPr id="3" name="Content Placeholder 2"/>
          <p:cNvSpPr>
            <a:spLocks noGrp="1"/>
          </p:cNvSpPr>
          <p:nvPr>
            <p:ph idx="1"/>
          </p:nvPr>
        </p:nvSpPr>
        <p:spPr/>
        <p:txBody>
          <a:bodyPr/>
          <a:lstStyle/>
          <a:p>
            <a:r>
              <a:rPr lang="en-US" dirty="0" smtClean="0"/>
              <a:t>Inter-</a:t>
            </a:r>
            <a:r>
              <a:rPr lang="en-US" dirty="0" err="1" smtClean="0"/>
              <a:t>sentencial</a:t>
            </a:r>
            <a:r>
              <a:rPr lang="en-US" dirty="0" smtClean="0"/>
              <a:t> links that form a connective or cohesive text. </a:t>
            </a:r>
            <a:endParaRPr lang="en-US" dirty="0"/>
          </a:p>
          <a:p>
            <a:r>
              <a:rPr lang="en-US" dirty="0" smtClean="0"/>
              <a:t>Relationship between sentences</a:t>
            </a:r>
          </a:p>
          <a:p>
            <a:pPr marL="0" indent="0">
              <a:buNone/>
            </a:pPr>
            <a:r>
              <a:rPr lang="en-US" dirty="0" smtClean="0"/>
              <a:t>e.g. use of connectives such as: and, though, also, but. </a:t>
            </a:r>
          </a:p>
          <a:p>
            <a:pPr marL="0" indent="0">
              <a:buNone/>
            </a:pPr>
            <a:r>
              <a:rPr lang="en-US" dirty="0"/>
              <a:t> </a:t>
            </a:r>
            <a:r>
              <a:rPr lang="en-US" dirty="0" smtClean="0"/>
              <a:t>     repetition of pronouns, definite articles </a:t>
            </a:r>
            <a:endParaRPr lang="en-US" dirty="0"/>
          </a:p>
        </p:txBody>
      </p:sp>
    </p:spTree>
    <p:extLst>
      <p:ext uri="{BB962C8B-B14F-4D97-AF65-F5344CB8AC3E}">
        <p14:creationId xmlns="" xmlns:p14="http://schemas.microsoft.com/office/powerpoint/2010/main" val="787962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 level: Example</a:t>
            </a:r>
            <a:endParaRPr lang="en-US" dirty="0"/>
          </a:p>
        </p:txBody>
      </p:sp>
      <p:sp>
        <p:nvSpPr>
          <p:cNvPr id="3" name="Content Placeholder 2"/>
          <p:cNvSpPr>
            <a:spLocks noGrp="1"/>
          </p:cNvSpPr>
          <p:nvPr>
            <p:ph idx="1"/>
          </p:nvPr>
        </p:nvSpPr>
        <p:spPr/>
        <p:txBody>
          <a:bodyPr/>
          <a:lstStyle/>
          <a:p>
            <a:pPr marL="0" indent="0">
              <a:buNone/>
            </a:pPr>
            <a:r>
              <a:rPr lang="en-US" dirty="0" smtClean="0"/>
              <a:t>When I consider how my light is spent</a:t>
            </a:r>
          </a:p>
          <a:p>
            <a:pPr marL="0" indent="0">
              <a:buNone/>
            </a:pPr>
            <a:r>
              <a:rPr lang="en-US" dirty="0" smtClean="0"/>
              <a:t>Ere half my days in this dark world and wide, </a:t>
            </a:r>
          </a:p>
          <a:p>
            <a:pPr marL="0" indent="0">
              <a:buNone/>
            </a:pPr>
            <a:r>
              <a:rPr lang="en-US" dirty="0" smtClean="0"/>
              <a:t>And that one talent which is death to hide</a:t>
            </a:r>
          </a:p>
          <a:p>
            <a:pPr marL="0" indent="0">
              <a:buNone/>
            </a:pPr>
            <a:r>
              <a:rPr lang="en-US" dirty="0" err="1" smtClean="0"/>
              <a:t>Lodg’d</a:t>
            </a:r>
            <a:r>
              <a:rPr lang="en-US" dirty="0" smtClean="0"/>
              <a:t> with me useless through my soul more bent.</a:t>
            </a:r>
            <a:endParaRPr lang="en-US" dirty="0"/>
          </a:p>
        </p:txBody>
      </p:sp>
    </p:spTree>
    <p:extLst>
      <p:ext uri="{BB962C8B-B14F-4D97-AF65-F5344CB8AC3E}">
        <p14:creationId xmlns="" xmlns:p14="http://schemas.microsoft.com/office/powerpoint/2010/main" val="472446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smtClean="0"/>
              <a:t>Linguistic Stylistics </a:t>
            </a:r>
            <a:endParaRPr lang="en-US"/>
          </a:p>
        </p:txBody>
      </p:sp>
      <p:sp>
        <p:nvSpPr>
          <p:cNvPr id="3" name="Content Placeholder 2"/>
          <p:cNvSpPr>
            <a:spLocks noGrp="1"/>
          </p:cNvSpPr>
          <p:nvPr>
            <p:ph idx="1"/>
          </p:nvPr>
        </p:nvSpPr>
        <p:spPr/>
        <p:txBody>
          <a:bodyPr>
            <a:normAutofit/>
          </a:bodyPr>
          <a:lstStyle/>
          <a:p>
            <a:r>
              <a:rPr lang="en-US" dirty="0" smtClean="0"/>
              <a:t>Phonology					Morphology</a:t>
            </a:r>
          </a:p>
          <a:p>
            <a:r>
              <a:rPr lang="en-US" dirty="0" smtClean="0"/>
              <a:t>Graphology					Discourse</a:t>
            </a:r>
          </a:p>
          <a:p>
            <a:r>
              <a:rPr lang="en-US" dirty="0" smtClean="0"/>
              <a:t>Lexis </a:t>
            </a:r>
          </a:p>
          <a:p>
            <a:r>
              <a:rPr lang="en-US" dirty="0" smtClean="0"/>
              <a:t>Syntax</a:t>
            </a:r>
          </a:p>
          <a:p>
            <a:r>
              <a:rPr lang="en-US" dirty="0" smtClean="0"/>
              <a:t>Semantics</a:t>
            </a:r>
          </a:p>
          <a:p>
            <a:pPr marL="0" indent="0">
              <a:buNone/>
            </a:pPr>
            <a:r>
              <a:rPr lang="en-US" dirty="0" smtClean="0"/>
              <a:t> </a:t>
            </a:r>
          </a:p>
          <a:p>
            <a:endParaRPr lang="en-US" dirty="0" smtClean="0"/>
          </a:p>
          <a:p>
            <a:endParaRPr lang="en-US" dirty="0"/>
          </a:p>
        </p:txBody>
      </p:sp>
    </p:spTree>
    <p:extLst>
      <p:ext uri="{BB962C8B-B14F-4D97-AF65-F5344CB8AC3E}">
        <p14:creationId xmlns="" xmlns:p14="http://schemas.microsoft.com/office/powerpoint/2010/main" val="2292164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b="1" dirty="0" smtClean="0"/>
              <a:t>NO LEFT TURN</a:t>
            </a:r>
          </a:p>
          <a:p>
            <a:r>
              <a:rPr lang="en-US" dirty="0" smtClean="0"/>
              <a:t>A road side sign</a:t>
            </a:r>
          </a:p>
          <a:p>
            <a:r>
              <a:rPr lang="en-US" dirty="0" smtClean="0"/>
              <a:t>Imperative mode</a:t>
            </a:r>
          </a:p>
          <a:p>
            <a:r>
              <a:rPr lang="en-US" dirty="0" smtClean="0"/>
              <a:t>Capital letters</a:t>
            </a:r>
          </a:p>
          <a:p>
            <a:r>
              <a:rPr lang="en-US" dirty="0" smtClean="0"/>
              <a:t>Implied “there is”</a:t>
            </a:r>
          </a:p>
          <a:p>
            <a:endParaRPr lang="en-US" dirty="0" smtClean="0"/>
          </a:p>
        </p:txBody>
      </p:sp>
    </p:spTree>
    <p:extLst>
      <p:ext uri="{BB962C8B-B14F-4D97-AF65-F5344CB8AC3E}">
        <p14:creationId xmlns="" xmlns:p14="http://schemas.microsoft.com/office/powerpoint/2010/main" val="1045029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Features of Linguistic Stylistics </a:t>
            </a:r>
            <a:endParaRPr lang="en-US" b="1" dirty="0"/>
          </a:p>
        </p:txBody>
      </p:sp>
      <p:sp>
        <p:nvSpPr>
          <p:cNvPr id="5" name="Content Placeholder 4"/>
          <p:cNvSpPr>
            <a:spLocks noGrp="1"/>
          </p:cNvSpPr>
          <p:nvPr>
            <p:ph idx="1"/>
          </p:nvPr>
        </p:nvSpPr>
        <p:spPr/>
        <p:txBody>
          <a:bodyPr/>
          <a:lstStyle/>
          <a:p>
            <a:r>
              <a:rPr lang="en-US" dirty="0" smtClean="0"/>
              <a:t>“Stylistic analysis in linguistics refers to the identification of the patterns of usage in speech and writing” (</a:t>
            </a:r>
            <a:r>
              <a:rPr lang="en-US" dirty="0" err="1" smtClean="0"/>
              <a:t>Widdowson</a:t>
            </a:r>
            <a:r>
              <a:rPr lang="en-US" dirty="0" smtClean="0"/>
              <a:t>, Stylistics)</a:t>
            </a:r>
          </a:p>
          <a:p>
            <a:pPr marL="0" indent="0">
              <a:buNone/>
            </a:pPr>
            <a:r>
              <a:rPr lang="en-US" dirty="0" smtClean="0"/>
              <a:t>Let us discuss some linguistic features for in-depth stylistic analysis.</a:t>
            </a:r>
          </a:p>
          <a:p>
            <a:endParaRPr lang="en-US" dirty="0"/>
          </a:p>
        </p:txBody>
      </p:sp>
    </p:spTree>
    <p:extLst>
      <p:ext uri="{BB962C8B-B14F-4D97-AF65-F5344CB8AC3E}">
        <p14:creationId xmlns="" xmlns:p14="http://schemas.microsoft.com/office/powerpoint/2010/main" val="540593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Phonological Level</a:t>
            </a:r>
            <a:endParaRPr lang="en-US" dirty="0"/>
          </a:p>
        </p:txBody>
      </p:sp>
      <p:sp>
        <p:nvSpPr>
          <p:cNvPr id="3" name="Content Placeholder 2"/>
          <p:cNvSpPr>
            <a:spLocks noGrp="1"/>
          </p:cNvSpPr>
          <p:nvPr>
            <p:ph idx="1"/>
          </p:nvPr>
        </p:nvSpPr>
        <p:spPr/>
        <p:txBody>
          <a:bodyPr/>
          <a:lstStyle/>
          <a:p>
            <a:r>
              <a:rPr lang="en-US" dirty="0"/>
              <a:t>1. </a:t>
            </a:r>
            <a:r>
              <a:rPr lang="en-US" b="1" dirty="0"/>
              <a:t>Phonological level</a:t>
            </a:r>
            <a:r>
              <a:rPr lang="en-US" dirty="0"/>
              <a:t>: (Sounds) Phonology studies the combination of sounds into organized units of speech. Though phonology is considered to be the superficial level of language, there are some aspects of it such as tone which contribute to the meaning of an utterance.</a:t>
            </a:r>
          </a:p>
          <a:p>
            <a:endParaRPr lang="en-US" dirty="0"/>
          </a:p>
        </p:txBody>
      </p:sp>
    </p:spTree>
    <p:extLst>
      <p:ext uri="{BB962C8B-B14F-4D97-AF65-F5344CB8AC3E}">
        <p14:creationId xmlns="" xmlns:p14="http://schemas.microsoft.com/office/powerpoint/2010/main" val="1550781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1.Phonological Level : Example</a:t>
            </a:r>
            <a:endParaRPr lang="en-US" dirty="0"/>
          </a:p>
        </p:txBody>
      </p:sp>
      <p:sp>
        <p:nvSpPr>
          <p:cNvPr id="3" name="Content Placeholder 2"/>
          <p:cNvSpPr>
            <a:spLocks noGrp="1"/>
          </p:cNvSpPr>
          <p:nvPr>
            <p:ph idx="1"/>
          </p:nvPr>
        </p:nvSpPr>
        <p:spPr/>
        <p:txBody>
          <a:bodyPr/>
          <a:lstStyle/>
          <a:p>
            <a:pPr marL="0" indent="0">
              <a:buNone/>
            </a:pPr>
            <a:r>
              <a:rPr lang="en-US" dirty="0" smtClean="0"/>
              <a:t>“Their </a:t>
            </a:r>
            <a:r>
              <a:rPr lang="en-US" u="sng" dirty="0"/>
              <a:t>stanzas</a:t>
            </a:r>
            <a:r>
              <a:rPr lang="en-US" dirty="0"/>
              <a:t> of </a:t>
            </a:r>
            <a:r>
              <a:rPr lang="en-US" u="sng" dirty="0"/>
              <a:t>stifling</a:t>
            </a:r>
            <a:r>
              <a:rPr lang="en-US" dirty="0"/>
              <a:t> </a:t>
            </a:r>
            <a:r>
              <a:rPr lang="en-US" u="sng" dirty="0"/>
              <a:t>scandals</a:t>
            </a:r>
          </a:p>
          <a:p>
            <a:pPr marL="0" indent="0">
              <a:buNone/>
            </a:pPr>
            <a:r>
              <a:rPr lang="en-US" u="sng" dirty="0"/>
              <a:t>Cause</a:t>
            </a:r>
            <a:r>
              <a:rPr lang="en-US" dirty="0"/>
              <a:t> the masses to </a:t>
            </a:r>
            <a:r>
              <a:rPr lang="en-US" u="sng" dirty="0" smtClean="0"/>
              <a:t>curse</a:t>
            </a:r>
            <a:r>
              <a:rPr lang="en-US" dirty="0" smtClean="0"/>
              <a:t>” (</a:t>
            </a:r>
            <a:r>
              <a:rPr lang="en-US" dirty="0" err="1" smtClean="0"/>
              <a:t>Dasylva</a:t>
            </a:r>
            <a:r>
              <a:rPr lang="en-US" dirty="0"/>
              <a:t>: “Songs of </a:t>
            </a:r>
            <a:r>
              <a:rPr lang="en-US" dirty="0" err="1"/>
              <a:t>Odamolougbe</a:t>
            </a:r>
            <a:r>
              <a:rPr lang="en-US" dirty="0"/>
              <a:t>” </a:t>
            </a:r>
          </a:p>
          <a:p>
            <a:r>
              <a:rPr lang="en-US" dirty="0"/>
              <a:t>Alliteration, deliberate selection of sounds, repetition, </a:t>
            </a:r>
          </a:p>
          <a:p>
            <a:r>
              <a:rPr lang="en-US" dirty="0"/>
              <a:t>Meaning: sinister, evil, corruption of Nigerian  politicians </a:t>
            </a:r>
          </a:p>
          <a:p>
            <a:endParaRPr lang="en-US" dirty="0"/>
          </a:p>
        </p:txBody>
      </p:sp>
    </p:spTree>
    <p:extLst>
      <p:ext uri="{BB962C8B-B14F-4D97-AF65-F5344CB8AC3E}">
        <p14:creationId xmlns="" xmlns:p14="http://schemas.microsoft.com/office/powerpoint/2010/main" val="3277654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2.Graphological Level </a:t>
            </a:r>
            <a:endParaRPr lang="en-US" dirty="0"/>
          </a:p>
        </p:txBody>
      </p:sp>
      <p:sp>
        <p:nvSpPr>
          <p:cNvPr id="3" name="Content Placeholder 2"/>
          <p:cNvSpPr>
            <a:spLocks noGrp="1"/>
          </p:cNvSpPr>
          <p:nvPr>
            <p:ph idx="1"/>
          </p:nvPr>
        </p:nvSpPr>
        <p:spPr/>
        <p:txBody>
          <a:bodyPr/>
          <a:lstStyle/>
          <a:p>
            <a:r>
              <a:rPr lang="en-US" dirty="0" smtClean="0"/>
              <a:t>Graphology means the arrangement of words, the appearance of the text on a page.</a:t>
            </a:r>
          </a:p>
          <a:p>
            <a:r>
              <a:rPr lang="en-US" dirty="0" smtClean="0"/>
              <a:t>E.g. use of capitalization, or avoiding it, overemphasis on punctuation</a:t>
            </a:r>
          </a:p>
          <a:p>
            <a:pPr marL="0" indent="0">
              <a:buNone/>
            </a:pPr>
            <a:r>
              <a:rPr lang="en-US" dirty="0" smtClean="0"/>
              <a:t>    Emily Dickenson : Use of punctuation—Dashes </a:t>
            </a:r>
          </a:p>
          <a:p>
            <a:pPr marL="0" indent="0">
              <a:buNone/>
            </a:pPr>
            <a:r>
              <a:rPr lang="en-US" dirty="0" smtClean="0"/>
              <a:t>    e </a:t>
            </a:r>
            <a:r>
              <a:rPr lang="en-US" dirty="0" err="1" smtClean="0"/>
              <a:t>e</a:t>
            </a:r>
            <a:r>
              <a:rPr lang="en-US" dirty="0" smtClean="0"/>
              <a:t> cummings  : ignores capitalization</a:t>
            </a:r>
          </a:p>
          <a:p>
            <a:pPr marL="0" indent="0">
              <a:buNone/>
            </a:pPr>
            <a:endParaRPr lang="en-US" dirty="0"/>
          </a:p>
        </p:txBody>
      </p:sp>
    </p:spTree>
    <p:extLst>
      <p:ext uri="{BB962C8B-B14F-4D97-AF65-F5344CB8AC3E}">
        <p14:creationId xmlns="" xmlns:p14="http://schemas.microsoft.com/office/powerpoint/2010/main" val="25928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Graphological</a:t>
            </a:r>
            <a:r>
              <a:rPr lang="en-US" dirty="0" smtClean="0"/>
              <a:t> Level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On the wrinkled face of the hills</a:t>
            </a:r>
          </a:p>
          <a:p>
            <a:pPr marL="0" indent="0">
              <a:buNone/>
            </a:pPr>
            <a:r>
              <a:rPr lang="en-US" dirty="0" err="1" smtClean="0"/>
              <a:t>i</a:t>
            </a:r>
            <a:r>
              <a:rPr lang="en-US" dirty="0" smtClean="0"/>
              <a:t> see my shortening shadow</a:t>
            </a:r>
          </a:p>
          <a:p>
            <a:pPr marL="0" indent="0">
              <a:buNone/>
            </a:pPr>
            <a:r>
              <a:rPr lang="en-US" dirty="0" smtClean="0"/>
              <a:t>as my sun creeps towards the west hills</a:t>
            </a:r>
          </a:p>
          <a:p>
            <a:pPr marL="0" indent="0">
              <a:buNone/>
            </a:pPr>
            <a:r>
              <a:rPr lang="en-US" dirty="0" smtClean="0"/>
              <a:t>gently, gently, gently</a:t>
            </a:r>
          </a:p>
          <a:p>
            <a:pPr marL="0" indent="0">
              <a:buNone/>
            </a:pPr>
            <a:r>
              <a:rPr lang="en-US" dirty="0" smtClean="0"/>
              <a:t>like afternoon’s flame   		l</a:t>
            </a:r>
          </a:p>
          <a:p>
            <a:pPr marL="0" indent="0">
              <a:buNone/>
            </a:pPr>
            <a:r>
              <a:rPr lang="en-US" dirty="0" smtClean="0"/>
              <a:t>						o</a:t>
            </a:r>
          </a:p>
          <a:p>
            <a:pPr marL="0" indent="0">
              <a:buNone/>
            </a:pPr>
            <a:r>
              <a:rPr lang="en-US" dirty="0" smtClean="0"/>
              <a:t>						w</a:t>
            </a:r>
          </a:p>
          <a:p>
            <a:pPr marL="0" indent="0">
              <a:buNone/>
            </a:pPr>
            <a:r>
              <a:rPr lang="en-US" dirty="0" smtClean="0"/>
              <a:t>						e</a:t>
            </a:r>
          </a:p>
          <a:p>
            <a:pPr marL="0" indent="0">
              <a:buNone/>
            </a:pPr>
            <a:r>
              <a:rPr lang="en-US" dirty="0" smtClean="0"/>
              <a:t>						r</a:t>
            </a:r>
          </a:p>
          <a:p>
            <a:pPr marL="0" indent="0">
              <a:buNone/>
            </a:pPr>
            <a:r>
              <a:rPr lang="en-US" dirty="0" smtClean="0"/>
              <a:t>						</a:t>
            </a:r>
            <a:r>
              <a:rPr lang="en-US" dirty="0" err="1" smtClean="0"/>
              <a:t>i</a:t>
            </a:r>
            <a:endParaRPr lang="en-US" dirty="0" smtClean="0"/>
          </a:p>
          <a:p>
            <a:pPr marL="0" indent="0">
              <a:buNone/>
            </a:pPr>
            <a:r>
              <a:rPr lang="en-US" dirty="0" smtClean="0"/>
              <a:t>						n</a:t>
            </a:r>
          </a:p>
          <a:p>
            <a:pPr marL="0" indent="0">
              <a:buNone/>
            </a:pPr>
            <a:r>
              <a:rPr lang="en-US" dirty="0" smtClean="0"/>
              <a:t>						g</a:t>
            </a:r>
          </a:p>
          <a:p>
            <a:pPr marL="0" indent="0">
              <a:buNone/>
            </a:pPr>
            <a:r>
              <a:rPr lang="en-US" dirty="0" smtClean="0"/>
              <a:t>To ash in the evening </a:t>
            </a:r>
          </a:p>
          <a:p>
            <a:endParaRPr lang="en-US" dirty="0"/>
          </a:p>
        </p:txBody>
      </p:sp>
      <p:sp>
        <p:nvSpPr>
          <p:cNvPr id="4" name="Text Placeholder 3"/>
          <p:cNvSpPr>
            <a:spLocks noGrp="1"/>
          </p:cNvSpPr>
          <p:nvPr>
            <p:ph type="body" sz="half" idx="2"/>
          </p:nvPr>
        </p:nvSpPr>
        <p:spPr/>
        <p:txBody>
          <a:bodyPr/>
          <a:lstStyle/>
          <a:p>
            <a:r>
              <a:rPr lang="en-US" dirty="0" err="1" smtClean="0"/>
              <a:t>Ushi’s</a:t>
            </a:r>
            <a:r>
              <a:rPr lang="en-US" dirty="0" smtClean="0"/>
              <a:t> “Hill Song”</a:t>
            </a:r>
          </a:p>
          <a:p>
            <a:endParaRPr lang="en-US" dirty="0"/>
          </a:p>
        </p:txBody>
      </p:sp>
    </p:spTree>
    <p:extLst>
      <p:ext uri="{BB962C8B-B14F-4D97-AF65-F5344CB8AC3E}">
        <p14:creationId xmlns="" xmlns:p14="http://schemas.microsoft.com/office/powerpoint/2010/main" val="595784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3. Lexical level</a:t>
            </a:r>
            <a:endParaRPr lang="en-US" dirty="0"/>
          </a:p>
        </p:txBody>
      </p:sp>
      <p:sp>
        <p:nvSpPr>
          <p:cNvPr id="6" name="Content Placeholder 5"/>
          <p:cNvSpPr>
            <a:spLocks noGrp="1"/>
          </p:cNvSpPr>
          <p:nvPr>
            <p:ph idx="1"/>
          </p:nvPr>
        </p:nvSpPr>
        <p:spPr/>
        <p:txBody>
          <a:bodyPr/>
          <a:lstStyle/>
          <a:p>
            <a:pPr marL="0" indent="0">
              <a:buNone/>
            </a:pPr>
            <a:r>
              <a:rPr lang="en-US" dirty="0"/>
              <a:t>Lexis is the total number of word forms</a:t>
            </a:r>
          </a:p>
          <a:p>
            <a:r>
              <a:rPr lang="en-US" dirty="0"/>
              <a:t>Words may be repeated</a:t>
            </a:r>
          </a:p>
          <a:p>
            <a:r>
              <a:rPr lang="en-US" dirty="0"/>
              <a:t>Synonyms or similar words may be used</a:t>
            </a:r>
          </a:p>
          <a:p>
            <a:r>
              <a:rPr lang="en-US" dirty="0"/>
              <a:t>Hyponymy,  anaphora, </a:t>
            </a:r>
            <a:endParaRPr lang="en-US" dirty="0" smtClean="0"/>
          </a:p>
          <a:p>
            <a:pPr marL="0" indent="0">
              <a:buNone/>
            </a:pPr>
            <a:r>
              <a:rPr lang="en-US" dirty="0" smtClean="0"/>
              <a:t>e.g. Vegetation: grass, leaves</a:t>
            </a:r>
          </a:p>
          <a:p>
            <a:pPr marL="0" indent="0">
              <a:buNone/>
            </a:pPr>
            <a:r>
              <a:rPr lang="en-US" dirty="0" smtClean="0"/>
              <a:t>Verbal repetition, use of pronouns,</a:t>
            </a:r>
          </a:p>
          <a:p>
            <a:endParaRPr lang="en-US" dirty="0"/>
          </a:p>
        </p:txBody>
      </p:sp>
    </p:spTree>
    <p:extLst>
      <p:ext uri="{BB962C8B-B14F-4D97-AF65-F5344CB8AC3E}">
        <p14:creationId xmlns="" xmlns:p14="http://schemas.microsoft.com/office/powerpoint/2010/main" val="306051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Lexical Level</a:t>
            </a:r>
            <a:endParaRPr lang="en-US" dirty="0"/>
          </a:p>
        </p:txBody>
      </p:sp>
      <p:sp>
        <p:nvSpPr>
          <p:cNvPr id="3" name="Content Placeholder 2"/>
          <p:cNvSpPr>
            <a:spLocks noGrp="1"/>
          </p:cNvSpPr>
          <p:nvPr>
            <p:ph idx="1"/>
          </p:nvPr>
        </p:nvSpPr>
        <p:spPr/>
        <p:txBody>
          <a:bodyPr/>
          <a:lstStyle/>
          <a:p>
            <a:pPr marL="0" indent="0">
              <a:buNone/>
            </a:pPr>
            <a:r>
              <a:rPr lang="en-US" dirty="0" smtClean="0"/>
              <a:t>I looked upon the rotting sea</a:t>
            </a:r>
          </a:p>
          <a:p>
            <a:pPr marL="0" indent="0">
              <a:buNone/>
            </a:pPr>
            <a:r>
              <a:rPr lang="en-US" dirty="0" smtClean="0"/>
              <a:t>And there the dead men lay</a:t>
            </a:r>
          </a:p>
          <a:p>
            <a:pPr marL="0" indent="0">
              <a:buNone/>
            </a:pPr>
            <a:r>
              <a:rPr lang="en-US" dirty="0" smtClean="0"/>
              <a:t>I looked upon the rotting deck</a:t>
            </a:r>
          </a:p>
          <a:p>
            <a:pPr marL="0" indent="0">
              <a:buNone/>
            </a:pPr>
            <a:r>
              <a:rPr lang="en-US" dirty="0" smtClean="0"/>
              <a:t>And there the dead men lay (Coleridge, “Rime of the Ancient Mariner”)</a:t>
            </a:r>
          </a:p>
          <a:p>
            <a:endParaRPr lang="en-US" dirty="0"/>
          </a:p>
        </p:txBody>
      </p:sp>
    </p:spTree>
    <p:extLst>
      <p:ext uri="{BB962C8B-B14F-4D97-AF65-F5344CB8AC3E}">
        <p14:creationId xmlns="" xmlns:p14="http://schemas.microsoft.com/office/powerpoint/2010/main" val="1802240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Syntactic Level</a:t>
            </a:r>
          </a:p>
        </p:txBody>
      </p:sp>
      <p:sp>
        <p:nvSpPr>
          <p:cNvPr id="3" name="Content Placeholder 2"/>
          <p:cNvSpPr>
            <a:spLocks noGrp="1"/>
          </p:cNvSpPr>
          <p:nvPr>
            <p:ph idx="1"/>
          </p:nvPr>
        </p:nvSpPr>
        <p:spPr/>
        <p:txBody>
          <a:bodyPr/>
          <a:lstStyle/>
          <a:p>
            <a:r>
              <a:rPr lang="en-US" dirty="0"/>
              <a:t>C</a:t>
            </a:r>
            <a:r>
              <a:rPr lang="en-US" dirty="0" smtClean="0"/>
              <a:t>oncerned </a:t>
            </a:r>
            <a:r>
              <a:rPr lang="en-US" dirty="0"/>
              <a:t>with the arrangement of the words in a sentence. It also attempts to describe how these elements function in the sentence</a:t>
            </a:r>
            <a:r>
              <a:rPr lang="en-US" dirty="0" smtClean="0"/>
              <a:t>.</a:t>
            </a:r>
          </a:p>
          <a:p>
            <a:r>
              <a:rPr lang="en-US" dirty="0" smtClean="0"/>
              <a:t>Studies description of rules of positioning of words in a sentence.</a:t>
            </a:r>
          </a:p>
          <a:p>
            <a:r>
              <a:rPr lang="en-US" dirty="0" smtClean="0"/>
              <a:t>Involves rules of positioning of elements in a sentence, such as nouns, verbs, adverbs </a:t>
            </a:r>
            <a:r>
              <a:rPr lang="en-US" dirty="0" err="1" smtClean="0"/>
              <a:t>etc</a:t>
            </a:r>
            <a:r>
              <a:rPr lang="en-US" dirty="0" smtClean="0"/>
              <a:t> </a:t>
            </a:r>
            <a:endParaRPr lang="en-US" dirty="0"/>
          </a:p>
          <a:p>
            <a:endParaRPr lang="en-US" dirty="0"/>
          </a:p>
        </p:txBody>
      </p:sp>
    </p:spTree>
    <p:extLst>
      <p:ext uri="{BB962C8B-B14F-4D97-AF65-F5344CB8AC3E}">
        <p14:creationId xmlns="" xmlns:p14="http://schemas.microsoft.com/office/powerpoint/2010/main" val="640795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231</TotalTime>
  <Words>707</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Organic</vt:lpstr>
      <vt:lpstr>Types of Stylistics</vt:lpstr>
      <vt:lpstr>Features of Linguistic Stylistics </vt:lpstr>
      <vt:lpstr>1. Phonological Level</vt:lpstr>
      <vt:lpstr>1.Phonological Level : Example</vt:lpstr>
      <vt:lpstr>2.Graphological Level </vt:lpstr>
      <vt:lpstr>Example: Graphological Level</vt:lpstr>
      <vt:lpstr>3. Lexical level</vt:lpstr>
      <vt:lpstr>Example: Lexical Level</vt:lpstr>
      <vt:lpstr>4. Syntactic Level</vt:lpstr>
      <vt:lpstr>Syntactical Level: Example</vt:lpstr>
      <vt:lpstr>5. Semantic Level</vt:lpstr>
      <vt:lpstr> Semantic Level: Example</vt:lpstr>
      <vt:lpstr>6.Morphological level</vt:lpstr>
      <vt:lpstr>7.Discourse Level</vt:lpstr>
      <vt:lpstr>Discourse level: Example</vt:lpstr>
      <vt:lpstr>Features of Linguistic Stylistics </vt:lpstr>
      <vt:lpstr>Example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Linguistic Stylistics </dc:title>
  <dc:creator>Neelum</dc:creator>
  <cp:lastModifiedBy>NTS</cp:lastModifiedBy>
  <cp:revision>39</cp:revision>
  <dcterms:created xsi:type="dcterms:W3CDTF">2014-02-28T17:07:33Z</dcterms:created>
  <dcterms:modified xsi:type="dcterms:W3CDTF">2014-03-01T08:21:59Z</dcterms:modified>
</cp:coreProperties>
</file>