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2" r:id="rId9"/>
    <p:sldId id="263" r:id="rId10"/>
    <p:sldId id="264" r:id="rId11"/>
    <p:sldId id="265" r:id="rId12"/>
    <p:sldId id="268" r:id="rId13"/>
    <p:sldId id="270" r:id="rId14"/>
    <p:sldId id="269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37" d="100"/>
          <a:sy n="37" d="100"/>
        </p:scale>
        <p:origin x="-156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B004-21DD-42BF-90B2-E8E23369B884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8A3-832F-4840-944A-B9A8D93152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8523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B004-21DD-42BF-90B2-E8E23369B884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8A3-832F-4840-944A-B9A8D93152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2034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B004-21DD-42BF-90B2-E8E23369B884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8A3-832F-4840-944A-B9A8D93152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0267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B004-21DD-42BF-90B2-E8E23369B884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8A3-832F-4840-944A-B9A8D93152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4438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B004-21DD-42BF-90B2-E8E23369B884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8A3-832F-4840-944A-B9A8D93152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0345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B004-21DD-42BF-90B2-E8E23369B884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8A3-832F-4840-944A-B9A8D93152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07772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B004-21DD-42BF-90B2-E8E23369B884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8A3-832F-4840-944A-B9A8D93152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12040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B004-21DD-42BF-90B2-E8E23369B884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8A3-832F-4840-944A-B9A8D93152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658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B004-21DD-42BF-90B2-E8E23369B884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8A3-832F-4840-944A-B9A8D93152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5137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B004-21DD-42BF-90B2-E8E23369B884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8A3-832F-4840-944A-B9A8D93152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0861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B004-21DD-42BF-90B2-E8E23369B884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8A3-832F-4840-944A-B9A8D93152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576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BB004-21DD-42BF-90B2-E8E23369B884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5D8A3-832F-4840-944A-B9A8D93152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62565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Literary Stylistics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 551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25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Emotive language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poor old father of three died on the spot when a reckless rich boy lost control of his car.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5199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Stylistic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Literary stylistics therefore searches for underlying significance, for the essential artistic vision which language is used to express</a:t>
            </a:r>
          </a:p>
          <a:p>
            <a:r>
              <a:rPr lang="en-US" dirty="0" smtClean="0"/>
              <a:t>It treats literary works as messages.</a:t>
            </a:r>
          </a:p>
          <a:p>
            <a:r>
              <a:rPr lang="en-US" dirty="0" smtClean="0"/>
              <a:t>Takes interpretation of text as its aim</a:t>
            </a:r>
          </a:p>
          <a:p>
            <a:r>
              <a:rPr lang="en-US" dirty="0" smtClean="0"/>
              <a:t>Based on analysis of stylistically significant features of text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b="1" dirty="0" smtClean="0"/>
              <a:t>literary devices, 	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deviant use of language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87937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“My aunt suffers form </a:t>
            </a:r>
            <a:r>
              <a:rPr lang="en-US" dirty="0" err="1" smtClean="0"/>
              <a:t>authoritis</a:t>
            </a:r>
            <a:r>
              <a:rPr lang="en-US" dirty="0" smtClean="0"/>
              <a:t>”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6414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 </a:t>
            </a:r>
            <a:r>
              <a:rPr lang="en-US" i="1" dirty="0" smtClean="0"/>
              <a:t>A grief ago</a:t>
            </a:r>
            <a:r>
              <a:rPr lang="en-US" dirty="0" smtClean="0"/>
              <a:t>” Dylan Thomas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deviation from common </a:t>
            </a:r>
            <a:r>
              <a:rPr lang="en-US" b="1" dirty="0"/>
              <a:t>collocation</a:t>
            </a:r>
            <a:r>
              <a:rPr lang="en-US" dirty="0"/>
              <a:t>, the way words are combined with other words, can achieve interesting effects. Geoffrey Leech (1969: 29-31) </a:t>
            </a:r>
            <a:r>
              <a:rPr lang="en-US" dirty="0" smtClean="0"/>
              <a:t>illustrates it in the poem </a:t>
            </a:r>
            <a:r>
              <a:rPr lang="en-US" i="1" dirty="0"/>
              <a:t>A Grief Ago</a:t>
            </a:r>
            <a:r>
              <a:rPr lang="en-US" dirty="0"/>
              <a:t>. Usually, the expression 'ago' is only combined with time measurements: two years ago, an hour ago, a week ago, etc. To combine 'ago' with 'grief' is a deviation from common </a:t>
            </a:r>
            <a:r>
              <a:rPr lang="en-US" dirty="0" smtClean="0"/>
              <a:t>usage. The </a:t>
            </a:r>
            <a:r>
              <a:rPr lang="en-US" dirty="0"/>
              <a:t>deviation draws the reader's attention to the importance that grief has assumed in the speaker's life; it has become so dominating that it has replaced other time measurements. </a:t>
            </a:r>
          </a:p>
        </p:txBody>
      </p:sp>
    </p:spTree>
    <p:extLst>
      <p:ext uri="{BB962C8B-B14F-4D97-AF65-F5344CB8AC3E}">
        <p14:creationId xmlns="" xmlns:p14="http://schemas.microsoft.com/office/powerpoint/2010/main" val="347606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Poetic license: Inversion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01241"/>
            <a:ext cx="7886700" cy="4351338"/>
          </a:xfrm>
        </p:spPr>
        <p:txBody>
          <a:bodyPr/>
          <a:lstStyle/>
          <a:p>
            <a:r>
              <a:rPr lang="en-US" dirty="0"/>
              <a:t>In literary texts generally, and especially in poetry, syntax can differ from everyday usage. There is, on the one hand, a certain amount of </a:t>
            </a:r>
            <a:r>
              <a:rPr lang="en-US" b="1" dirty="0"/>
              <a:t>poetic </a:t>
            </a:r>
            <a:r>
              <a:rPr lang="en-US" b="1" dirty="0" smtClean="0"/>
              <a:t>license</a:t>
            </a:r>
            <a:r>
              <a:rPr lang="en-US" dirty="0" smtClean="0"/>
              <a:t> </a:t>
            </a:r>
            <a:r>
              <a:rPr lang="en-US" dirty="0"/>
              <a:t>which makes it quite acceptable for a poet to deviate slightly from ordinary syntax to accommodate the sentence to the line form and </a:t>
            </a:r>
            <a:r>
              <a:rPr lang="en-US" dirty="0" smtClean="0"/>
              <a:t>meter. </a:t>
            </a:r>
            <a:r>
              <a:rPr lang="en-US" dirty="0"/>
              <a:t>Such accommodations can be, for instance, </a:t>
            </a:r>
            <a:r>
              <a:rPr lang="en-US" b="1" dirty="0"/>
              <a:t>inversions</a:t>
            </a:r>
            <a:r>
              <a:rPr lang="en-US" dirty="0"/>
              <a:t>, that is, a change in word order: "The King's real, or his stamped face / contemplate" (Donne, </a:t>
            </a:r>
            <a:r>
              <a:rPr lang="en-US" i="1" dirty="0"/>
              <a:t>Canonization</a:t>
            </a:r>
            <a:r>
              <a:rPr lang="en-US" dirty="0"/>
              <a:t>) instead of 'Contemplate the King's real or his stamped face'.</a:t>
            </a:r>
          </a:p>
        </p:txBody>
      </p:sp>
    </p:spTree>
    <p:extLst>
      <p:ext uri="{BB962C8B-B14F-4D97-AF65-F5344CB8AC3E}">
        <p14:creationId xmlns="" xmlns:p14="http://schemas.microsoft.com/office/powerpoint/2010/main" val="381062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however the stylistic effects and function by these features rather than the objective description of them that is more important in literary stylistics.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1471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Stylistics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practice most stylistic analysis has attempted to deal with the </a:t>
            </a:r>
            <a:r>
              <a:rPr lang="en-US" b="1" dirty="0" smtClean="0"/>
              <a:t>complex</a:t>
            </a:r>
            <a:r>
              <a:rPr lang="en-US" dirty="0" smtClean="0"/>
              <a:t> and </a:t>
            </a:r>
            <a:r>
              <a:rPr lang="en-US" b="1" dirty="0" smtClean="0"/>
              <a:t>valued</a:t>
            </a:r>
            <a:r>
              <a:rPr lang="en-US" dirty="0" smtClean="0"/>
              <a:t> language within literature.</a:t>
            </a:r>
          </a:p>
          <a:p>
            <a:r>
              <a:rPr lang="en-US" dirty="0" smtClean="0"/>
              <a:t>Such examination in scope is sometimes narrowed to concentrate on the more</a:t>
            </a:r>
            <a:r>
              <a:rPr lang="en-US" b="1" dirty="0" smtClean="0"/>
              <a:t> striking features rather than broader structure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e.g. </a:t>
            </a:r>
            <a:r>
              <a:rPr lang="en-US" b="1" dirty="0" smtClean="0"/>
              <a:t>deviant</a:t>
            </a:r>
            <a:r>
              <a:rPr lang="en-US" dirty="0" smtClean="0"/>
              <a:t> and abnormal features.</a:t>
            </a:r>
          </a:p>
          <a:p>
            <a:pPr marL="0" indent="0">
              <a:buNone/>
            </a:pPr>
            <a:r>
              <a:rPr lang="en-US" dirty="0" smtClean="0"/>
              <a:t>The compact language of poetry reveals secrets of its construction to literary stylisticians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1224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Stylistics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Literary stylistics is synonymous to literary criticism. </a:t>
            </a:r>
          </a:p>
          <a:p>
            <a:r>
              <a:rPr lang="en-US" dirty="0" smtClean="0"/>
              <a:t>Purpose: to explain individual message of the writer to the reader.</a:t>
            </a:r>
          </a:p>
          <a:p>
            <a:r>
              <a:rPr lang="en-US" dirty="0" smtClean="0"/>
              <a:t>Decipher a message encoded in unfamiliar way.</a:t>
            </a:r>
          </a:p>
          <a:p>
            <a:r>
              <a:rPr lang="en-US" dirty="0" smtClean="0"/>
              <a:t>Express its meaning in communal terms</a:t>
            </a:r>
          </a:p>
          <a:p>
            <a:r>
              <a:rPr lang="en-US" dirty="0" smtClean="0"/>
              <a:t>Provide public relevance to a private message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H.G. </a:t>
            </a:r>
            <a:r>
              <a:rPr lang="en-US" dirty="0" err="1" smtClean="0"/>
              <a:t>Widdowson</a:t>
            </a:r>
            <a:r>
              <a:rPr lang="en-US" dirty="0" smtClean="0"/>
              <a:t> “Stylistics”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3702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Stylistics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Literary </a:t>
            </a:r>
            <a:r>
              <a:rPr lang="en-US" dirty="0" err="1" smtClean="0"/>
              <a:t>stylistician</a:t>
            </a:r>
            <a:r>
              <a:rPr lang="en-US" dirty="0" smtClean="0"/>
              <a:t> is sensitive to language</a:t>
            </a:r>
          </a:p>
          <a:p>
            <a:r>
              <a:rPr lang="en-US" dirty="0" smtClean="0"/>
              <a:t>But he is primarily not concerned with the way </a:t>
            </a:r>
            <a:r>
              <a:rPr lang="en-US" b="1" dirty="0" smtClean="0"/>
              <a:t>coded/signals</a:t>
            </a:r>
            <a:r>
              <a:rPr lang="en-US" dirty="0" smtClean="0"/>
              <a:t> are constructed but with the underlying message of these codes</a:t>
            </a:r>
          </a:p>
          <a:p>
            <a:r>
              <a:rPr lang="en-US" dirty="0" smtClean="0"/>
              <a:t>Interpretation of the signals</a:t>
            </a:r>
          </a:p>
          <a:p>
            <a:r>
              <a:rPr lang="en-US" dirty="0" smtClean="0"/>
              <a:t>Concerned with figurative language and evocativeness of language which characterizes the message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5819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Stylistics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Literary </a:t>
            </a:r>
            <a:r>
              <a:rPr lang="en-US" dirty="0" err="1" smtClean="0"/>
              <a:t>stylistician</a:t>
            </a:r>
            <a:r>
              <a:rPr lang="en-US" dirty="0" smtClean="0"/>
              <a:t> is primarily concerned with messages and his interest in codes lies in meaning they convey in particular instance of use. (</a:t>
            </a:r>
            <a:r>
              <a:rPr lang="en-US" dirty="0" err="1" smtClean="0"/>
              <a:t>Widdowson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beauty of language and how it is used to capturer reality is the focal point of literary stylistics.</a:t>
            </a:r>
          </a:p>
          <a:p>
            <a:r>
              <a:rPr lang="en-US" dirty="0" smtClean="0"/>
              <a:t>Literary stylistics takes </a:t>
            </a:r>
            <a:r>
              <a:rPr lang="en-US" b="1" dirty="0" smtClean="0"/>
              <a:t>interpretation </a:t>
            </a:r>
            <a:r>
              <a:rPr lang="en-US" dirty="0" smtClean="0"/>
              <a:t>as its aim. It is interested in finding out what </a:t>
            </a:r>
            <a:r>
              <a:rPr lang="en-US" b="1" dirty="0" smtClean="0"/>
              <a:t>aesthetic experience or perception </a:t>
            </a:r>
            <a:r>
              <a:rPr lang="en-US" dirty="0" smtClean="0"/>
              <a:t>of reality a poem is attempting to convey.</a:t>
            </a:r>
          </a:p>
          <a:p>
            <a:r>
              <a:rPr lang="en-US" dirty="0" smtClean="0"/>
              <a:t>its observation of how language system is used will serve as only a means to this end.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901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stylistics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analysis of literary devices used in a text. Literary text seen as a self sufficient piece of art.</a:t>
            </a:r>
          </a:p>
          <a:p>
            <a:r>
              <a:rPr lang="en-US" dirty="0" smtClean="0"/>
              <a:t>Connotations, denotations</a:t>
            </a:r>
          </a:p>
          <a:p>
            <a:r>
              <a:rPr lang="en-US" dirty="0" smtClean="0"/>
              <a:t>Rhyme scheme</a:t>
            </a:r>
          </a:p>
          <a:p>
            <a:r>
              <a:rPr lang="en-US" dirty="0" smtClean="0"/>
              <a:t>Figurative language</a:t>
            </a:r>
          </a:p>
          <a:p>
            <a:pPr marL="0" indent="0">
              <a:buNone/>
            </a:pPr>
            <a:r>
              <a:rPr lang="en-US" dirty="0" smtClean="0"/>
              <a:t>   similes, metaphors, personifications, imagery.</a:t>
            </a:r>
          </a:p>
          <a:p>
            <a:r>
              <a:rPr lang="en-US" dirty="0" smtClean="0"/>
              <a:t>Enjambment</a:t>
            </a:r>
          </a:p>
          <a:p>
            <a:r>
              <a:rPr lang="en-US" dirty="0" smtClean="0"/>
              <a:t>Pathetic fallacy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1876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John Donne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Her pure and eloquent blood</a:t>
            </a:r>
          </a:p>
          <a:p>
            <a:pPr marL="0" indent="0">
              <a:buNone/>
            </a:pPr>
            <a:r>
              <a:rPr lang="en-US" dirty="0" smtClean="0"/>
              <a:t>Spoke in her cheeks</a:t>
            </a:r>
          </a:p>
          <a:p>
            <a:pPr marL="0" indent="0">
              <a:buNone/>
            </a:pPr>
            <a:r>
              <a:rPr lang="en-US" dirty="0" smtClean="0"/>
              <a:t>And so distinctly wrought</a:t>
            </a:r>
          </a:p>
          <a:p>
            <a:pPr marL="0" indent="0">
              <a:buNone/>
            </a:pPr>
            <a:r>
              <a:rPr lang="en-US" dirty="0" smtClean="0"/>
              <a:t>That one might say </a:t>
            </a:r>
          </a:p>
          <a:p>
            <a:pPr marL="0" indent="0">
              <a:buNone/>
            </a:pPr>
            <a:r>
              <a:rPr lang="en-US" dirty="0" smtClean="0"/>
              <a:t>Her body thought.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Description of beauty</a:t>
            </a:r>
            <a:r>
              <a:rPr lang="en-US" sz="2000" dirty="0"/>
              <a:t> </a:t>
            </a:r>
            <a:r>
              <a:rPr lang="en-US" sz="2000" dirty="0" smtClean="0"/>
              <a:t>by employing aesthetic means </a:t>
            </a:r>
          </a:p>
        </p:txBody>
      </p:sp>
    </p:spTree>
    <p:extLst>
      <p:ext uri="{BB962C8B-B14F-4D97-AF65-F5344CB8AC3E}">
        <p14:creationId xmlns="" xmlns:p14="http://schemas.microsoft.com/office/powerpoint/2010/main" val="424353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Roman </a:t>
            </a:r>
            <a:r>
              <a:rPr lang="en-US" dirty="0" err="1" smtClean="0"/>
              <a:t>Jakobson</a:t>
            </a:r>
            <a:r>
              <a:rPr lang="en-US" dirty="0" smtClean="0"/>
              <a:t> in “Style and language” explores the concept of </a:t>
            </a:r>
          </a:p>
          <a:p>
            <a:pPr marL="0" indent="0">
              <a:buNone/>
            </a:pPr>
            <a:r>
              <a:rPr lang="en-US" b="1" dirty="0" smtClean="0"/>
              <a:t>Emotive</a:t>
            </a:r>
            <a:r>
              <a:rPr lang="en-US" dirty="0" smtClean="0"/>
              <a:t> or </a:t>
            </a:r>
            <a:r>
              <a:rPr lang="en-US" b="1" dirty="0" smtClean="0"/>
              <a:t>expressive</a:t>
            </a:r>
            <a:r>
              <a:rPr lang="en-US" dirty="0" smtClean="0"/>
              <a:t> function of language. </a:t>
            </a:r>
          </a:p>
          <a:p>
            <a:pPr marL="0" indent="0">
              <a:buNone/>
            </a:pPr>
            <a:r>
              <a:rPr lang="en-US" dirty="0" smtClean="0"/>
              <a:t>A direct expression of the speaker’s attitude toward what they are speaking, which tends to produce an impression of a certain emotion.</a:t>
            </a:r>
          </a:p>
          <a:p>
            <a:r>
              <a:rPr lang="en-US" dirty="0" smtClean="0"/>
              <a:t>Including words that carry emotional weight persuade and convince us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0764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Emotive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effectLst/>
              </a:rPr>
              <a:t>“My heart aches, and a drowsy numbness pains 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  My sense, as though of hemlock I had drunk”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dirty="0" smtClean="0">
                <a:effectLst/>
              </a:rPr>
              <a:t>Keats Ode to a Nightingale  </a:t>
            </a:r>
            <a:endParaRPr lang="en-US" dirty="0" smtClean="0"/>
          </a:p>
          <a:p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529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719</Words>
  <Application>Microsoft Office PowerPoint</Application>
  <PresentationFormat>On-screen Show (4:3)</PresentationFormat>
  <Paragraphs>66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Literary Stylistics</vt:lpstr>
      <vt:lpstr>Literary Stylistics</vt:lpstr>
      <vt:lpstr>Literary Stylistics</vt:lpstr>
      <vt:lpstr>Literary Stylistics</vt:lpstr>
      <vt:lpstr>Literary Stylistics</vt:lpstr>
      <vt:lpstr>Literary stylistics</vt:lpstr>
      <vt:lpstr>Example: John Donne</vt:lpstr>
      <vt:lpstr>Slide 8</vt:lpstr>
      <vt:lpstr>Emotive language</vt:lpstr>
      <vt:lpstr>Example: Emotive language </vt:lpstr>
      <vt:lpstr>Literary Stylistic</vt:lpstr>
      <vt:lpstr>Example</vt:lpstr>
      <vt:lpstr>“ A grief ago” Dylan Thomas </vt:lpstr>
      <vt:lpstr>Poetic license: Inversion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Literary Stylistics</dc:title>
  <dc:creator>Neelum</dc:creator>
  <cp:lastModifiedBy>NTS</cp:lastModifiedBy>
  <cp:revision>52</cp:revision>
  <dcterms:created xsi:type="dcterms:W3CDTF">2014-03-01T04:10:21Z</dcterms:created>
  <dcterms:modified xsi:type="dcterms:W3CDTF">2014-03-01T10:14:54Z</dcterms:modified>
</cp:coreProperties>
</file>