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6" r:id="rId5"/>
    <p:sldId id="258" r:id="rId6"/>
    <p:sldId id="259" r:id="rId7"/>
    <p:sldId id="267" r:id="rId8"/>
    <p:sldId id="260" r:id="rId9"/>
    <p:sldId id="261" r:id="rId10"/>
    <p:sldId id="264"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13" autoAdjust="0"/>
    <p:restoredTop sz="94660"/>
  </p:normalViewPr>
  <p:slideViewPr>
    <p:cSldViewPr snapToGrid="0">
      <p:cViewPr varScale="1">
        <p:scale>
          <a:sx n="67" d="100"/>
          <a:sy n="67" d="100"/>
        </p:scale>
        <p:origin x="-137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93F736-6334-476B-8FF0-C4364AB2C9F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115178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3F736-6334-476B-8FF0-C4364AB2C9F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1814431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3F736-6334-476B-8FF0-C4364AB2C9F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10202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3F736-6334-476B-8FF0-C4364AB2C9F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393246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3F736-6334-476B-8FF0-C4364AB2C9F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279491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93F736-6334-476B-8FF0-C4364AB2C9F0}"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213397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93F736-6334-476B-8FF0-C4364AB2C9F0}" type="datetimeFigureOut">
              <a:rPr lang="en-US" smtClean="0"/>
              <a:pPr/>
              <a:t>3/4/2014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98371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93F736-6334-476B-8FF0-C4364AB2C9F0}" type="datetimeFigureOut">
              <a:rPr lang="en-US" smtClean="0"/>
              <a:pPr/>
              <a:t>3/4/2014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96724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3F736-6334-476B-8FF0-C4364AB2C9F0}" type="datetimeFigureOut">
              <a:rPr lang="en-US" smtClean="0"/>
              <a:pPr/>
              <a:t>3/4/2014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147976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3F736-6334-476B-8FF0-C4364AB2C9F0}"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20700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3F736-6334-476B-8FF0-C4364AB2C9F0}"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58985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3F736-6334-476B-8FF0-C4364AB2C9F0}" type="datetimeFigureOut">
              <a:rPr lang="en-US" smtClean="0"/>
              <a:pPr/>
              <a:t>3/4/2014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F6EBD-7B1E-4EE5-8E0C-9408DCF1034F}" type="slidenum">
              <a:rPr lang="en-US" smtClean="0"/>
              <a:pPr/>
              <a:t>‹#›</a:t>
            </a:fld>
            <a:endParaRPr lang="en-US"/>
          </a:p>
        </p:txBody>
      </p:sp>
    </p:spTree>
    <p:extLst>
      <p:ext uri="{BB962C8B-B14F-4D97-AF65-F5344CB8AC3E}">
        <p14:creationId xmlns="" xmlns:p14="http://schemas.microsoft.com/office/powerpoint/2010/main" val="3413295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ritannica.com/EBchecked/topic/393495/Moscow-Linguistic-Circle" TargetMode="External"/><Relationship Id="rId2" Type="http://schemas.openxmlformats.org/officeDocument/2006/relationships/hyperlink" Target="http://www.britannica.com/EBchecked/topic/541246/Viktor-Borisovich-Shklovsk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ritannica.com/EBchecked/topic/577796/Symboli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itannica.com/EBchecked/topic/343579/litera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RUSSIAN FORMALISM</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 6</a:t>
            </a:r>
            <a:endParaRPr lang="en-US" dirty="0"/>
          </a:p>
        </p:txBody>
      </p:sp>
    </p:spTree>
    <p:extLst>
      <p:ext uri="{BB962C8B-B14F-4D97-AF65-F5344CB8AC3E}">
        <p14:creationId xmlns="" xmlns:p14="http://schemas.microsoft.com/office/powerpoint/2010/main" val="2121173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used by formalist analysts</a:t>
            </a:r>
            <a:endParaRPr lang="en-US" dirty="0"/>
          </a:p>
        </p:txBody>
      </p:sp>
      <p:sp>
        <p:nvSpPr>
          <p:cNvPr id="3" name="Content Placeholder 2"/>
          <p:cNvSpPr>
            <a:spLocks noGrp="1"/>
          </p:cNvSpPr>
          <p:nvPr>
            <p:ph idx="1"/>
          </p:nvPr>
        </p:nvSpPr>
        <p:spPr/>
        <p:txBody>
          <a:bodyPr/>
          <a:lstStyle/>
          <a:p>
            <a:r>
              <a:rPr lang="en-US" dirty="0" smtClean="0"/>
              <a:t>Emphasis on </a:t>
            </a:r>
            <a:r>
              <a:rPr lang="en-US" u="sng" dirty="0" smtClean="0">
                <a:solidFill>
                  <a:schemeClr val="accent5"/>
                </a:solidFill>
              </a:rPr>
              <a:t>autonomous </a:t>
            </a:r>
            <a:r>
              <a:rPr lang="en-US" dirty="0" smtClean="0"/>
              <a:t>nature of literature</a:t>
            </a:r>
            <a:endParaRPr lang="en-US" dirty="0"/>
          </a:p>
          <a:p>
            <a:r>
              <a:rPr lang="en-US" dirty="0" smtClean="0"/>
              <a:t>Study of literature as neither a reflection of the life of its author nor as byproduct of the historical or cultural milieu in which it was created.</a:t>
            </a:r>
          </a:p>
          <a:p>
            <a:r>
              <a:rPr lang="en-US" dirty="0" smtClean="0"/>
              <a:t>Define the ‘</a:t>
            </a:r>
            <a:r>
              <a:rPr lang="en-US" u="sng" dirty="0" smtClean="0">
                <a:solidFill>
                  <a:schemeClr val="accent5"/>
                </a:solidFill>
              </a:rPr>
              <a:t>formal’ properties </a:t>
            </a:r>
            <a:r>
              <a:rPr lang="en-US" dirty="0" smtClean="0"/>
              <a:t>of poetic language (in both poetry and prose) </a:t>
            </a:r>
          </a:p>
          <a:p>
            <a:r>
              <a:rPr lang="en-US" dirty="0" smtClean="0"/>
              <a:t>Special function of literary language is to </a:t>
            </a:r>
            <a:r>
              <a:rPr lang="en-US" u="sng" dirty="0" smtClean="0">
                <a:solidFill>
                  <a:schemeClr val="accent5"/>
                </a:solidFill>
              </a:rPr>
              <a:t>reinvigorate language </a:t>
            </a:r>
            <a:r>
              <a:rPr lang="en-US" dirty="0" smtClean="0"/>
              <a:t>and to redeem it from the insipid and vapid state into which it sinks under the weight of everyday usage.</a:t>
            </a:r>
          </a:p>
          <a:p>
            <a:endParaRPr lang="en-US" dirty="0"/>
          </a:p>
        </p:txBody>
      </p:sp>
    </p:spTree>
    <p:extLst>
      <p:ext uri="{BB962C8B-B14F-4D97-AF65-F5344CB8AC3E}">
        <p14:creationId xmlns="" xmlns:p14="http://schemas.microsoft.com/office/powerpoint/2010/main" val="930488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Study the way in which certain aesthetically motivated devices e.g. </a:t>
            </a:r>
            <a:r>
              <a:rPr lang="en-US" u="sng" dirty="0" smtClean="0">
                <a:solidFill>
                  <a:schemeClr val="accent5"/>
                </a:solidFill>
              </a:rPr>
              <a:t>‘</a:t>
            </a:r>
            <a:r>
              <a:rPr lang="en-US" u="sng" dirty="0" err="1" smtClean="0">
                <a:solidFill>
                  <a:schemeClr val="accent5"/>
                </a:solidFill>
              </a:rPr>
              <a:t>defamiliarization</a:t>
            </a:r>
            <a:r>
              <a:rPr lang="en-US" dirty="0" smtClean="0"/>
              <a:t>’ determines the literariness or artfulness of an object.  </a:t>
            </a:r>
          </a:p>
          <a:p>
            <a:r>
              <a:rPr lang="en-US" dirty="0" smtClean="0"/>
              <a:t>“</a:t>
            </a:r>
            <a:r>
              <a:rPr lang="en-US" u="sng" dirty="0" smtClean="0">
                <a:solidFill>
                  <a:schemeClr val="accent5"/>
                </a:solidFill>
              </a:rPr>
              <a:t>Literariness</a:t>
            </a:r>
            <a:r>
              <a:rPr lang="en-US" dirty="0" smtClean="0"/>
              <a:t>” in formalism denoted a particular essential function present in the relationship or system of poetic works called literature.</a:t>
            </a:r>
            <a:endParaRPr lang="en-US" dirty="0"/>
          </a:p>
        </p:txBody>
      </p:sp>
    </p:spTree>
    <p:extLst>
      <p:ext uri="{BB962C8B-B14F-4D97-AF65-F5344CB8AC3E}">
        <p14:creationId xmlns="" xmlns:p14="http://schemas.microsoft.com/office/powerpoint/2010/main" val="2828445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Formalism</a:t>
            </a:r>
            <a:endParaRPr lang="en-US" dirty="0"/>
          </a:p>
        </p:txBody>
      </p:sp>
      <p:sp>
        <p:nvSpPr>
          <p:cNvPr id="3" name="Content Placeholder 2"/>
          <p:cNvSpPr>
            <a:spLocks noGrp="1"/>
          </p:cNvSpPr>
          <p:nvPr>
            <p:ph idx="1"/>
          </p:nvPr>
        </p:nvSpPr>
        <p:spPr/>
        <p:txBody>
          <a:bodyPr/>
          <a:lstStyle/>
          <a:p>
            <a:r>
              <a:rPr lang="en-US" b="1" dirty="0"/>
              <a:t>Formalism,</a:t>
            </a:r>
            <a:r>
              <a:rPr lang="en-US" dirty="0"/>
              <a:t> also called Russian Formalism, </a:t>
            </a:r>
            <a:r>
              <a:rPr lang="en-US" dirty="0" smtClean="0"/>
              <a:t> </a:t>
            </a:r>
            <a:r>
              <a:rPr lang="en-US" dirty="0"/>
              <a:t>20th-century Russian school of literary criticism. </a:t>
            </a:r>
            <a:endParaRPr lang="en-US" dirty="0" smtClean="0"/>
          </a:p>
          <a:p>
            <a:r>
              <a:rPr lang="en-US" dirty="0" smtClean="0"/>
              <a:t>It </a:t>
            </a:r>
            <a:r>
              <a:rPr lang="en-US" dirty="0"/>
              <a:t>began in two groups: </a:t>
            </a:r>
            <a:r>
              <a:rPr lang="en-US" dirty="0" smtClean="0"/>
              <a:t> </a:t>
            </a:r>
            <a:r>
              <a:rPr lang="en-US" dirty="0"/>
              <a:t>Society for the Study of Poetic Language, founded in 1916 at St. </a:t>
            </a:r>
            <a:r>
              <a:rPr lang="en-US" dirty="0" smtClean="0"/>
              <a:t>Petersburg, led </a:t>
            </a:r>
            <a:r>
              <a:rPr lang="en-US" dirty="0"/>
              <a:t>by </a:t>
            </a:r>
            <a:r>
              <a:rPr lang="en-US" dirty="0">
                <a:hlinkClick r:id="rId2"/>
              </a:rPr>
              <a:t>Viktor </a:t>
            </a:r>
            <a:r>
              <a:rPr lang="en-US" dirty="0" err="1">
                <a:hlinkClick r:id="rId2"/>
              </a:rPr>
              <a:t>Shklovsky</a:t>
            </a:r>
            <a:r>
              <a:rPr lang="en-US" dirty="0"/>
              <a:t>; and the </a:t>
            </a:r>
            <a:r>
              <a:rPr lang="en-US" dirty="0">
                <a:hlinkClick r:id="rId3"/>
              </a:rPr>
              <a:t>Moscow Linguistic Circle</a:t>
            </a:r>
            <a:r>
              <a:rPr lang="en-US" dirty="0"/>
              <a:t>, founded in 1915. </a:t>
            </a:r>
          </a:p>
          <a:p>
            <a:endParaRPr lang="en-US" dirty="0"/>
          </a:p>
        </p:txBody>
      </p:sp>
    </p:spTree>
    <p:extLst>
      <p:ext uri="{BB962C8B-B14F-4D97-AF65-F5344CB8AC3E}">
        <p14:creationId xmlns="" xmlns:p14="http://schemas.microsoft.com/office/powerpoint/2010/main" val="3913022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Many of the Formalists were influenced by the developments made in linguistics by the Swiss linguist Ferdinand de Saussure. </a:t>
            </a:r>
          </a:p>
          <a:p>
            <a:r>
              <a:rPr lang="en-US" dirty="0" smtClean="0"/>
              <a:t>Formalists’ essays reflect predominant interest in linguistics.</a:t>
            </a:r>
          </a:p>
          <a:p>
            <a:r>
              <a:rPr lang="en-US" dirty="0" err="1" smtClean="0"/>
              <a:t>Shklovsky</a:t>
            </a:r>
            <a:r>
              <a:rPr lang="en-US" dirty="0" smtClean="0"/>
              <a:t> remained concerned with literary theory rather than linguistics.(laws of economy in poetic language)</a:t>
            </a:r>
          </a:p>
          <a:p>
            <a:pPr marL="0" indent="0">
              <a:buNone/>
            </a:pPr>
            <a:r>
              <a:rPr lang="en-US" dirty="0"/>
              <a:t> </a:t>
            </a:r>
            <a:r>
              <a:rPr lang="en-US" dirty="0" smtClean="0"/>
              <a:t>  </a:t>
            </a:r>
            <a:r>
              <a:rPr lang="en-US" dirty="0" err="1" smtClean="0"/>
              <a:t>Jakobson</a:t>
            </a:r>
            <a:r>
              <a:rPr lang="en-US" dirty="0" smtClean="0"/>
              <a:t> approached meter and thyme in verse.</a:t>
            </a:r>
            <a:endParaRPr lang="en-US" dirty="0"/>
          </a:p>
        </p:txBody>
      </p:sp>
    </p:spTree>
    <p:extLst>
      <p:ext uri="{BB962C8B-B14F-4D97-AF65-F5344CB8AC3E}">
        <p14:creationId xmlns="" xmlns:p14="http://schemas.microsoft.com/office/powerpoint/2010/main" val="160332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1920’s onwards the formalists’ emphasis on the synchronic nature of poetic devices was gradually mediated by growing realization that literature and language should be considered with their diachronic contexts as well.</a:t>
            </a:r>
            <a:endParaRPr lang="en-US" dirty="0"/>
          </a:p>
        </p:txBody>
      </p:sp>
    </p:spTree>
    <p:extLst>
      <p:ext uri="{BB962C8B-B14F-4D97-AF65-F5344CB8AC3E}">
        <p14:creationId xmlns="" xmlns:p14="http://schemas.microsoft.com/office/powerpoint/2010/main" val="4030015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Although the Formalists based their assumptions partly on the linguistic theory of Ferdinand de Saussure and partly on </a:t>
            </a:r>
            <a:r>
              <a:rPr lang="en-US" dirty="0">
                <a:hlinkClick r:id="rId2"/>
              </a:rPr>
              <a:t>Symbolist</a:t>
            </a:r>
            <a:r>
              <a:rPr lang="en-US" dirty="0"/>
              <a:t> notions concerning the autonomy of the text and the discontinuity between literary and other uses of language, the Formalists sought to make their critical discourse more objective and scientific than that of Symbolist criticism. </a:t>
            </a:r>
          </a:p>
          <a:p>
            <a:endParaRPr lang="en-US" dirty="0"/>
          </a:p>
        </p:txBody>
      </p:sp>
    </p:spTree>
    <p:extLst>
      <p:ext uri="{BB962C8B-B14F-4D97-AF65-F5344CB8AC3E}">
        <p14:creationId xmlns="" xmlns:p14="http://schemas.microsoft.com/office/powerpoint/2010/main" val="35803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Formalists placed an “emphasis on the medium” by analyzing the way in which </a:t>
            </a:r>
            <a:r>
              <a:rPr lang="en-US" dirty="0">
                <a:hlinkClick r:id="rId2"/>
              </a:rPr>
              <a:t>literature</a:t>
            </a:r>
            <a:r>
              <a:rPr lang="en-US" dirty="0"/>
              <a:t>, especially poetry, was able to alter artistically or “make strange” common language so that the everyday world could be “</a:t>
            </a:r>
            <a:r>
              <a:rPr lang="en-US" u="sng" dirty="0" err="1">
                <a:solidFill>
                  <a:schemeClr val="accent5"/>
                </a:solidFill>
              </a:rPr>
              <a:t>defamliarized</a:t>
            </a:r>
            <a:r>
              <a:rPr lang="en-US" dirty="0"/>
              <a:t>.” </a:t>
            </a:r>
            <a:endParaRPr lang="en-US" dirty="0" smtClean="0"/>
          </a:p>
          <a:p>
            <a:r>
              <a:rPr lang="en-US" dirty="0" smtClean="0"/>
              <a:t>They </a:t>
            </a:r>
            <a:r>
              <a:rPr lang="en-US" dirty="0"/>
              <a:t>stressed the importance of </a:t>
            </a:r>
            <a:r>
              <a:rPr lang="en-US" dirty="0">
                <a:solidFill>
                  <a:schemeClr val="accent5"/>
                </a:solidFill>
              </a:rPr>
              <a:t>form</a:t>
            </a:r>
            <a:r>
              <a:rPr lang="en-US" dirty="0"/>
              <a:t> and </a:t>
            </a:r>
            <a:r>
              <a:rPr lang="en-US" dirty="0">
                <a:solidFill>
                  <a:schemeClr val="accent5"/>
                </a:solidFill>
              </a:rPr>
              <a:t>technique</a:t>
            </a:r>
            <a:r>
              <a:rPr lang="en-US" dirty="0"/>
              <a:t> over content and looked for the specificity of literature as an autonomous verbal art. </a:t>
            </a:r>
          </a:p>
        </p:txBody>
      </p:sp>
    </p:spTree>
    <p:extLst>
      <p:ext uri="{BB962C8B-B14F-4D97-AF65-F5344CB8AC3E}">
        <p14:creationId xmlns="" xmlns:p14="http://schemas.microsoft.com/office/powerpoint/2010/main" val="1672885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Formalists remained committed to the idea that ‘literariness’ alone rather than the referent and its various contingencies, historical and otherwise, was the proper focus of literary scholarship. </a:t>
            </a:r>
          </a:p>
          <a:p>
            <a:r>
              <a:rPr lang="en-US" dirty="0" smtClean="0"/>
              <a:t>In the USA </a:t>
            </a:r>
            <a:r>
              <a:rPr lang="en-US" u="sng" dirty="0" smtClean="0">
                <a:solidFill>
                  <a:schemeClr val="accent5"/>
                </a:solidFill>
              </a:rPr>
              <a:t>formalism</a:t>
            </a:r>
            <a:r>
              <a:rPr lang="en-US" dirty="0" smtClean="0"/>
              <a:t> was followed as </a:t>
            </a:r>
            <a:r>
              <a:rPr lang="en-US" u="sng" dirty="0" smtClean="0">
                <a:solidFill>
                  <a:schemeClr val="accent5"/>
                </a:solidFill>
              </a:rPr>
              <a:t>New Criticism </a:t>
            </a:r>
            <a:r>
              <a:rPr lang="en-US" dirty="0" smtClean="0"/>
              <a:t>that emphasized the literary text as discrete entity whose meaning and interpretation need not be contaminated by authorial intention, historical conditions, or ideological demands.</a:t>
            </a:r>
            <a:endParaRPr lang="en-US" dirty="0"/>
          </a:p>
        </p:txBody>
      </p:sp>
    </p:spTree>
    <p:extLst>
      <p:ext uri="{BB962C8B-B14F-4D97-AF65-F5344CB8AC3E}">
        <p14:creationId xmlns="" xmlns:p14="http://schemas.microsoft.com/office/powerpoint/2010/main" val="3052921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They studied the various functions of “</a:t>
            </a:r>
            <a:r>
              <a:rPr lang="en-US" dirty="0">
                <a:solidFill>
                  <a:schemeClr val="accent5"/>
                </a:solidFill>
              </a:rPr>
              <a:t>literariness</a:t>
            </a:r>
            <a:r>
              <a:rPr lang="en-US" dirty="0"/>
              <a:t>” as ways to separate poetry and fictional narrative from other forms of discourse. </a:t>
            </a:r>
            <a:r>
              <a:rPr lang="en-US" dirty="0" smtClean="0"/>
              <a:t> </a:t>
            </a:r>
            <a:r>
              <a:rPr lang="en-US" dirty="0"/>
              <a:t>Formalism was important in the Soviet Union until 1929, when it was condemned for its lack of political perspective. Later, largely through the work of the </a:t>
            </a:r>
            <a:r>
              <a:rPr lang="en-US" dirty="0" err="1"/>
              <a:t>structuralist</a:t>
            </a:r>
            <a:r>
              <a:rPr lang="en-US" dirty="0"/>
              <a:t> linguist </a:t>
            </a:r>
            <a:r>
              <a:rPr lang="en-US" dirty="0">
                <a:solidFill>
                  <a:schemeClr val="accent5"/>
                </a:solidFill>
              </a:rPr>
              <a:t>Roman </a:t>
            </a:r>
            <a:r>
              <a:rPr lang="en-US" dirty="0" err="1" smtClean="0">
                <a:solidFill>
                  <a:schemeClr val="accent5"/>
                </a:solidFill>
              </a:rPr>
              <a:t>Jakobson</a:t>
            </a:r>
            <a:r>
              <a:rPr lang="en-US" dirty="0" smtClean="0"/>
              <a:t>, </a:t>
            </a:r>
            <a:r>
              <a:rPr lang="en-US" dirty="0"/>
              <a:t>it became influential in the West, notably in Anglo-American </a:t>
            </a:r>
            <a:r>
              <a:rPr lang="en-US" dirty="0">
                <a:solidFill>
                  <a:schemeClr val="accent5"/>
                </a:solidFill>
              </a:rPr>
              <a:t>New Criticism</a:t>
            </a:r>
            <a:r>
              <a:rPr lang="en-US" dirty="0"/>
              <a:t>, which is sometimes called Formalism.</a:t>
            </a:r>
          </a:p>
          <a:p>
            <a:endParaRPr lang="en-US" dirty="0"/>
          </a:p>
        </p:txBody>
      </p:sp>
    </p:spTree>
    <p:extLst>
      <p:ext uri="{BB962C8B-B14F-4D97-AF65-F5344CB8AC3E}">
        <p14:creationId xmlns="" xmlns:p14="http://schemas.microsoft.com/office/powerpoint/2010/main" val="344123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Formalism views literature primarily as a specialized mode of language, and proposes a fundamental opposition between the </a:t>
            </a:r>
            <a:r>
              <a:rPr lang="en-US" u="sng" dirty="0">
                <a:solidFill>
                  <a:schemeClr val="accent5"/>
                </a:solidFill>
              </a:rPr>
              <a:t>literary </a:t>
            </a:r>
            <a:r>
              <a:rPr lang="en-US" dirty="0"/>
              <a:t>(or poetical) use of language and the </a:t>
            </a:r>
            <a:r>
              <a:rPr lang="en-US" u="sng" dirty="0">
                <a:solidFill>
                  <a:schemeClr val="accent5"/>
                </a:solidFill>
              </a:rPr>
              <a:t>ordinary</a:t>
            </a:r>
            <a:r>
              <a:rPr lang="en-US" dirty="0"/>
              <a:t>, "practical" use of language. </a:t>
            </a:r>
          </a:p>
          <a:p>
            <a:r>
              <a:rPr lang="en-US" dirty="0"/>
              <a:t>C</a:t>
            </a:r>
            <a:r>
              <a:rPr lang="en-US" dirty="0" smtClean="0"/>
              <a:t>entral </a:t>
            </a:r>
            <a:r>
              <a:rPr lang="en-US" dirty="0"/>
              <a:t>function of ordinary language is to communicate to auditors a message, or information, by references to the world existing outside of language. In </a:t>
            </a:r>
            <a:r>
              <a:rPr lang="en-US" dirty="0" smtClean="0"/>
              <a:t>contrast, literary </a:t>
            </a:r>
            <a:r>
              <a:rPr lang="en-US" dirty="0"/>
              <a:t>language </a:t>
            </a:r>
            <a:r>
              <a:rPr lang="en-US" dirty="0" smtClean="0"/>
              <a:t>is self-focused, its </a:t>
            </a:r>
            <a:r>
              <a:rPr lang="en-US" dirty="0"/>
              <a:t>function is not to convey information by making extrinsic references, but to offer the reader a special mode of experience by drawing attention to its own "formal" features—that is, to the qualities and internal relations of the linguistic signs themselves.</a:t>
            </a:r>
          </a:p>
        </p:txBody>
      </p:sp>
    </p:spTree>
    <p:extLst>
      <p:ext uri="{BB962C8B-B14F-4D97-AF65-F5344CB8AC3E}">
        <p14:creationId xmlns="" xmlns:p14="http://schemas.microsoft.com/office/powerpoint/2010/main" val="583045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TotalTime>
  <Words>610</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RUSSIAN FORMALISM</vt:lpstr>
      <vt:lpstr>Formalism</vt:lpstr>
      <vt:lpstr>Slide 3</vt:lpstr>
      <vt:lpstr>Slide 4</vt:lpstr>
      <vt:lpstr>Slide 5</vt:lpstr>
      <vt:lpstr>Slide 6</vt:lpstr>
      <vt:lpstr>Slide 7</vt:lpstr>
      <vt:lpstr>Slide 8</vt:lpstr>
      <vt:lpstr>Slide 9</vt:lpstr>
      <vt:lpstr>Approaches used by formalist analysts</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FORMALISM</dc:title>
  <dc:creator>Neelum</dc:creator>
  <cp:lastModifiedBy>NTS</cp:lastModifiedBy>
  <cp:revision>103</cp:revision>
  <dcterms:created xsi:type="dcterms:W3CDTF">2014-03-03T17:04:22Z</dcterms:created>
  <dcterms:modified xsi:type="dcterms:W3CDTF">2014-03-04T11:22:54Z</dcterms:modified>
</cp:coreProperties>
</file>