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37" d="100"/>
          <a:sy n="37" d="100"/>
        </p:scale>
        <p:origin x="-1560" y="-77"/>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C914E30-252C-4218-93EC-68B63411E5C4}" type="datetimeFigureOut">
              <a:rPr lang="en-US" smtClean="0"/>
              <a:pPr/>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83274-CE0E-4958-AECC-1B5756FFDC71}" type="slidenum">
              <a:rPr lang="en-US" smtClean="0"/>
              <a:pPr/>
              <a:t>‹#›</a:t>
            </a:fld>
            <a:endParaRPr lang="en-US"/>
          </a:p>
        </p:txBody>
      </p:sp>
    </p:spTree>
    <p:extLst>
      <p:ext uri="{BB962C8B-B14F-4D97-AF65-F5344CB8AC3E}">
        <p14:creationId xmlns:p14="http://schemas.microsoft.com/office/powerpoint/2010/main" xmlns="" val="2893164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914E30-252C-4218-93EC-68B63411E5C4}" type="datetimeFigureOut">
              <a:rPr lang="en-US" smtClean="0"/>
              <a:pPr/>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83274-CE0E-4958-AECC-1B5756FFDC71}" type="slidenum">
              <a:rPr lang="en-US" smtClean="0"/>
              <a:pPr/>
              <a:t>‹#›</a:t>
            </a:fld>
            <a:endParaRPr lang="en-US"/>
          </a:p>
        </p:txBody>
      </p:sp>
    </p:spTree>
    <p:extLst>
      <p:ext uri="{BB962C8B-B14F-4D97-AF65-F5344CB8AC3E}">
        <p14:creationId xmlns:p14="http://schemas.microsoft.com/office/powerpoint/2010/main" xmlns="" val="268257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914E30-252C-4218-93EC-68B63411E5C4}" type="datetimeFigureOut">
              <a:rPr lang="en-US" smtClean="0"/>
              <a:pPr/>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83274-CE0E-4958-AECC-1B5756FFDC71}" type="slidenum">
              <a:rPr lang="en-US" smtClean="0"/>
              <a:pPr/>
              <a:t>‹#›</a:t>
            </a:fld>
            <a:endParaRPr lang="en-US"/>
          </a:p>
        </p:txBody>
      </p:sp>
    </p:spTree>
    <p:extLst>
      <p:ext uri="{BB962C8B-B14F-4D97-AF65-F5344CB8AC3E}">
        <p14:creationId xmlns:p14="http://schemas.microsoft.com/office/powerpoint/2010/main" xmlns="" val="3993141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914E30-252C-4218-93EC-68B63411E5C4}" type="datetimeFigureOut">
              <a:rPr lang="en-US" smtClean="0"/>
              <a:pPr/>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83274-CE0E-4958-AECC-1B5756FFDC71}" type="slidenum">
              <a:rPr lang="en-US" smtClean="0"/>
              <a:pPr/>
              <a:t>‹#›</a:t>
            </a:fld>
            <a:endParaRPr lang="en-US"/>
          </a:p>
        </p:txBody>
      </p:sp>
    </p:spTree>
    <p:extLst>
      <p:ext uri="{BB962C8B-B14F-4D97-AF65-F5344CB8AC3E}">
        <p14:creationId xmlns:p14="http://schemas.microsoft.com/office/powerpoint/2010/main" xmlns="" val="1309752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914E30-252C-4218-93EC-68B63411E5C4}" type="datetimeFigureOut">
              <a:rPr lang="en-US" smtClean="0"/>
              <a:pPr/>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83274-CE0E-4958-AECC-1B5756FFDC71}" type="slidenum">
              <a:rPr lang="en-US" smtClean="0"/>
              <a:pPr/>
              <a:t>‹#›</a:t>
            </a:fld>
            <a:endParaRPr lang="en-US"/>
          </a:p>
        </p:txBody>
      </p:sp>
    </p:spTree>
    <p:extLst>
      <p:ext uri="{BB962C8B-B14F-4D97-AF65-F5344CB8AC3E}">
        <p14:creationId xmlns:p14="http://schemas.microsoft.com/office/powerpoint/2010/main" xmlns="" val="3664321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C914E30-252C-4218-93EC-68B63411E5C4}" type="datetimeFigureOut">
              <a:rPr lang="en-US" smtClean="0"/>
              <a:pPr/>
              <a:t>3/5/2014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83274-CE0E-4958-AECC-1B5756FFDC71}" type="slidenum">
              <a:rPr lang="en-US" smtClean="0"/>
              <a:pPr/>
              <a:t>‹#›</a:t>
            </a:fld>
            <a:endParaRPr lang="en-US"/>
          </a:p>
        </p:txBody>
      </p:sp>
    </p:spTree>
    <p:extLst>
      <p:ext uri="{BB962C8B-B14F-4D97-AF65-F5344CB8AC3E}">
        <p14:creationId xmlns:p14="http://schemas.microsoft.com/office/powerpoint/2010/main" xmlns="" val="4133929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C914E30-252C-4218-93EC-68B63411E5C4}" type="datetimeFigureOut">
              <a:rPr lang="en-US" smtClean="0"/>
              <a:pPr/>
              <a:t>3/5/2014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A83274-CE0E-4958-AECC-1B5756FFDC71}" type="slidenum">
              <a:rPr lang="en-US" smtClean="0"/>
              <a:pPr/>
              <a:t>‹#›</a:t>
            </a:fld>
            <a:endParaRPr lang="en-US"/>
          </a:p>
        </p:txBody>
      </p:sp>
    </p:spTree>
    <p:extLst>
      <p:ext uri="{BB962C8B-B14F-4D97-AF65-F5344CB8AC3E}">
        <p14:creationId xmlns:p14="http://schemas.microsoft.com/office/powerpoint/2010/main" xmlns="" val="1970660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C914E30-252C-4218-93EC-68B63411E5C4}" type="datetimeFigureOut">
              <a:rPr lang="en-US" smtClean="0"/>
              <a:pPr/>
              <a:t>3/5/2014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A83274-CE0E-4958-AECC-1B5756FFDC71}" type="slidenum">
              <a:rPr lang="en-US" smtClean="0"/>
              <a:pPr/>
              <a:t>‹#›</a:t>
            </a:fld>
            <a:endParaRPr lang="en-US"/>
          </a:p>
        </p:txBody>
      </p:sp>
    </p:spTree>
    <p:extLst>
      <p:ext uri="{BB962C8B-B14F-4D97-AF65-F5344CB8AC3E}">
        <p14:creationId xmlns:p14="http://schemas.microsoft.com/office/powerpoint/2010/main" xmlns="" val="2883624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914E30-252C-4218-93EC-68B63411E5C4}" type="datetimeFigureOut">
              <a:rPr lang="en-US" smtClean="0"/>
              <a:pPr/>
              <a:t>3/5/2014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A83274-CE0E-4958-AECC-1B5756FFDC71}" type="slidenum">
              <a:rPr lang="en-US" smtClean="0"/>
              <a:pPr/>
              <a:t>‹#›</a:t>
            </a:fld>
            <a:endParaRPr lang="en-US"/>
          </a:p>
        </p:txBody>
      </p:sp>
    </p:spTree>
    <p:extLst>
      <p:ext uri="{BB962C8B-B14F-4D97-AF65-F5344CB8AC3E}">
        <p14:creationId xmlns:p14="http://schemas.microsoft.com/office/powerpoint/2010/main" xmlns="" val="1340556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914E30-252C-4218-93EC-68B63411E5C4}" type="datetimeFigureOut">
              <a:rPr lang="en-US" smtClean="0"/>
              <a:pPr/>
              <a:t>3/5/2014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83274-CE0E-4958-AECC-1B5756FFDC71}" type="slidenum">
              <a:rPr lang="en-US" smtClean="0"/>
              <a:pPr/>
              <a:t>‹#›</a:t>
            </a:fld>
            <a:endParaRPr lang="en-US"/>
          </a:p>
        </p:txBody>
      </p:sp>
    </p:spTree>
    <p:extLst>
      <p:ext uri="{BB962C8B-B14F-4D97-AF65-F5344CB8AC3E}">
        <p14:creationId xmlns:p14="http://schemas.microsoft.com/office/powerpoint/2010/main" xmlns="" val="1543387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914E30-252C-4218-93EC-68B63411E5C4}" type="datetimeFigureOut">
              <a:rPr lang="en-US" smtClean="0"/>
              <a:pPr/>
              <a:t>3/5/2014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83274-CE0E-4958-AECC-1B5756FFDC71}" type="slidenum">
              <a:rPr lang="en-US" smtClean="0"/>
              <a:pPr/>
              <a:t>‹#›</a:t>
            </a:fld>
            <a:endParaRPr lang="en-US"/>
          </a:p>
        </p:txBody>
      </p:sp>
    </p:spTree>
    <p:extLst>
      <p:ext uri="{BB962C8B-B14F-4D97-AF65-F5344CB8AC3E}">
        <p14:creationId xmlns:p14="http://schemas.microsoft.com/office/powerpoint/2010/main" xmlns="" val="22038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914E30-252C-4218-93EC-68B63411E5C4}" type="datetimeFigureOut">
              <a:rPr lang="en-US" smtClean="0"/>
              <a:pPr/>
              <a:t>3/5/2014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A83274-CE0E-4958-AECC-1B5756FFDC71}" type="slidenum">
              <a:rPr lang="en-US" smtClean="0"/>
              <a:pPr/>
              <a:t>‹#›</a:t>
            </a:fld>
            <a:endParaRPr lang="en-US"/>
          </a:p>
        </p:txBody>
      </p:sp>
    </p:spTree>
    <p:extLst>
      <p:ext uri="{BB962C8B-B14F-4D97-AF65-F5344CB8AC3E}">
        <p14:creationId xmlns:p14="http://schemas.microsoft.com/office/powerpoint/2010/main" xmlns="" val="33759050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Russian Formalism</a:t>
            </a:r>
            <a:endParaRPr lang="en-US" dirty="0"/>
          </a:p>
        </p:txBody>
      </p:sp>
      <p:sp>
        <p:nvSpPr>
          <p:cNvPr id="3" name="Subtitle 2"/>
          <p:cNvSpPr>
            <a:spLocks noGrp="1"/>
          </p:cNvSpPr>
          <p:nvPr>
            <p:ph type="subTitle" idx="1"/>
          </p:nvPr>
        </p:nvSpPr>
        <p:spPr/>
        <p:txBody>
          <a:bodyPr/>
          <a:lstStyle/>
          <a:p>
            <a:r>
              <a:rPr lang="en-US" dirty="0" smtClean="0"/>
              <a:t>Stylistics 551</a:t>
            </a:r>
          </a:p>
          <a:p>
            <a:r>
              <a:rPr lang="en-US" dirty="0" smtClean="0"/>
              <a:t>Lecture # 7</a:t>
            </a:r>
          </a:p>
          <a:p>
            <a:r>
              <a:rPr lang="en-US" dirty="0" smtClean="0"/>
              <a:t>Neelum Almas</a:t>
            </a:r>
            <a:endParaRPr lang="en-US" dirty="0"/>
          </a:p>
        </p:txBody>
      </p:sp>
    </p:spTree>
    <p:extLst>
      <p:ext uri="{BB962C8B-B14F-4D97-AF65-F5344CB8AC3E}">
        <p14:creationId xmlns:p14="http://schemas.microsoft.com/office/powerpoint/2010/main" xmlns="" val="20551946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Merits of Formalism</a:t>
            </a:r>
            <a:endParaRPr lang="en-US" dirty="0"/>
          </a:p>
        </p:txBody>
      </p:sp>
      <p:sp>
        <p:nvSpPr>
          <p:cNvPr id="3" name="Content Placeholder 2"/>
          <p:cNvSpPr>
            <a:spLocks noGrp="1"/>
          </p:cNvSpPr>
          <p:nvPr>
            <p:ph idx="1"/>
          </p:nvPr>
        </p:nvSpPr>
        <p:spPr/>
        <p:txBody>
          <a:bodyPr/>
          <a:lstStyle/>
          <a:p>
            <a:pPr marL="0" indent="0">
              <a:buNone/>
            </a:pPr>
            <a:r>
              <a:rPr lang="en-US" b="1" dirty="0" smtClean="0"/>
              <a:t>1</a:t>
            </a:r>
            <a:r>
              <a:rPr lang="en-US" dirty="0" smtClean="0"/>
              <a:t>. </a:t>
            </a:r>
            <a:r>
              <a:rPr lang="en-US" b="1" dirty="0" smtClean="0"/>
              <a:t> A Scientific approach to literature</a:t>
            </a:r>
            <a:r>
              <a:rPr lang="en-US" dirty="0" smtClean="0"/>
              <a:t>: by attempting to define clearly its subject matter, Russian Formalism granted the study of literature the status of a science.</a:t>
            </a:r>
          </a:p>
          <a:p>
            <a:pPr marL="0" indent="0">
              <a:buNone/>
            </a:pPr>
            <a:r>
              <a:rPr lang="en-US" b="1" dirty="0" smtClean="0"/>
              <a:t>2</a:t>
            </a:r>
            <a:r>
              <a:rPr lang="en-US" dirty="0" smtClean="0"/>
              <a:t>.</a:t>
            </a:r>
            <a:r>
              <a:rPr lang="en-US" b="1" dirty="0" smtClean="0"/>
              <a:t> A reevaluation of literary works</a:t>
            </a:r>
            <a:r>
              <a:rPr lang="en-US" dirty="0" smtClean="0"/>
              <a:t>: placed the study of the actual work of literature at eh center of scholarship and relegated biographical, psychological, and sociological references to its periphery.</a:t>
            </a:r>
          </a:p>
        </p:txBody>
      </p:sp>
    </p:spTree>
    <p:extLst>
      <p:ext uri="{BB962C8B-B14F-4D97-AF65-F5344CB8AC3E}">
        <p14:creationId xmlns:p14="http://schemas.microsoft.com/office/powerpoint/2010/main" xmlns="" val="37897886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b="1" dirty="0" smtClean="0"/>
              <a:t>3. An awareness of the problematic dichotomy of “content” and “form”: </a:t>
            </a:r>
            <a:r>
              <a:rPr lang="en-US" dirty="0" smtClean="0"/>
              <a:t>the form or the style of writing is given significance over its content or message. Defined the dynamic relationship between “material” and “device”</a:t>
            </a:r>
            <a:r>
              <a:rPr lang="en-US" b="1" dirty="0" smtClean="0"/>
              <a:t> </a:t>
            </a:r>
            <a:endParaRPr lang="en-US" dirty="0" smtClean="0"/>
          </a:p>
          <a:p>
            <a:pPr marL="0" indent="0">
              <a:buNone/>
            </a:pPr>
            <a:r>
              <a:rPr lang="en-US" dirty="0" smtClean="0"/>
              <a:t>Form         Content</a:t>
            </a:r>
          </a:p>
          <a:p>
            <a:pPr marL="0" indent="0">
              <a:buNone/>
            </a:pPr>
            <a:r>
              <a:rPr lang="en-US" dirty="0" smtClean="0"/>
              <a:t>Device      Material </a:t>
            </a:r>
          </a:p>
          <a:p>
            <a:pPr marL="0" indent="0">
              <a:buNone/>
            </a:pPr>
            <a:r>
              <a:rPr lang="en-US" dirty="0" smtClean="0"/>
              <a:t>Style         Message</a:t>
            </a:r>
          </a:p>
        </p:txBody>
      </p:sp>
    </p:spTree>
    <p:extLst>
      <p:ext uri="{BB962C8B-B14F-4D97-AF65-F5344CB8AC3E}">
        <p14:creationId xmlns:p14="http://schemas.microsoft.com/office/powerpoint/2010/main" xmlns="" val="17526835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4. A focus on sound patterns:</a:t>
            </a:r>
            <a:r>
              <a:rPr lang="en-US" dirty="0" smtClean="0"/>
              <a:t> a breakthrough as examination of technical and linguistic features of literary work is concerned.</a:t>
            </a:r>
          </a:p>
          <a:p>
            <a:pPr marL="0" indent="0">
              <a:buNone/>
            </a:pPr>
            <a:endParaRPr lang="en-US" b="1" dirty="0"/>
          </a:p>
          <a:p>
            <a:pPr marL="0" indent="0">
              <a:buNone/>
            </a:pPr>
            <a:r>
              <a:rPr lang="en-US" b="1" dirty="0" smtClean="0"/>
              <a:t>5. A shift of attention into reading process:</a:t>
            </a:r>
            <a:r>
              <a:rPr lang="en-US" b="1" dirty="0"/>
              <a:t> </a:t>
            </a:r>
            <a:r>
              <a:rPr lang="en-US" dirty="0" smtClean="0"/>
              <a:t>Formalism demystifies the figure of author. Consider him/her secondary to the work of literature. This results in emergence of the reader as participant in the work. </a:t>
            </a:r>
            <a:endParaRPr lang="en-US" b="1" dirty="0" smtClean="0"/>
          </a:p>
        </p:txBody>
      </p:sp>
    </p:spTree>
    <p:extLst>
      <p:ext uri="{BB962C8B-B14F-4D97-AF65-F5344CB8AC3E}">
        <p14:creationId xmlns:p14="http://schemas.microsoft.com/office/powerpoint/2010/main" xmlns="" val="14988653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Demerits of the Approach</a:t>
            </a:r>
            <a:endParaRPr lang="en-US" dirty="0"/>
          </a:p>
        </p:txBody>
      </p:sp>
      <p:sp>
        <p:nvSpPr>
          <p:cNvPr id="3" name="Content Placeholder 2"/>
          <p:cNvSpPr>
            <a:spLocks noGrp="1"/>
          </p:cNvSpPr>
          <p:nvPr>
            <p:ph idx="1"/>
          </p:nvPr>
        </p:nvSpPr>
        <p:spPr/>
        <p:txBody>
          <a:bodyPr/>
          <a:lstStyle/>
          <a:p>
            <a:pPr marL="514350" indent="-514350">
              <a:buAutoNum type="arabicPeriod"/>
            </a:pPr>
            <a:r>
              <a:rPr lang="en-US" b="1" dirty="0" smtClean="0"/>
              <a:t>Ignores author’s intention: </a:t>
            </a:r>
            <a:r>
              <a:rPr lang="en-US" dirty="0" smtClean="0"/>
              <a:t>although some works of literature are to a great extent affected by the author’s personal bent of mind. Background information about the author’s life can give insight into the work. </a:t>
            </a:r>
          </a:p>
          <a:p>
            <a:pPr marL="514350" indent="-514350">
              <a:buAutoNum type="arabicPeriod"/>
            </a:pPr>
            <a:r>
              <a:rPr lang="en-US" b="1" dirty="0"/>
              <a:t> </a:t>
            </a:r>
            <a:r>
              <a:rPr lang="en-US" b="1" dirty="0" smtClean="0"/>
              <a:t>separate text form the time and place: </a:t>
            </a:r>
            <a:r>
              <a:rPr lang="en-US" dirty="0" smtClean="0"/>
              <a:t>studying literary works in isolation form the time in which it was produced, historical, political, economic etc. influences on the work.</a:t>
            </a:r>
            <a:endParaRPr lang="en-US" b="1" dirty="0"/>
          </a:p>
        </p:txBody>
      </p:sp>
    </p:spTree>
    <p:extLst>
      <p:ext uri="{BB962C8B-B14F-4D97-AF65-F5344CB8AC3E}">
        <p14:creationId xmlns:p14="http://schemas.microsoft.com/office/powerpoint/2010/main" xmlns="" val="1234280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3.Over stressing the objectivity: </a:t>
            </a:r>
            <a:r>
              <a:rPr lang="en-US" dirty="0" smtClean="0"/>
              <a:t>formalists tend to be objective in their approach towards the analysis of literary works. Although it is difficult to ignore the extrinsic factors like the author’s state of mind, biographical information, his social, political, psychological, philosophical leanings. </a:t>
            </a:r>
            <a:endParaRPr lang="en-US" dirty="0"/>
          </a:p>
          <a:p>
            <a:pPr marL="0" indent="0">
              <a:buNone/>
            </a:pPr>
            <a:r>
              <a:rPr lang="en-US" dirty="0" smtClean="0"/>
              <a:t>The history and the time in which the work is produced also affect the interpretation of </a:t>
            </a:r>
            <a:r>
              <a:rPr lang="en-US" smtClean="0"/>
              <a:t>the work. </a:t>
            </a:r>
          </a:p>
        </p:txBody>
      </p:sp>
    </p:spTree>
    <p:extLst>
      <p:ext uri="{BB962C8B-B14F-4D97-AF65-F5344CB8AC3E}">
        <p14:creationId xmlns:p14="http://schemas.microsoft.com/office/powerpoint/2010/main" xmlns="" val="2584518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 in Formalism</a:t>
            </a:r>
            <a:endParaRPr lang="en-US" dirty="0"/>
          </a:p>
        </p:txBody>
      </p:sp>
      <p:sp>
        <p:nvSpPr>
          <p:cNvPr id="3" name="Content Placeholder 2"/>
          <p:cNvSpPr>
            <a:spLocks noGrp="1"/>
          </p:cNvSpPr>
          <p:nvPr>
            <p:ph idx="1"/>
          </p:nvPr>
        </p:nvSpPr>
        <p:spPr/>
        <p:txBody>
          <a:bodyPr/>
          <a:lstStyle/>
          <a:p>
            <a:pPr marL="385763" indent="-385763">
              <a:buFont typeface="+mj-lt"/>
              <a:buAutoNum type="arabicPeriod"/>
            </a:pPr>
            <a:r>
              <a:rPr lang="en-US" b="1" dirty="0" smtClean="0"/>
              <a:t>Literariness</a:t>
            </a:r>
          </a:p>
          <a:p>
            <a:pPr marL="0" indent="0">
              <a:buNone/>
            </a:pPr>
            <a:r>
              <a:rPr lang="en-US" dirty="0" smtClean="0"/>
              <a:t>Poetic language vs everyday language. The language of literature is distinguishable form the language of everyday use due to its ‘literariness’. Formalists position themselves in an </a:t>
            </a:r>
            <a:r>
              <a:rPr lang="en-US" dirty="0" err="1" smtClean="0"/>
              <a:t>Aristotalian</a:t>
            </a:r>
            <a:r>
              <a:rPr lang="en-US" dirty="0" smtClean="0"/>
              <a:t> tradition in which “poetic language must appear strange and wonderful”(</a:t>
            </a:r>
            <a:r>
              <a:rPr lang="en-US" dirty="0" err="1" smtClean="0"/>
              <a:t>Shklovsky</a:t>
            </a:r>
            <a:r>
              <a:rPr lang="en-US" dirty="0" smtClean="0"/>
              <a:t> “Art as technique“ 22)</a:t>
            </a:r>
          </a:p>
          <a:p>
            <a:endParaRPr lang="en-US" dirty="0"/>
          </a:p>
        </p:txBody>
      </p:sp>
    </p:spTree>
    <p:extLst>
      <p:ext uri="{BB962C8B-B14F-4D97-AF65-F5344CB8AC3E}">
        <p14:creationId xmlns:p14="http://schemas.microsoft.com/office/powerpoint/2010/main" xmlns="" val="4128259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 in Formalism</a:t>
            </a:r>
            <a:endParaRPr lang="en-US" dirty="0"/>
          </a:p>
        </p:txBody>
      </p:sp>
      <p:sp>
        <p:nvSpPr>
          <p:cNvPr id="3" name="Content Placeholder 2"/>
          <p:cNvSpPr>
            <a:spLocks noGrp="1"/>
          </p:cNvSpPr>
          <p:nvPr>
            <p:ph idx="1"/>
          </p:nvPr>
        </p:nvSpPr>
        <p:spPr/>
        <p:txBody>
          <a:bodyPr/>
          <a:lstStyle/>
          <a:p>
            <a:pPr marL="0" indent="0">
              <a:buNone/>
            </a:pPr>
            <a:r>
              <a:rPr lang="en-US" b="1" dirty="0" smtClean="0"/>
              <a:t>2. </a:t>
            </a:r>
            <a:r>
              <a:rPr lang="en-US" b="1" dirty="0" err="1" smtClean="0"/>
              <a:t>Defamiliarization</a:t>
            </a:r>
            <a:endParaRPr lang="en-US" b="1" dirty="0" smtClean="0"/>
          </a:p>
          <a:p>
            <a:r>
              <a:rPr lang="en-US" dirty="0" smtClean="0"/>
              <a:t>Making Strange.  Art </a:t>
            </a:r>
            <a:r>
              <a:rPr lang="en-US" dirty="0" err="1" smtClean="0"/>
              <a:t>defamiliarizes</a:t>
            </a:r>
            <a:r>
              <a:rPr lang="en-US" dirty="0" smtClean="0"/>
              <a:t> things that have become habitual or automatic.</a:t>
            </a:r>
          </a:p>
          <a:p>
            <a:r>
              <a:rPr lang="en-US" dirty="0" smtClean="0"/>
              <a:t>“the technique of art is to make objects unfamiliar to make forms difficult” (</a:t>
            </a:r>
            <a:r>
              <a:rPr lang="en-US" dirty="0" err="1" smtClean="0"/>
              <a:t>Shklovsky</a:t>
            </a:r>
            <a:r>
              <a:rPr lang="en-US" dirty="0" smtClean="0"/>
              <a:t>, “Art as Technique” 12)</a:t>
            </a:r>
          </a:p>
          <a:p>
            <a:endParaRPr lang="en-US" dirty="0"/>
          </a:p>
        </p:txBody>
      </p:sp>
    </p:spTree>
    <p:extLst>
      <p:ext uri="{BB962C8B-B14F-4D97-AF65-F5344CB8AC3E}">
        <p14:creationId xmlns:p14="http://schemas.microsoft.com/office/powerpoint/2010/main" xmlns="" val="25053430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 in Formalism</a:t>
            </a:r>
            <a:endParaRPr lang="en-US" dirty="0"/>
          </a:p>
        </p:txBody>
      </p:sp>
      <p:sp>
        <p:nvSpPr>
          <p:cNvPr id="3" name="Content Placeholder 2"/>
          <p:cNvSpPr>
            <a:spLocks noGrp="1"/>
          </p:cNvSpPr>
          <p:nvPr>
            <p:ph idx="1"/>
          </p:nvPr>
        </p:nvSpPr>
        <p:spPr/>
        <p:txBody>
          <a:bodyPr/>
          <a:lstStyle/>
          <a:p>
            <a:pPr marL="0" indent="0">
              <a:buNone/>
            </a:pPr>
            <a:r>
              <a:rPr lang="en-US" b="1" dirty="0" smtClean="0"/>
              <a:t>3. Foregrounding</a:t>
            </a:r>
          </a:p>
          <a:p>
            <a:pPr marL="0" indent="0">
              <a:buNone/>
            </a:pPr>
            <a:r>
              <a:rPr lang="en-US" dirty="0" smtClean="0"/>
              <a:t>Giving prominence to something in literary works through the artful use of language. It brings certain element of text to the forefront and readers focus their attention on the foregrounded features.</a:t>
            </a:r>
          </a:p>
          <a:p>
            <a:pPr marL="0" indent="0">
              <a:buNone/>
            </a:pPr>
            <a:r>
              <a:rPr lang="en-US" b="1" dirty="0" smtClean="0"/>
              <a:t>  e.g.. </a:t>
            </a:r>
            <a:r>
              <a:rPr lang="en-US" dirty="0" smtClean="0"/>
              <a:t>Donne’s conceit of a compass in “A Valediction     </a:t>
            </a:r>
          </a:p>
          <a:p>
            <a:pPr marL="0" indent="0">
              <a:buNone/>
            </a:pPr>
            <a:r>
              <a:rPr lang="en-US" dirty="0" smtClean="0"/>
              <a:t>          Forbidding Mourning”</a:t>
            </a:r>
            <a:r>
              <a:rPr lang="en-US" b="1" dirty="0" smtClean="0"/>
              <a:t> </a:t>
            </a:r>
          </a:p>
          <a:p>
            <a:endParaRPr lang="en-US" dirty="0"/>
          </a:p>
        </p:txBody>
      </p:sp>
    </p:spTree>
    <p:extLst>
      <p:ext uri="{BB962C8B-B14F-4D97-AF65-F5344CB8AC3E}">
        <p14:creationId xmlns:p14="http://schemas.microsoft.com/office/powerpoint/2010/main" xmlns="" val="215872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 in Formalism</a:t>
            </a:r>
            <a:endParaRPr lang="en-US" dirty="0"/>
          </a:p>
        </p:txBody>
      </p:sp>
      <p:sp>
        <p:nvSpPr>
          <p:cNvPr id="3" name="Content Placeholder 2"/>
          <p:cNvSpPr>
            <a:spLocks noGrp="1"/>
          </p:cNvSpPr>
          <p:nvPr>
            <p:ph idx="1"/>
          </p:nvPr>
        </p:nvSpPr>
        <p:spPr/>
        <p:txBody>
          <a:bodyPr/>
          <a:lstStyle/>
          <a:p>
            <a:pPr marL="0" indent="0">
              <a:buNone/>
            </a:pPr>
            <a:r>
              <a:rPr lang="en-US" b="1" dirty="0" err="1" smtClean="0"/>
              <a:t>Automatization</a:t>
            </a:r>
            <a:r>
              <a:rPr lang="en-US" b="1" dirty="0" smtClean="0"/>
              <a:t>:  </a:t>
            </a:r>
          </a:p>
          <a:p>
            <a:pPr marL="0" indent="0">
              <a:buNone/>
            </a:pPr>
            <a:r>
              <a:rPr lang="en-US" dirty="0" smtClean="0"/>
              <a:t>Inevitable process by which an artistic object becomes habitual, banal and loses its power as artistic object.</a:t>
            </a:r>
          </a:p>
          <a:p>
            <a:endParaRPr lang="en-US" dirty="0"/>
          </a:p>
        </p:txBody>
      </p:sp>
    </p:spTree>
    <p:extLst>
      <p:ext uri="{BB962C8B-B14F-4D97-AF65-F5344CB8AC3E}">
        <p14:creationId xmlns:p14="http://schemas.microsoft.com/office/powerpoint/2010/main" xmlns="" val="8700001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Formalism &amp; the study of fiction</a:t>
            </a:r>
            <a:br>
              <a:rPr lang="en-US" dirty="0" smtClean="0"/>
            </a:br>
            <a:r>
              <a:rPr lang="en-US" dirty="0" err="1" smtClean="0"/>
              <a:t>Fabula</a:t>
            </a:r>
            <a:r>
              <a:rPr lang="en-US" dirty="0" smtClean="0"/>
              <a:t> (story), </a:t>
            </a:r>
            <a:r>
              <a:rPr lang="en-US" dirty="0" err="1" smtClean="0"/>
              <a:t>Siuzhet</a:t>
            </a:r>
            <a:r>
              <a:rPr lang="en-US" dirty="0" smtClean="0"/>
              <a:t> (plot)</a:t>
            </a:r>
            <a:endParaRPr lang="en-US" dirty="0"/>
          </a:p>
        </p:txBody>
      </p:sp>
      <p:sp>
        <p:nvSpPr>
          <p:cNvPr id="3" name="Content Placeholder 2"/>
          <p:cNvSpPr>
            <a:spLocks noGrp="1"/>
          </p:cNvSpPr>
          <p:nvPr>
            <p:ph idx="1"/>
          </p:nvPr>
        </p:nvSpPr>
        <p:spPr/>
        <p:txBody>
          <a:bodyPr>
            <a:normAutofit lnSpcReduction="10000"/>
          </a:bodyPr>
          <a:lstStyle/>
          <a:p>
            <a:r>
              <a:rPr lang="en-US" dirty="0" smtClean="0"/>
              <a:t>Formalists have also made influential contributions to the theory of prose fiction. With respect to this genre, the central formalist distinction is that between the "story" (the simple enumeration of a chronological sequence of events) and a plot. An author is said to transform the raw material of a story into a literary plot by the use of a variety of devices that violate sequence and deform and </a:t>
            </a:r>
            <a:r>
              <a:rPr lang="en-US" dirty="0" err="1" smtClean="0"/>
              <a:t>defamiliarize</a:t>
            </a:r>
            <a:r>
              <a:rPr lang="en-US" dirty="0" smtClean="0"/>
              <a:t> the story elements; the effect is to foreground the narrative medium and devices themselves, and in this way to disrupt what had been our standard responses to the subject matter. </a:t>
            </a:r>
          </a:p>
          <a:p>
            <a:endParaRPr lang="en-US" dirty="0"/>
          </a:p>
        </p:txBody>
      </p:sp>
    </p:spTree>
    <p:extLst>
      <p:ext uri="{BB962C8B-B14F-4D97-AF65-F5344CB8AC3E}">
        <p14:creationId xmlns:p14="http://schemas.microsoft.com/office/powerpoint/2010/main" xmlns="" val="2569052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Fabula</a:t>
            </a:r>
            <a:r>
              <a:rPr lang="en-US" dirty="0" smtClean="0"/>
              <a:t> (story)</a:t>
            </a:r>
            <a:endParaRPr lang="en-US" dirty="0"/>
          </a:p>
        </p:txBody>
      </p:sp>
      <p:sp>
        <p:nvSpPr>
          <p:cNvPr id="3" name="Content Placeholder 2"/>
          <p:cNvSpPr>
            <a:spLocks noGrp="1"/>
          </p:cNvSpPr>
          <p:nvPr>
            <p:ph idx="1"/>
          </p:nvPr>
        </p:nvSpPr>
        <p:spPr/>
        <p:txBody>
          <a:bodyPr/>
          <a:lstStyle/>
          <a:p>
            <a:r>
              <a:rPr lang="en-US" dirty="0" err="1" smtClean="0"/>
              <a:t>Fabula</a:t>
            </a:r>
            <a:r>
              <a:rPr lang="en-US" dirty="0" smtClean="0"/>
              <a:t> designates the raw material which will be processed to become a narrative.</a:t>
            </a:r>
          </a:p>
          <a:p>
            <a:r>
              <a:rPr lang="en-US" dirty="0" smtClean="0"/>
              <a:t>Story is the chronological series of events which will be recounted in the order in which they took place.</a:t>
            </a:r>
          </a:p>
          <a:p>
            <a:endParaRPr lang="en-US" dirty="0"/>
          </a:p>
        </p:txBody>
      </p:sp>
    </p:spTree>
    <p:extLst>
      <p:ext uri="{BB962C8B-B14F-4D97-AF65-F5344CB8AC3E}">
        <p14:creationId xmlns:p14="http://schemas.microsoft.com/office/powerpoint/2010/main" xmlns="" val="1635327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Siuzhet</a:t>
            </a:r>
            <a:r>
              <a:rPr lang="en-US" dirty="0" smtClean="0"/>
              <a:t> (Plot)</a:t>
            </a:r>
            <a:endParaRPr lang="en-US" dirty="0"/>
          </a:p>
        </p:txBody>
      </p:sp>
      <p:sp>
        <p:nvSpPr>
          <p:cNvPr id="3" name="Content Placeholder 2"/>
          <p:cNvSpPr>
            <a:spLocks noGrp="1"/>
          </p:cNvSpPr>
          <p:nvPr>
            <p:ph idx="1"/>
          </p:nvPr>
        </p:nvSpPr>
        <p:spPr/>
        <p:txBody>
          <a:bodyPr/>
          <a:lstStyle/>
          <a:p>
            <a:r>
              <a:rPr lang="en-US" dirty="0" smtClean="0"/>
              <a:t>The </a:t>
            </a:r>
            <a:r>
              <a:rPr lang="en-US" dirty="0" err="1" smtClean="0"/>
              <a:t>fabula</a:t>
            </a:r>
            <a:r>
              <a:rPr lang="en-US" dirty="0" smtClean="0"/>
              <a:t> will be organized into </a:t>
            </a:r>
            <a:r>
              <a:rPr lang="en-US" dirty="0" err="1" smtClean="0"/>
              <a:t>siuzhet</a:t>
            </a:r>
            <a:r>
              <a:rPr lang="en-US" dirty="0" smtClean="0"/>
              <a:t> to become narrative. </a:t>
            </a:r>
            <a:r>
              <a:rPr lang="en-US" dirty="0" err="1" smtClean="0"/>
              <a:t>Siuzhet</a:t>
            </a:r>
            <a:r>
              <a:rPr lang="en-US" dirty="0" smtClean="0"/>
              <a:t> organizes </a:t>
            </a:r>
            <a:r>
              <a:rPr lang="en-US" dirty="0" err="1" smtClean="0"/>
              <a:t>fabula</a:t>
            </a:r>
            <a:r>
              <a:rPr lang="en-US" dirty="0" smtClean="0"/>
              <a:t> using delays, digressions, chronological disruptions etc. </a:t>
            </a:r>
            <a:r>
              <a:rPr lang="en-US" dirty="0" err="1" smtClean="0"/>
              <a:t>Siuzhet</a:t>
            </a:r>
            <a:r>
              <a:rPr lang="en-US" dirty="0" smtClean="0"/>
              <a:t> is the artistic construct a purely literary concept whereas </a:t>
            </a:r>
            <a:r>
              <a:rPr lang="en-US" dirty="0" err="1" smtClean="0"/>
              <a:t>fabula</a:t>
            </a:r>
            <a:r>
              <a:rPr lang="en-US" dirty="0" smtClean="0"/>
              <a:t> is the chronological string of events.  </a:t>
            </a:r>
          </a:p>
          <a:p>
            <a:endParaRPr lang="en-US" dirty="0"/>
          </a:p>
        </p:txBody>
      </p:sp>
    </p:spTree>
    <p:extLst>
      <p:ext uri="{BB962C8B-B14F-4D97-AF65-F5344CB8AC3E}">
        <p14:creationId xmlns:p14="http://schemas.microsoft.com/office/powerpoint/2010/main" xmlns="" val="1465581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Formalism on Contemporary Criticism</a:t>
            </a:r>
            <a:endParaRPr lang="en-US" dirty="0"/>
          </a:p>
        </p:txBody>
      </p:sp>
      <p:sp>
        <p:nvSpPr>
          <p:cNvPr id="3" name="Content Placeholder 2"/>
          <p:cNvSpPr>
            <a:spLocks noGrp="1"/>
          </p:cNvSpPr>
          <p:nvPr>
            <p:ph idx="1"/>
          </p:nvPr>
        </p:nvSpPr>
        <p:spPr/>
        <p:txBody>
          <a:bodyPr/>
          <a:lstStyle/>
          <a:p>
            <a:r>
              <a:rPr lang="en-US" dirty="0" smtClean="0"/>
              <a:t>Through the critique of form Russian Formalism and  America New Criticism extended certain formalist assumptions and led to the development of further schools of criticism  such as Structuralism, Post-structuralism, Deconstruction.</a:t>
            </a:r>
          </a:p>
          <a:p>
            <a:r>
              <a:rPr lang="en-US" dirty="0" smtClean="0"/>
              <a:t>Leading Figures: Roald Barthes, Julia </a:t>
            </a:r>
            <a:r>
              <a:rPr lang="en-US" dirty="0" err="1" smtClean="0"/>
              <a:t>Kristiva</a:t>
            </a:r>
            <a:r>
              <a:rPr lang="en-US" dirty="0" smtClean="0"/>
              <a:t>, Fredric Jameson.</a:t>
            </a:r>
          </a:p>
          <a:p>
            <a:endParaRPr lang="en-US" dirty="0"/>
          </a:p>
        </p:txBody>
      </p:sp>
    </p:spTree>
    <p:extLst>
      <p:ext uri="{BB962C8B-B14F-4D97-AF65-F5344CB8AC3E}">
        <p14:creationId xmlns:p14="http://schemas.microsoft.com/office/powerpoint/2010/main" xmlns="" val="1867887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TotalTime>
  <Words>762</Words>
  <Application>Microsoft Office PowerPoint</Application>
  <PresentationFormat>On-screen Show (4:3)</PresentationFormat>
  <Paragraphs>44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Russian Formalism</vt:lpstr>
      <vt:lpstr>Key Concepts in Formalism</vt:lpstr>
      <vt:lpstr>Key Concepts in Formalism</vt:lpstr>
      <vt:lpstr>Key Concepts in Formalism</vt:lpstr>
      <vt:lpstr>Key Concepts in Formalism</vt:lpstr>
      <vt:lpstr>Formalism &amp; the study of fiction Fabula (story), Siuzhet (plot)</vt:lpstr>
      <vt:lpstr>Fabula (story)</vt:lpstr>
      <vt:lpstr>Siuzhet (Plot)</vt:lpstr>
      <vt:lpstr>Impact of Formalism on Contemporary Criticism</vt:lpstr>
      <vt:lpstr>Merits of Formalism</vt:lpstr>
      <vt:lpstr>Slide 11</vt:lpstr>
      <vt:lpstr>Slide 12</vt:lpstr>
      <vt:lpstr>Demerits of the Approach</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Russian Fromalism</dc:title>
  <dc:creator>Neelum</dc:creator>
  <cp:lastModifiedBy>NTS</cp:lastModifiedBy>
  <cp:revision>23</cp:revision>
  <dcterms:created xsi:type="dcterms:W3CDTF">2014-03-05T03:52:45Z</dcterms:created>
  <dcterms:modified xsi:type="dcterms:W3CDTF">2014-03-05T11:53:25Z</dcterms:modified>
</cp:coreProperties>
</file>