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0" r:id="rId6"/>
    <p:sldId id="261" r:id="rId7"/>
    <p:sldId id="262" r:id="rId8"/>
    <p:sldId id="265" r:id="rId9"/>
    <p:sldId id="266" r:id="rId10"/>
    <p:sldId id="263" r:id="rId11"/>
    <p:sldId id="267" r:id="rId12"/>
    <p:sldId id="264"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p:scale>
          <a:sx n="40" d="100"/>
          <a:sy n="40" d="100"/>
        </p:scale>
        <p:origin x="-1464" y="-5"/>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566147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755557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127999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212045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509821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823523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288087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2305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336992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977646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902403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6463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4424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90738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183028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067440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3/6/2014</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0075901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Stylistics</a:t>
            </a:r>
            <a:endParaRPr lang="en-US" dirty="0"/>
          </a:p>
        </p:txBody>
      </p:sp>
      <p:sp>
        <p:nvSpPr>
          <p:cNvPr id="3" name="Subtitle 2"/>
          <p:cNvSpPr>
            <a:spLocks noGrp="1"/>
          </p:cNvSpPr>
          <p:nvPr>
            <p:ph type="subTitle" idx="1"/>
          </p:nvPr>
        </p:nvSpPr>
        <p:spPr/>
        <p:txBody>
          <a:bodyPr/>
          <a:lstStyle/>
          <a:p>
            <a:r>
              <a:rPr lang="en-US" dirty="0" smtClean="0"/>
              <a:t>ENG 551 			Lecture # 8</a:t>
            </a:r>
          </a:p>
        </p:txBody>
      </p:sp>
    </p:spTree>
    <p:extLst>
      <p:ext uri="{BB962C8B-B14F-4D97-AF65-F5344CB8AC3E}">
        <p14:creationId xmlns:p14="http://schemas.microsoft.com/office/powerpoint/2010/main" xmlns="" val="2878871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Interpretation of Characters</a:t>
            </a:r>
          </a:p>
        </p:txBody>
      </p:sp>
      <p:sp>
        <p:nvSpPr>
          <p:cNvPr id="3" name="Content Placeholder 2"/>
          <p:cNvSpPr>
            <a:spLocks noGrp="1"/>
          </p:cNvSpPr>
          <p:nvPr>
            <p:ph idx="1"/>
          </p:nvPr>
        </p:nvSpPr>
        <p:spPr/>
        <p:txBody>
          <a:bodyPr>
            <a:noAutofit/>
          </a:bodyPr>
          <a:lstStyle/>
          <a:p>
            <a:r>
              <a:rPr lang="en-US" sz="2000" dirty="0" smtClean="0"/>
              <a:t>Under </a:t>
            </a:r>
            <a:r>
              <a:rPr lang="en-US" sz="2000" dirty="0"/>
              <a:t>this approach there are four types of interpretation open to the </a:t>
            </a:r>
            <a:r>
              <a:rPr lang="en-US" sz="2000" dirty="0" smtClean="0"/>
              <a:t>analysis or stylisticians’  </a:t>
            </a:r>
            <a:r>
              <a:rPr lang="en-US" sz="2000" dirty="0"/>
              <a:t>choice:</a:t>
            </a:r>
            <a:br>
              <a:rPr lang="en-US" sz="2000" dirty="0"/>
            </a:br>
            <a:r>
              <a:rPr lang="en-US" sz="2000" dirty="0"/>
              <a:t/>
            </a:r>
            <a:br>
              <a:rPr lang="en-US" sz="2000" dirty="0"/>
            </a:br>
            <a:r>
              <a:rPr lang="en-US" sz="2000" b="1" dirty="0"/>
              <a:t>Psychologically oriented </a:t>
            </a:r>
            <a:r>
              <a:rPr lang="en-US" sz="2000" dirty="0"/>
              <a:t>interpretation-the characters are representatives of certain mental types.</a:t>
            </a:r>
            <a:br>
              <a:rPr lang="en-US" sz="2000" dirty="0"/>
            </a:br>
            <a:r>
              <a:rPr lang="en-US" sz="2000" dirty="0"/>
              <a:t/>
            </a:r>
            <a:br>
              <a:rPr lang="en-US" sz="2000" dirty="0"/>
            </a:br>
            <a:r>
              <a:rPr lang="en-US" sz="2000" b="1" dirty="0"/>
              <a:t>Sociological </a:t>
            </a:r>
            <a:r>
              <a:rPr lang="en-US" sz="2000" dirty="0" smtClean="0"/>
              <a:t>interpretation the </a:t>
            </a:r>
            <a:r>
              <a:rPr lang="en-US" sz="2000" dirty="0"/>
              <a:t>characters are treated as members of a certain moment of social history.</a:t>
            </a:r>
            <a:br>
              <a:rPr lang="en-US" sz="2000" dirty="0"/>
            </a:br>
            <a:r>
              <a:rPr lang="en-US" sz="2000" dirty="0"/>
              <a:t/>
            </a:r>
            <a:br>
              <a:rPr lang="en-US" sz="2000" dirty="0"/>
            </a:br>
            <a:endParaRPr lang="en-US" sz="2000" dirty="0"/>
          </a:p>
        </p:txBody>
      </p:sp>
    </p:spTree>
    <p:extLst>
      <p:ext uri="{BB962C8B-B14F-4D97-AF65-F5344CB8AC3E}">
        <p14:creationId xmlns:p14="http://schemas.microsoft.com/office/powerpoint/2010/main" xmlns="" val="1844994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Interpretation of Characters</a:t>
            </a:r>
          </a:p>
        </p:txBody>
      </p:sp>
      <p:sp>
        <p:nvSpPr>
          <p:cNvPr id="3" name="Content Placeholder 2"/>
          <p:cNvSpPr>
            <a:spLocks noGrp="1"/>
          </p:cNvSpPr>
          <p:nvPr>
            <p:ph idx="1"/>
          </p:nvPr>
        </p:nvSpPr>
        <p:spPr/>
        <p:txBody>
          <a:bodyPr/>
          <a:lstStyle/>
          <a:p>
            <a:r>
              <a:rPr lang="en-US" sz="2000" b="1" dirty="0"/>
              <a:t>Metaphysical </a:t>
            </a:r>
            <a:r>
              <a:rPr lang="en-US" sz="2000" dirty="0"/>
              <a:t>interpretation-the characters are images of certain human conditions, e.g., aggressors vs. victims, the damned creatures in hell, etc.</a:t>
            </a:r>
            <a:br>
              <a:rPr lang="en-US" sz="2000" dirty="0"/>
            </a:br>
            <a:r>
              <a:rPr lang="en-US" sz="2000" dirty="0"/>
              <a:t/>
            </a:r>
            <a:br>
              <a:rPr lang="en-US" sz="2000" dirty="0"/>
            </a:br>
            <a:r>
              <a:rPr lang="en-US" sz="2000" b="1" dirty="0"/>
              <a:t>Ethical </a:t>
            </a:r>
            <a:r>
              <a:rPr lang="en-US" sz="2000" dirty="0"/>
              <a:t>interpretation-the characters are representatives of a certain morality (or immortality).</a:t>
            </a:r>
            <a:br>
              <a:rPr lang="en-US" sz="2000" dirty="0"/>
            </a:br>
            <a:r>
              <a:rPr lang="en-US" sz="2000" dirty="0"/>
              <a:t/>
            </a:r>
            <a:br>
              <a:rPr lang="en-US" sz="2000" dirty="0"/>
            </a:br>
            <a:r>
              <a:rPr lang="en-US" sz="2000" dirty="0"/>
              <a:t/>
            </a:r>
            <a:br>
              <a:rPr lang="en-US" sz="2000" dirty="0"/>
            </a:br>
            <a:endParaRPr lang="en-US" sz="2000" dirty="0"/>
          </a:p>
          <a:p>
            <a:endParaRPr lang="en-US" dirty="0"/>
          </a:p>
        </p:txBody>
      </p:sp>
    </p:spTree>
    <p:extLst>
      <p:ext uri="{BB962C8B-B14F-4D97-AF65-F5344CB8AC3E}">
        <p14:creationId xmlns:p14="http://schemas.microsoft.com/office/powerpoint/2010/main" xmlns="" val="1280559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Interpretation of Characters</a:t>
            </a:r>
          </a:p>
        </p:txBody>
      </p:sp>
      <p:sp>
        <p:nvSpPr>
          <p:cNvPr id="3" name="Content Placeholder 2"/>
          <p:cNvSpPr>
            <a:spLocks noGrp="1"/>
          </p:cNvSpPr>
          <p:nvPr>
            <p:ph idx="1"/>
          </p:nvPr>
        </p:nvSpPr>
        <p:spPr/>
        <p:txBody>
          <a:bodyPr/>
          <a:lstStyle/>
          <a:p>
            <a:r>
              <a:rPr lang="en-US" sz="2000" dirty="0"/>
              <a:t>This is more popularly known as the character analysis approach. Character analysis is an intriguing activity. Teachers often are expected to fall back on their knowledge of psychology in their attempt to help their students to understand the motivations of the characters in the story and how these </a:t>
            </a:r>
            <a:r>
              <a:rPr lang="en-US" sz="2000" dirty="0" smtClean="0"/>
              <a:t>affect </a:t>
            </a:r>
            <a:r>
              <a:rPr lang="en-US" sz="2000" dirty="0"/>
              <a:t>their social behavior and the outcome of the story.</a:t>
            </a:r>
          </a:p>
          <a:p>
            <a:endParaRPr lang="en-US" dirty="0"/>
          </a:p>
        </p:txBody>
      </p:sp>
    </p:spTree>
    <p:extLst>
      <p:ext uri="{BB962C8B-B14F-4D97-AF65-F5344CB8AC3E}">
        <p14:creationId xmlns:p14="http://schemas.microsoft.com/office/powerpoint/2010/main" xmlns="" val="1930184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The Elements of Narration</a:t>
            </a:r>
          </a:p>
        </p:txBody>
      </p:sp>
      <p:sp>
        <p:nvSpPr>
          <p:cNvPr id="3" name="Content Placeholder 2"/>
          <p:cNvSpPr>
            <a:spLocks noGrp="1"/>
          </p:cNvSpPr>
          <p:nvPr>
            <p:ph idx="1"/>
          </p:nvPr>
        </p:nvSpPr>
        <p:spPr/>
        <p:txBody>
          <a:bodyPr>
            <a:normAutofit/>
          </a:bodyPr>
          <a:lstStyle/>
          <a:p>
            <a:r>
              <a:rPr lang="en-US" dirty="0" smtClean="0"/>
              <a:t>Explicating </a:t>
            </a:r>
            <a:r>
              <a:rPr lang="en-US" dirty="0"/>
              <a:t>a literary selection by means of formal analysis of the elements of narration involves analyzing the structure of the story, i.e., taking it apart, element by element. What are these formal elements? Most, if not all stories, contain these basic elements: setting, characters, plot. Each of these basic elements can be subjected or further analyzed to give the reader a comprehensive idea of what is meant by “the structure of the story”.</a:t>
            </a:r>
            <a:br>
              <a:rPr lang="en-US" dirty="0"/>
            </a:br>
            <a:r>
              <a:rPr lang="en-US" dirty="0"/>
              <a:t/>
            </a:r>
            <a:br>
              <a:rPr lang="en-US" dirty="0"/>
            </a:br>
            <a:r>
              <a:rPr lang="en-US" dirty="0"/>
              <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xmlns="" val="665254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Stylistics</a:t>
            </a:r>
            <a:endParaRPr lang="en-US" dirty="0"/>
          </a:p>
        </p:txBody>
      </p:sp>
      <p:sp>
        <p:nvSpPr>
          <p:cNvPr id="3" name="Content Placeholder 2"/>
          <p:cNvSpPr>
            <a:spLocks noGrp="1"/>
          </p:cNvSpPr>
          <p:nvPr>
            <p:ph idx="1"/>
          </p:nvPr>
        </p:nvSpPr>
        <p:spPr/>
        <p:txBody>
          <a:bodyPr>
            <a:normAutofit/>
          </a:bodyPr>
          <a:lstStyle/>
          <a:p>
            <a:r>
              <a:rPr lang="en-US" sz="2000" dirty="0" smtClean="0"/>
              <a:t>Most Stylistic analysis has attempted to deal with the complex and valued language within literature.</a:t>
            </a:r>
          </a:p>
          <a:p>
            <a:r>
              <a:rPr lang="en-US" sz="2000" dirty="0" smtClean="0"/>
              <a:t>In such examination the scope is narrowed to concentrate on the more striking features of literary language. E.g. its deviant or abnormal features rather than the broader structure. (Crystal, 1987,71) Cambridge Encyclopedia of language. </a:t>
            </a:r>
            <a:endParaRPr lang="en-US" sz="2000" dirty="0"/>
          </a:p>
        </p:txBody>
      </p:sp>
    </p:spTree>
    <p:extLst>
      <p:ext uri="{BB962C8B-B14F-4D97-AF65-F5344CB8AC3E}">
        <p14:creationId xmlns:p14="http://schemas.microsoft.com/office/powerpoint/2010/main" xmlns="" val="2333179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Literary Stylistics</a:t>
            </a:r>
          </a:p>
        </p:txBody>
      </p:sp>
      <p:sp>
        <p:nvSpPr>
          <p:cNvPr id="3" name="Content Placeholder 2"/>
          <p:cNvSpPr>
            <a:spLocks noGrp="1"/>
          </p:cNvSpPr>
          <p:nvPr>
            <p:ph idx="1"/>
          </p:nvPr>
        </p:nvSpPr>
        <p:spPr/>
        <p:txBody>
          <a:bodyPr>
            <a:normAutofit/>
          </a:bodyPr>
          <a:lstStyle/>
          <a:p>
            <a:r>
              <a:rPr lang="en-US" sz="2000" dirty="0" smtClean="0"/>
              <a:t>The compact language of poetry is more likely to reveal the secrets of its construction to the stylisticians than is the language of the plays and novels. </a:t>
            </a:r>
          </a:p>
          <a:p>
            <a:r>
              <a:rPr lang="en-US" sz="2000" dirty="0" err="1" smtClean="0"/>
              <a:t>Widdowson</a:t>
            </a:r>
            <a:r>
              <a:rPr lang="en-US" sz="2000" dirty="0" smtClean="0"/>
              <a:t> suggests that poetry is unorthodox language that vibrates with inter-textual implications. </a:t>
            </a:r>
          </a:p>
          <a:p>
            <a:endParaRPr lang="en-US" sz="2000" dirty="0"/>
          </a:p>
          <a:p>
            <a:pPr marL="0" indent="0">
              <a:buNone/>
            </a:pPr>
            <a:r>
              <a:rPr lang="en-US" sz="2000" dirty="0" err="1" smtClean="0"/>
              <a:t>Widdowson</a:t>
            </a:r>
            <a:r>
              <a:rPr lang="en-US" sz="2000" dirty="0" smtClean="0"/>
              <a:t>. Stylistics and Teaching of Literature. Longman: London. 1975</a:t>
            </a:r>
            <a:endParaRPr lang="en-US" sz="2000" dirty="0"/>
          </a:p>
        </p:txBody>
      </p:sp>
    </p:spTree>
    <p:extLst>
      <p:ext uri="{BB962C8B-B14F-4D97-AF65-F5344CB8AC3E}">
        <p14:creationId xmlns:p14="http://schemas.microsoft.com/office/powerpoint/2010/main" xmlns="" val="4176822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Case of Poetry</a:t>
            </a:r>
            <a:endParaRPr lang="en-US" dirty="0"/>
          </a:p>
        </p:txBody>
      </p:sp>
      <p:sp>
        <p:nvSpPr>
          <p:cNvPr id="3" name="Content Placeholder 2"/>
          <p:cNvSpPr>
            <a:spLocks noGrp="1"/>
          </p:cNvSpPr>
          <p:nvPr>
            <p:ph idx="1"/>
          </p:nvPr>
        </p:nvSpPr>
        <p:spPr/>
        <p:txBody>
          <a:bodyPr>
            <a:normAutofit fontScale="62500" lnSpcReduction="20000"/>
          </a:bodyPr>
          <a:lstStyle/>
          <a:p>
            <a:r>
              <a:rPr lang="en-US" sz="2900" dirty="0" err="1" smtClean="0"/>
              <a:t>Widdowson</a:t>
            </a:r>
            <a:r>
              <a:rPr lang="en-US" sz="2900" dirty="0" smtClean="0"/>
              <a:t> notices that when the content of poetry is summarized it often refers to very general unimpressive  observations such as “nature is beautiful” “life is lonely” “time passes” etc. </a:t>
            </a:r>
          </a:p>
          <a:p>
            <a:pPr lvl="1"/>
            <a:r>
              <a:rPr lang="en-US" sz="2600" dirty="0"/>
              <a:t> </a:t>
            </a:r>
            <a:r>
              <a:rPr lang="en-US" sz="2600" dirty="0" smtClean="0"/>
              <a:t> Like as the waves make towards the pebbled shore,</a:t>
            </a:r>
          </a:p>
          <a:p>
            <a:pPr marL="457200" lvl="1" indent="0">
              <a:buNone/>
            </a:pPr>
            <a:r>
              <a:rPr lang="en-US" sz="2600" dirty="0" smtClean="0"/>
              <a:t>        So do our minutes hasten to their end… (</a:t>
            </a:r>
            <a:r>
              <a:rPr lang="en-US" sz="2600" dirty="0" smtClean="0"/>
              <a:t>Shakespeare</a:t>
            </a:r>
            <a:r>
              <a:rPr lang="en-US" sz="2600" dirty="0" smtClean="0"/>
              <a:t>)</a:t>
            </a:r>
            <a:endParaRPr lang="en-US" sz="2600" dirty="0"/>
          </a:p>
          <a:p>
            <a:pPr lvl="1"/>
            <a:r>
              <a:rPr lang="en-US" sz="2600" dirty="0" smtClean="0"/>
              <a:t> Love, all alike, no season knows nor clime</a:t>
            </a:r>
          </a:p>
          <a:p>
            <a:pPr marL="457200" lvl="1" indent="0">
              <a:buNone/>
            </a:pPr>
            <a:r>
              <a:rPr lang="en-US" sz="2600" dirty="0" smtClean="0"/>
              <a:t>       nor hour, days months which are the rags of time..      </a:t>
            </a:r>
          </a:p>
          <a:p>
            <a:pPr marL="457200" lvl="1" indent="0">
              <a:buNone/>
            </a:pPr>
            <a:r>
              <a:rPr lang="en-US" sz="2600" dirty="0"/>
              <a:t> </a:t>
            </a:r>
            <a:r>
              <a:rPr lang="en-US" sz="2600" dirty="0" smtClean="0"/>
              <a:t>                                                                                 (Donne)</a:t>
            </a:r>
          </a:p>
          <a:p>
            <a:pPr marL="457200" lvl="1" indent="0">
              <a:buNone/>
            </a:pPr>
            <a:endParaRPr lang="en-US" dirty="0" smtClean="0"/>
          </a:p>
          <a:p>
            <a:pPr marL="457200" lvl="1" indent="0">
              <a:buNone/>
            </a:pPr>
            <a:r>
              <a:rPr lang="en-US" dirty="0"/>
              <a:t> </a:t>
            </a:r>
            <a:r>
              <a:rPr lang="en-US" dirty="0" smtClean="0"/>
              <a:t>   </a:t>
            </a:r>
            <a:endParaRPr lang="en-US" dirty="0"/>
          </a:p>
        </p:txBody>
      </p:sp>
    </p:spTree>
    <p:extLst>
      <p:ext uri="{BB962C8B-B14F-4D97-AF65-F5344CB8AC3E}">
        <p14:creationId xmlns:p14="http://schemas.microsoft.com/office/powerpoint/2010/main" xmlns="" val="3883841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Case of Poetry</a:t>
            </a:r>
          </a:p>
        </p:txBody>
      </p:sp>
      <p:sp>
        <p:nvSpPr>
          <p:cNvPr id="3" name="Content Placeholder 2"/>
          <p:cNvSpPr>
            <a:spLocks noGrp="1"/>
          </p:cNvSpPr>
          <p:nvPr>
            <p:ph idx="1"/>
          </p:nvPr>
        </p:nvSpPr>
        <p:spPr/>
        <p:txBody>
          <a:bodyPr/>
          <a:lstStyle/>
          <a:p>
            <a:r>
              <a:rPr lang="en-US" sz="2000" dirty="0" smtClean="0"/>
              <a:t>The most obvious of the unconventional styles of language is the language of poetry</a:t>
            </a:r>
          </a:p>
          <a:p>
            <a:r>
              <a:rPr lang="en-US" sz="2000" dirty="0" smtClean="0"/>
              <a:t>This language gives us new perspective on familiar themes and allows us to look at them.  To place the same, familiar words in a new and refreshing context allows the poet the ability to represent humanity and communicate honestly.</a:t>
            </a:r>
          </a:p>
          <a:p>
            <a:endParaRPr lang="en-US" dirty="0"/>
          </a:p>
        </p:txBody>
      </p:sp>
    </p:spTree>
    <p:extLst>
      <p:ext uri="{BB962C8B-B14F-4D97-AF65-F5344CB8AC3E}">
        <p14:creationId xmlns:p14="http://schemas.microsoft.com/office/powerpoint/2010/main" xmlns="" val="4227516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Limitation</a:t>
            </a:r>
            <a:endParaRPr lang="en-US" dirty="0"/>
          </a:p>
        </p:txBody>
      </p:sp>
      <p:sp>
        <p:nvSpPr>
          <p:cNvPr id="3" name="Content Placeholder 2"/>
          <p:cNvSpPr>
            <a:spLocks noGrp="1"/>
          </p:cNvSpPr>
          <p:nvPr>
            <p:ph idx="1"/>
          </p:nvPr>
        </p:nvSpPr>
        <p:spPr/>
        <p:txBody>
          <a:bodyPr/>
          <a:lstStyle/>
          <a:p>
            <a:pPr marL="0" indent="0">
              <a:buNone/>
            </a:pPr>
            <a:r>
              <a:rPr lang="en-US" dirty="0" smtClean="0"/>
              <a:t>Two problems with literary stylistic analysis of poetry : </a:t>
            </a:r>
            <a:r>
              <a:rPr lang="en-US" b="1" dirty="0" smtClean="0"/>
              <a:t>Wetherill</a:t>
            </a:r>
            <a:r>
              <a:rPr lang="en-US" dirty="0" smtClean="0"/>
              <a:t> “Literary Texts: An Examination of Critical methods” </a:t>
            </a:r>
          </a:p>
          <a:p>
            <a:r>
              <a:rPr lang="en-US" dirty="0" smtClean="0"/>
              <a:t>Over preoccupation with one particular feature that may well minimize the significance of others which are equally important</a:t>
            </a:r>
          </a:p>
          <a:p>
            <a:r>
              <a:rPr lang="en-US" dirty="0" smtClean="0"/>
              <a:t>Any attempt  to see a text as simply as a collection of stylistic elements will tend to ignore other ways whereby meaning is produced. </a:t>
            </a:r>
            <a:endParaRPr lang="en-US" dirty="0"/>
          </a:p>
        </p:txBody>
      </p:sp>
    </p:spTree>
    <p:extLst>
      <p:ext uri="{BB962C8B-B14F-4D97-AF65-F5344CB8AC3E}">
        <p14:creationId xmlns:p14="http://schemas.microsoft.com/office/powerpoint/2010/main" xmlns="" val="4058449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in Literary Stylistics</a:t>
            </a:r>
            <a:endParaRPr lang="en-US" dirty="0"/>
          </a:p>
        </p:txBody>
      </p:sp>
      <p:sp>
        <p:nvSpPr>
          <p:cNvPr id="3" name="Content Placeholder 2"/>
          <p:cNvSpPr>
            <a:spLocks noGrp="1"/>
          </p:cNvSpPr>
          <p:nvPr>
            <p:ph idx="1"/>
          </p:nvPr>
        </p:nvSpPr>
        <p:spPr/>
        <p:txBody>
          <a:bodyPr/>
          <a:lstStyle/>
          <a:p>
            <a:pPr marL="0" indent="0">
              <a:buNone/>
            </a:pPr>
            <a:r>
              <a:rPr lang="en-US" sz="2000" dirty="0"/>
              <a:t/>
            </a:r>
            <a:br>
              <a:rPr lang="en-US" sz="2000" dirty="0"/>
            </a:br>
            <a:r>
              <a:rPr lang="en-US" sz="2000" dirty="0" smtClean="0"/>
              <a:t> Literary Stylistics</a:t>
            </a:r>
            <a:r>
              <a:rPr lang="en-US" sz="2000" dirty="0"/>
              <a:t>, having to do largely with style, is a discipline concerned with the study of language of literature.” It is the study of language as art.” As the study of style, it “seeks to examine the expressive and suggestive devices which have been invented in order to enforce the power and penetration of speech.”</a:t>
            </a:r>
          </a:p>
          <a:p>
            <a:endParaRPr lang="en-US" dirty="0"/>
          </a:p>
        </p:txBody>
      </p:sp>
    </p:spTree>
    <p:extLst>
      <p:ext uri="{BB962C8B-B14F-4D97-AF65-F5344CB8AC3E}">
        <p14:creationId xmlns:p14="http://schemas.microsoft.com/office/powerpoint/2010/main" xmlns="" val="3121257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Thematic Approach</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theme of any literary work is the main idea or message that the author wants to convey. The theme may have psychological, sociological, ethical, or didactic value. It is the skeletal framework or the “peg” from which the whole story hangs. The author comes up with an idea. It obsesses him and he is compelled to express it; to give flesh and all the “trappings</a:t>
            </a:r>
            <a:r>
              <a:rPr lang="en-US" dirty="0" smtClean="0"/>
              <a:t>” that </a:t>
            </a:r>
            <a:r>
              <a:rPr lang="en-US" dirty="0"/>
              <a:t>give it a concrete form; and to embellish it, so to speak, so that it will have both internal and external values. These values distinguish it from all other works of literary art.</a:t>
            </a:r>
            <a:br>
              <a:rPr lang="en-US" dirty="0"/>
            </a:br>
            <a:r>
              <a:rPr lang="en-US" dirty="0"/>
              <a:t/>
            </a:r>
            <a:br>
              <a:rPr lang="en-US" dirty="0"/>
            </a:br>
            <a:endParaRPr lang="en-US" dirty="0"/>
          </a:p>
        </p:txBody>
      </p:sp>
    </p:spTree>
    <p:extLst>
      <p:ext uri="{BB962C8B-B14F-4D97-AF65-F5344CB8AC3E}">
        <p14:creationId xmlns:p14="http://schemas.microsoft.com/office/powerpoint/2010/main" xmlns="" val="2245351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Thematic Approach</a:t>
            </a:r>
            <a:br>
              <a:rPr lang="en-US" dirty="0"/>
            </a:br>
            <a:endParaRPr lang="en-US" dirty="0"/>
          </a:p>
        </p:txBody>
      </p:sp>
      <p:sp>
        <p:nvSpPr>
          <p:cNvPr id="3" name="Content Placeholder 2"/>
          <p:cNvSpPr>
            <a:spLocks noGrp="1"/>
          </p:cNvSpPr>
          <p:nvPr>
            <p:ph idx="1"/>
          </p:nvPr>
        </p:nvSpPr>
        <p:spPr/>
        <p:txBody>
          <a:bodyPr/>
          <a:lstStyle/>
          <a:p>
            <a:r>
              <a:rPr lang="en-US" sz="2000" dirty="0"/>
              <a:t>Thus, language becomes the author’s main linguistic tool-using sound, meaning, and sentence structure. But apart from the linguistic components, the author will have to clothe his story with style. This is how the theme is expanded. Otherwise, there will be no story or poem.</a:t>
            </a:r>
            <a:br>
              <a:rPr lang="en-US" sz="2000" dirty="0"/>
            </a:br>
            <a:endParaRPr lang="en-US" sz="2000" dirty="0"/>
          </a:p>
          <a:p>
            <a:endParaRPr lang="en-US" dirty="0"/>
          </a:p>
        </p:txBody>
      </p:sp>
    </p:spTree>
    <p:extLst>
      <p:ext uri="{BB962C8B-B14F-4D97-AF65-F5344CB8AC3E}">
        <p14:creationId xmlns:p14="http://schemas.microsoft.com/office/powerpoint/2010/main" xmlns="" val="3049740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295</TotalTime>
  <Words>730</Words>
  <Application>Microsoft Office PowerPoint</Application>
  <PresentationFormat>On-screen Show (4:3)</PresentationFormat>
  <Paragraphs>40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Wisp</vt:lpstr>
      <vt:lpstr>Literary Stylistics</vt:lpstr>
      <vt:lpstr>Literary Stylistics</vt:lpstr>
      <vt:lpstr>Literary Stylistics</vt:lpstr>
      <vt:lpstr>The Case of Poetry</vt:lpstr>
      <vt:lpstr>The Case of Poetry</vt:lpstr>
      <vt:lpstr>The Limitation</vt:lpstr>
      <vt:lpstr>Approaches in Literary Stylistics</vt:lpstr>
      <vt:lpstr>I. Thematic Approach </vt:lpstr>
      <vt:lpstr>I. Thematic Approach </vt:lpstr>
      <vt:lpstr>II. Interpretation of Characters</vt:lpstr>
      <vt:lpstr>I. Interpretation of Characters</vt:lpstr>
      <vt:lpstr>I. Interpretation of Characters</vt:lpstr>
      <vt:lpstr>III. The Elements of Narration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Stylistics</dc:title>
  <dc:creator>Neelum</dc:creator>
  <cp:lastModifiedBy>NTS</cp:lastModifiedBy>
  <cp:revision>67</cp:revision>
  <dcterms:created xsi:type="dcterms:W3CDTF">2014-03-06T05:12:14Z</dcterms:created>
  <dcterms:modified xsi:type="dcterms:W3CDTF">2014-03-06T12:12:05Z</dcterms:modified>
</cp:coreProperties>
</file>